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78" d="100"/>
          <a:sy n="78" d="100"/>
        </p:scale>
        <p:origin x="-1843" y="619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.Fennell\Documents\August_24_2014\Supplemental_Affy_anal_2&amp;3way\MIPAnal_2way_nonredundantbyda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PowerPoint]2way graphs LDSD'!$D$20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LDSD'!$D$21:$D$31</c:f>
              <c:numCache>
                <c:formatCode>0</c:formatCode>
                <c:ptCount val="11"/>
                <c:pt idx="0">
                  <c:v>13.856812933025402</c:v>
                </c:pt>
                <c:pt idx="1">
                  <c:v>7.9676674364896076</c:v>
                </c:pt>
                <c:pt idx="2">
                  <c:v>0.3464203233256351</c:v>
                </c:pt>
                <c:pt idx="3">
                  <c:v>4.0415704387990763</c:v>
                </c:pt>
                <c:pt idx="4">
                  <c:v>4.6189376443418011</c:v>
                </c:pt>
                <c:pt idx="5">
                  <c:v>5.0808314087759809</c:v>
                </c:pt>
                <c:pt idx="6">
                  <c:v>2.8868360277136258</c:v>
                </c:pt>
                <c:pt idx="7">
                  <c:v>2.7713625866050808</c:v>
                </c:pt>
                <c:pt idx="8">
                  <c:v>1.3856812933025404</c:v>
                </c:pt>
                <c:pt idx="9">
                  <c:v>1.2702078521939952</c:v>
                </c:pt>
                <c:pt idx="10">
                  <c:v>13.279445727482678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PowerPoint]2way graphs LDSD'!$E$20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LDSD'!$E$21:$E$31</c:f>
              <c:numCache>
                <c:formatCode>0</c:formatCode>
                <c:ptCount val="11"/>
                <c:pt idx="0">
                  <c:v>7.0438799076212479</c:v>
                </c:pt>
                <c:pt idx="1">
                  <c:v>0.3464203233256351</c:v>
                </c:pt>
                <c:pt idx="2">
                  <c:v>0.57736720554272514</c:v>
                </c:pt>
                <c:pt idx="3">
                  <c:v>3.1177829099307162</c:v>
                </c:pt>
                <c:pt idx="4">
                  <c:v>7.8521939953810627</c:v>
                </c:pt>
                <c:pt idx="5">
                  <c:v>2.5404157043879905</c:v>
                </c:pt>
                <c:pt idx="6">
                  <c:v>3.4642032332563506</c:v>
                </c:pt>
                <c:pt idx="7">
                  <c:v>1.9630484988452657</c:v>
                </c:pt>
                <c:pt idx="8">
                  <c:v>1.1547344110854503</c:v>
                </c:pt>
                <c:pt idx="9">
                  <c:v>1.3856812933025404</c:v>
                </c:pt>
                <c:pt idx="10">
                  <c:v>12.009237875288683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560640"/>
        <c:axId val="180562560"/>
      </c:barChart>
      <c:catAx>
        <c:axId val="18056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562560"/>
        <c:crosses val="autoZero"/>
        <c:auto val="1"/>
        <c:lblAlgn val="ctr"/>
        <c:lblOffset val="100"/>
        <c:noMultiLvlLbl val="0"/>
      </c:catAx>
      <c:valAx>
        <c:axId val="180562560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 DEGs D03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56064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1671691119765064"/>
          <c:y val="6.267507002801119E-2"/>
          <c:w val="0.35928664279780698"/>
          <c:h val="0.1315572685767220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PowerPoint]2way graphs LDSD'!$B$20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LDSD'!$B$21:$B$31</c:f>
              <c:numCache>
                <c:formatCode>0</c:formatCode>
                <c:ptCount val="11"/>
                <c:pt idx="0">
                  <c:v>7.1315372424722661</c:v>
                </c:pt>
                <c:pt idx="1">
                  <c:v>1.7432646592709984</c:v>
                </c:pt>
                <c:pt idx="2">
                  <c:v>2.6941362916006342</c:v>
                </c:pt>
                <c:pt idx="3">
                  <c:v>2.5356576862123612</c:v>
                </c:pt>
                <c:pt idx="4">
                  <c:v>8.082408874801903</c:v>
                </c:pt>
                <c:pt idx="5">
                  <c:v>3.1695721077654517</c:v>
                </c:pt>
                <c:pt idx="6">
                  <c:v>1.9017432646592711</c:v>
                </c:pt>
                <c:pt idx="7">
                  <c:v>1.1093502377179081</c:v>
                </c:pt>
                <c:pt idx="8">
                  <c:v>1.2678288431061806</c:v>
                </c:pt>
                <c:pt idx="9">
                  <c:v>3.0110935023771792</c:v>
                </c:pt>
                <c:pt idx="10">
                  <c:v>4.5958795562599049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PowerPoint]2way graphs LDSD'!$C$20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LDSD'!$C$21:$C$31</c:f>
              <c:numCache>
                <c:formatCode>0</c:formatCode>
                <c:ptCount val="11"/>
                <c:pt idx="0">
                  <c:v>8.5578446909667196</c:v>
                </c:pt>
                <c:pt idx="1">
                  <c:v>2.0602218700475436</c:v>
                </c:pt>
                <c:pt idx="2">
                  <c:v>1.1093502377179081</c:v>
                </c:pt>
                <c:pt idx="3">
                  <c:v>6.0221870047543584</c:v>
                </c:pt>
                <c:pt idx="4">
                  <c:v>7.7654516640253561</c:v>
                </c:pt>
                <c:pt idx="5">
                  <c:v>4.2789223454833598</c:v>
                </c:pt>
                <c:pt idx="6">
                  <c:v>3.9619651347068143</c:v>
                </c:pt>
                <c:pt idx="7">
                  <c:v>4.7543581616481774</c:v>
                </c:pt>
                <c:pt idx="8">
                  <c:v>1.5847860538827259</c:v>
                </c:pt>
                <c:pt idx="9">
                  <c:v>1.4263074484944533</c:v>
                </c:pt>
                <c:pt idx="10">
                  <c:v>19.6513470681458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609408"/>
        <c:axId val="180610944"/>
      </c:barChart>
      <c:catAx>
        <c:axId val="18060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610944"/>
        <c:crosses val="autoZero"/>
        <c:auto val="1"/>
        <c:lblAlgn val="ctr"/>
        <c:lblOffset val="100"/>
        <c:noMultiLvlLbl val="0"/>
      </c:catAx>
      <c:valAx>
        <c:axId val="18061094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 DEGs D01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6094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2019466316710413"/>
          <c:y val="7.4371984828044357E-2"/>
          <c:w val="0.3590899818960912"/>
          <c:h val="0.1326120224981775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graphs!$J$2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graphs!$K$2:$Q$2</c:f>
              <c:numCache>
                <c:formatCode>General</c:formatCode>
                <c:ptCount val="7"/>
                <c:pt idx="0">
                  <c:v>261</c:v>
                </c:pt>
                <c:pt idx="1">
                  <c:v>390</c:v>
                </c:pt>
                <c:pt idx="2">
                  <c:v>301</c:v>
                </c:pt>
                <c:pt idx="3">
                  <c:v>149</c:v>
                </c:pt>
                <c:pt idx="4">
                  <c:v>100</c:v>
                </c:pt>
                <c:pt idx="5">
                  <c:v>74</c:v>
                </c:pt>
              </c:numCache>
            </c:numRef>
          </c:val>
        </c:ser>
        <c:ser>
          <c:idx val="1"/>
          <c:order val="1"/>
          <c:tx>
            <c:strRef>
              <c:f>graphs!$J$3</c:f>
              <c:strCache>
                <c:ptCount val="1"/>
                <c:pt idx="0">
                  <c:v>2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graphs!$K$3:$Q$3</c:f>
              <c:numCache>
                <c:formatCode>General</c:formatCode>
                <c:ptCount val="7"/>
                <c:pt idx="0">
                  <c:v>105</c:v>
                </c:pt>
                <c:pt idx="1">
                  <c:v>134</c:v>
                </c:pt>
                <c:pt idx="2">
                  <c:v>64</c:v>
                </c:pt>
                <c:pt idx="3">
                  <c:v>53</c:v>
                </c:pt>
                <c:pt idx="4">
                  <c:v>66</c:v>
                </c:pt>
                <c:pt idx="5">
                  <c:v>316</c:v>
                </c:pt>
              </c:numCache>
            </c:numRef>
          </c:val>
        </c:ser>
        <c:ser>
          <c:idx val="2"/>
          <c:order val="2"/>
          <c:tx>
            <c:strRef>
              <c:f>graphs!$J$4</c:f>
              <c:strCache>
                <c:ptCount val="1"/>
                <c:pt idx="0">
                  <c:v>3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graphs!$K$4:$Q$4</c:f>
              <c:numCache>
                <c:formatCode>General</c:formatCode>
                <c:ptCount val="7"/>
                <c:pt idx="0">
                  <c:v>10</c:v>
                </c:pt>
                <c:pt idx="1">
                  <c:v>21</c:v>
                </c:pt>
                <c:pt idx="2">
                  <c:v>10</c:v>
                </c:pt>
                <c:pt idx="3">
                  <c:v>23</c:v>
                </c:pt>
                <c:pt idx="4">
                  <c:v>75</c:v>
                </c:pt>
              </c:numCache>
            </c:numRef>
          </c:val>
        </c:ser>
        <c:ser>
          <c:idx val="3"/>
          <c:order val="3"/>
          <c:tx>
            <c:strRef>
              <c:f>graphs!$J$5</c:f>
              <c:strCache>
                <c:ptCount val="1"/>
                <c:pt idx="0">
                  <c:v>4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graphs!$K$5:$Q$5</c:f>
              <c:numCache>
                <c:formatCode>General</c:formatCode>
                <c:ptCount val="7"/>
                <c:pt idx="0">
                  <c:v>7</c:v>
                </c:pt>
                <c:pt idx="1">
                  <c:v>9</c:v>
                </c:pt>
                <c:pt idx="2">
                  <c:v>4</c:v>
                </c:pt>
                <c:pt idx="3">
                  <c:v>15</c:v>
                </c:pt>
              </c:numCache>
            </c:numRef>
          </c:val>
        </c:ser>
        <c:ser>
          <c:idx val="4"/>
          <c:order val="4"/>
          <c:tx>
            <c:strRef>
              <c:f>graphs!$J$6</c:f>
              <c:strCache>
                <c:ptCount val="1"/>
                <c:pt idx="0">
                  <c:v>5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graphs!$K$6:$Q$6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2</c:v>
                </c:pt>
              </c:numCache>
            </c:numRef>
          </c:val>
        </c:ser>
        <c:ser>
          <c:idx val="5"/>
          <c:order val="5"/>
          <c:tx>
            <c:strRef>
              <c:f>graphs!$J$7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graphs!$K$1:$Q$1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42</c:v>
                </c:pt>
              </c:numCache>
            </c:numRef>
          </c:cat>
          <c:val>
            <c:numRef>
              <c:f>graphs!$K$7:$Q$7</c:f>
              <c:numCache>
                <c:formatCode>General</c:formatCode>
                <c:ptCount val="7"/>
                <c:pt idx="0">
                  <c:v>6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749056"/>
        <c:axId val="182759424"/>
      </c:barChart>
      <c:catAx>
        <c:axId val="1827490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</a:rPr>
                  <a:t>Day of 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treatment</a:t>
                </a:r>
                <a:endParaRPr lang="en-US" sz="1200" b="1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59424"/>
        <c:crosses val="autoZero"/>
        <c:auto val="1"/>
        <c:lblAlgn val="ctr"/>
        <c:lblOffset val="100"/>
        <c:noMultiLvlLbl val="0"/>
      </c:catAx>
      <c:valAx>
        <c:axId val="182759424"/>
        <c:scaling>
          <c:orientation val="minMax"/>
          <c:max val="57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#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DEGs</a:t>
                </a:r>
                <a:endPara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4905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682136853919557"/>
          <c:y val="5.1504082822980461E-2"/>
          <c:w val="0.53151560499317629"/>
          <c:h val="7.8125546806649182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PowerPoint]2way graphs LDSD'!$F$20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LDSD'!$F$21:$F$31</c:f>
              <c:numCache>
                <c:formatCode>0</c:formatCode>
                <c:ptCount val="11"/>
                <c:pt idx="0">
                  <c:v>6.8278805120910393</c:v>
                </c:pt>
                <c:pt idx="1">
                  <c:v>7.6813655761024187</c:v>
                </c:pt>
                <c:pt idx="2">
                  <c:v>1.1379800853485065</c:v>
                </c:pt>
                <c:pt idx="3">
                  <c:v>5.9743954480796582</c:v>
                </c:pt>
                <c:pt idx="4">
                  <c:v>6.6856330014224756</c:v>
                </c:pt>
                <c:pt idx="5">
                  <c:v>3.1294452347083923</c:v>
                </c:pt>
                <c:pt idx="6">
                  <c:v>2.4182076813655762</c:v>
                </c:pt>
                <c:pt idx="7">
                  <c:v>1.4224751066856329</c:v>
                </c:pt>
                <c:pt idx="8">
                  <c:v>1.2802275960170697</c:v>
                </c:pt>
                <c:pt idx="9">
                  <c:v>1.1379800853485065</c:v>
                </c:pt>
                <c:pt idx="10">
                  <c:v>14.082503556187767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PowerPoint]2way graphs LDSD'!$G$20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LDSD'!$G$21:$G$31</c:f>
              <c:numCache>
                <c:formatCode>0</c:formatCode>
                <c:ptCount val="11"/>
                <c:pt idx="0">
                  <c:v>6.1166429587482218</c:v>
                </c:pt>
                <c:pt idx="1">
                  <c:v>1.7069701280227598</c:v>
                </c:pt>
                <c:pt idx="2">
                  <c:v>0.56899004267425324</c:v>
                </c:pt>
                <c:pt idx="3">
                  <c:v>1.5647226173541962</c:v>
                </c:pt>
                <c:pt idx="4">
                  <c:v>7.8236130867709823</c:v>
                </c:pt>
                <c:pt idx="5">
                  <c:v>3.9829302987197721</c:v>
                </c:pt>
                <c:pt idx="6">
                  <c:v>5.1209103840682788</c:v>
                </c:pt>
                <c:pt idx="7">
                  <c:v>1.7069701280227598</c:v>
                </c:pt>
                <c:pt idx="8">
                  <c:v>1.9914651493598861</c:v>
                </c:pt>
                <c:pt idx="9">
                  <c:v>1.2802275960170697</c:v>
                </c:pt>
                <c:pt idx="10">
                  <c:v>14.65149359886202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846208"/>
        <c:axId val="182847744"/>
      </c:barChart>
      <c:catAx>
        <c:axId val="18284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47744"/>
        <c:crosses val="autoZero"/>
        <c:auto val="1"/>
        <c:lblAlgn val="ctr"/>
        <c:lblOffset val="100"/>
        <c:noMultiLvlLbl val="0"/>
      </c:catAx>
      <c:valAx>
        <c:axId val="18284774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 DEGs D07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462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4633832535638929"/>
          <c:y val="6.7312216445798906E-2"/>
          <c:w val="0.28045516185476815"/>
          <c:h val="0.1326392432119365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'[Chart in Microsoft PowerPoint]2way graphs LDSD'!$H$20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LDSD'!$H$21:$H$31</c:f>
              <c:numCache>
                <c:formatCode>0</c:formatCode>
                <c:ptCount val="11"/>
                <c:pt idx="0">
                  <c:v>5.9149722735674679</c:v>
                </c:pt>
                <c:pt idx="1">
                  <c:v>4.9907578558225509</c:v>
                </c:pt>
                <c:pt idx="2">
                  <c:v>0.18484288354898337</c:v>
                </c:pt>
                <c:pt idx="3">
                  <c:v>3.512014787430684</c:v>
                </c:pt>
                <c:pt idx="4">
                  <c:v>4.805914972273567</c:v>
                </c:pt>
                <c:pt idx="5">
                  <c:v>3.6968576709796674</c:v>
                </c:pt>
                <c:pt idx="6">
                  <c:v>4.9907578558225509</c:v>
                </c:pt>
                <c:pt idx="7">
                  <c:v>4.066543438077634</c:v>
                </c:pt>
                <c:pt idx="8">
                  <c:v>2.957486136783734</c:v>
                </c:pt>
                <c:pt idx="9">
                  <c:v>0.18484288354898337</c:v>
                </c:pt>
                <c:pt idx="10">
                  <c:v>11.829944547134936</c:v>
                </c:pt>
              </c:numCache>
            </c:numRef>
          </c:val>
        </c:ser>
        <c:ser>
          <c:idx val="3"/>
          <c:order val="1"/>
          <c:tx>
            <c:strRef>
              <c:f>'[Chart in Microsoft PowerPoint]2way graphs LDSD'!$I$20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LDSD'!$I$21:$I$31</c:f>
              <c:numCache>
                <c:formatCode>0</c:formatCode>
                <c:ptCount val="11"/>
                <c:pt idx="0">
                  <c:v>11.090573012939002</c:v>
                </c:pt>
                <c:pt idx="1">
                  <c:v>2.033271719038817</c:v>
                </c:pt>
                <c:pt idx="2">
                  <c:v>1.2939001848428837</c:v>
                </c:pt>
                <c:pt idx="3">
                  <c:v>2.5878003696857674</c:v>
                </c:pt>
                <c:pt idx="4">
                  <c:v>7.763401109057301</c:v>
                </c:pt>
                <c:pt idx="5">
                  <c:v>3.512014787430684</c:v>
                </c:pt>
                <c:pt idx="6">
                  <c:v>2.033271719038817</c:v>
                </c:pt>
                <c:pt idx="7">
                  <c:v>2.7726432532347505</c:v>
                </c:pt>
                <c:pt idx="8">
                  <c:v>1.1090573012939002</c:v>
                </c:pt>
                <c:pt idx="9">
                  <c:v>3.1423290203327174</c:v>
                </c:pt>
                <c:pt idx="10">
                  <c:v>13.308687615526802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864896"/>
        <c:axId val="182870784"/>
      </c:barChart>
      <c:catAx>
        <c:axId val="182864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70784"/>
        <c:crosses val="autoZero"/>
        <c:auto val="1"/>
        <c:lblAlgn val="ctr"/>
        <c:lblOffset val="100"/>
        <c:noMultiLvlLbl val="0"/>
      </c:catAx>
      <c:valAx>
        <c:axId val="18287078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 DEGs D14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89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3319851598524178"/>
          <c:y val="7.3378150006130752E-2"/>
          <c:w val="0.30545516185476818"/>
          <c:h val="0.1168958145634639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PowerPoint]2way graphs LDSD'!$J$20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LDSD'!$J$21:$J$31</c:f>
              <c:numCache>
                <c:formatCode>0</c:formatCode>
                <c:ptCount val="11"/>
                <c:pt idx="0">
                  <c:v>5.7581573896353166</c:v>
                </c:pt>
                <c:pt idx="1">
                  <c:v>6.90978886756238</c:v>
                </c:pt>
                <c:pt idx="2">
                  <c:v>0.19193857965451055</c:v>
                </c:pt>
                <c:pt idx="3">
                  <c:v>2.1113243761996161</c:v>
                </c:pt>
                <c:pt idx="4">
                  <c:v>4.4145873320537428</c:v>
                </c:pt>
                <c:pt idx="5">
                  <c:v>3.8387715930902107</c:v>
                </c:pt>
                <c:pt idx="6">
                  <c:v>2.6871401151631478</c:v>
                </c:pt>
                <c:pt idx="7">
                  <c:v>1.727447216890595</c:v>
                </c:pt>
                <c:pt idx="8">
                  <c:v>1.1516314779270633</c:v>
                </c:pt>
                <c:pt idx="9">
                  <c:v>2.1113243761996161</c:v>
                </c:pt>
                <c:pt idx="10">
                  <c:v>7.1017274472168905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PowerPoint]2way graphs LDSD'!$K$20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LDSD'!$K$21:$K$31</c:f>
              <c:numCache>
                <c:formatCode>0</c:formatCode>
                <c:ptCount val="11"/>
                <c:pt idx="0">
                  <c:v>17.274472168905948</c:v>
                </c:pt>
                <c:pt idx="1">
                  <c:v>2.3032629558541267</c:v>
                </c:pt>
                <c:pt idx="2">
                  <c:v>0.38387715930902111</c:v>
                </c:pt>
                <c:pt idx="3">
                  <c:v>3.262955854126679</c:v>
                </c:pt>
                <c:pt idx="4">
                  <c:v>5.3742802303262955</c:v>
                </c:pt>
                <c:pt idx="5">
                  <c:v>3.262955854126679</c:v>
                </c:pt>
                <c:pt idx="6">
                  <c:v>2.1113243761996161</c:v>
                </c:pt>
                <c:pt idx="7">
                  <c:v>5.5662188099808061</c:v>
                </c:pt>
                <c:pt idx="8">
                  <c:v>3.45489443378119</c:v>
                </c:pt>
                <c:pt idx="9">
                  <c:v>3.8387715930902107</c:v>
                </c:pt>
                <c:pt idx="10">
                  <c:v>14.395393474088291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892032"/>
        <c:axId val="182893568"/>
      </c:barChart>
      <c:catAx>
        <c:axId val="18289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93568"/>
        <c:crosses val="autoZero"/>
        <c:auto val="1"/>
        <c:lblAlgn val="ctr"/>
        <c:lblOffset val="100"/>
        <c:noMultiLvlLbl val="0"/>
      </c:catAx>
      <c:valAx>
        <c:axId val="18289356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%DEGs D21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9203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0499453193350837"/>
          <c:y val="7.0775287704421569E-2"/>
          <c:w val="0.36475150543051715"/>
          <c:h val="0.1320677526645201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'[Chart in Microsoft PowerPoint]2way graphs LDSD'!$N$20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LDSD'!$N$21:$N$31</c:f>
              <c:numCache>
                <c:formatCode>0</c:formatCode>
                <c:ptCount val="11"/>
                <c:pt idx="0">
                  <c:v>9.8464317976513094</c:v>
                </c:pt>
                <c:pt idx="1">
                  <c:v>1.5356820234869015</c:v>
                </c:pt>
                <c:pt idx="2">
                  <c:v>1.3550135501355014</c:v>
                </c:pt>
                <c:pt idx="3">
                  <c:v>2.0776874435411021</c:v>
                </c:pt>
                <c:pt idx="4">
                  <c:v>4.1553748870822043</c:v>
                </c:pt>
                <c:pt idx="5">
                  <c:v>6.1427280939476061</c:v>
                </c:pt>
                <c:pt idx="6">
                  <c:v>5.2393857271906059</c:v>
                </c:pt>
                <c:pt idx="7">
                  <c:v>2.9810298102981028</c:v>
                </c:pt>
                <c:pt idx="8">
                  <c:v>2.4390243902439024</c:v>
                </c:pt>
                <c:pt idx="9">
                  <c:v>2.0776874435411021</c:v>
                </c:pt>
                <c:pt idx="10">
                  <c:v>4.0650406504065035</c:v>
                </c:pt>
              </c:numCache>
            </c:numRef>
          </c:val>
        </c:ser>
        <c:ser>
          <c:idx val="3"/>
          <c:order val="1"/>
          <c:tx>
            <c:strRef>
              <c:f>'[Chart in Microsoft PowerPoint]2way graphs LDSD'!$O$20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LDSD'!$O$21:$O$31</c:f>
              <c:numCache>
                <c:formatCode>0</c:formatCode>
                <c:ptCount val="11"/>
                <c:pt idx="0">
                  <c:v>8.0397470641373072</c:v>
                </c:pt>
                <c:pt idx="1">
                  <c:v>1.3550135501355014</c:v>
                </c:pt>
                <c:pt idx="2">
                  <c:v>0.81300813008130091</c:v>
                </c:pt>
                <c:pt idx="3">
                  <c:v>2.8906955736224029</c:v>
                </c:pt>
                <c:pt idx="4">
                  <c:v>6.2330623306233059</c:v>
                </c:pt>
                <c:pt idx="5">
                  <c:v>2.9810298102981028</c:v>
                </c:pt>
                <c:pt idx="6">
                  <c:v>1.5356820234869015</c:v>
                </c:pt>
                <c:pt idx="7">
                  <c:v>3.6133694670280034</c:v>
                </c:pt>
                <c:pt idx="8">
                  <c:v>1.6260162601626018</c:v>
                </c:pt>
                <c:pt idx="9">
                  <c:v>1.4453477868112015</c:v>
                </c:pt>
                <c:pt idx="10">
                  <c:v>14.182475158084914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3083008"/>
        <c:axId val="183084544"/>
      </c:barChart>
      <c:catAx>
        <c:axId val="18308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084544"/>
        <c:crosses val="autoZero"/>
        <c:auto val="1"/>
        <c:lblAlgn val="ctr"/>
        <c:lblOffset val="100"/>
        <c:noMultiLvlLbl val="0"/>
      </c:catAx>
      <c:valAx>
        <c:axId val="18308454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 DEGs D42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0830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864105028221681"/>
          <c:y val="6.8602561043505927E-2"/>
          <c:w val="0.42368589440928783"/>
          <c:h val="0.1330777592194915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PowerPoint]2way graphs LDSD'!$L$20</c:f>
              <c:strCache>
                <c:ptCount val="1"/>
                <c:pt idx="0">
                  <c:v>down-regulated</c:v>
                </c:pt>
              </c:strCache>
            </c:strRef>
          </c:tx>
          <c:spPr>
            <a:pattFill prst="pct3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LDSD'!$L$21:$L$31</c:f>
              <c:numCache>
                <c:formatCode>0</c:formatCode>
                <c:ptCount val="11"/>
                <c:pt idx="0">
                  <c:v>7.434052757793765</c:v>
                </c:pt>
                <c:pt idx="1">
                  <c:v>4.9160671462829733</c:v>
                </c:pt>
                <c:pt idx="2">
                  <c:v>2.2781774580335732</c:v>
                </c:pt>
                <c:pt idx="3">
                  <c:v>3.3573141486810552</c:v>
                </c:pt>
                <c:pt idx="4">
                  <c:v>6.1151079136690649</c:v>
                </c:pt>
                <c:pt idx="5">
                  <c:v>4.7961630695443649</c:v>
                </c:pt>
                <c:pt idx="6">
                  <c:v>2.7577937649880093</c:v>
                </c:pt>
                <c:pt idx="7">
                  <c:v>2.6378896882494005</c:v>
                </c:pt>
                <c:pt idx="8">
                  <c:v>1.9184652278177456</c:v>
                </c:pt>
                <c:pt idx="9">
                  <c:v>2.7577937649880093</c:v>
                </c:pt>
                <c:pt idx="10">
                  <c:v>8.5131894484412474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PowerPoint]2way graphs LDSD'!$M$20</c:f>
              <c:strCache>
                <c:ptCount val="1"/>
                <c:pt idx="0">
                  <c:v>up-regulated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'[Chart in Microsoft PowerPoint]2way graphs LDSD'!$A$21:$A$31</c:f>
              <c:strCache>
                <c:ptCount val="11"/>
                <c:pt idx="0">
                  <c:v>Metabolism</c:v>
                </c:pt>
                <c:pt idx="1">
                  <c:v>Energy</c:v>
                </c:pt>
                <c:pt idx="2">
                  <c:v>Cell cycle and DNA processing</c:v>
                </c:pt>
                <c:pt idx="3">
                  <c:v>Transcription</c:v>
                </c:pt>
                <c:pt idx="4">
                  <c:v>Protein processes</c:v>
                </c:pt>
                <c:pt idx="5">
                  <c:v>Cellular transport, transport facilitation</c:v>
                </c:pt>
                <c:pt idx="6">
                  <c:v>Cellular communication, signal transduction.</c:v>
                </c:pt>
                <c:pt idx="7">
                  <c:v>Cell rescue, defense</c:v>
                </c:pt>
                <c:pt idx="8">
                  <c:v>Interaction with environment</c:v>
                </c:pt>
                <c:pt idx="9">
                  <c:v>Developmental Processes</c:v>
                </c:pt>
                <c:pt idx="10">
                  <c:v>Unclassified</c:v>
                </c:pt>
              </c:strCache>
            </c:strRef>
          </c:cat>
          <c:val>
            <c:numRef>
              <c:f>'[Chart in Microsoft PowerPoint]2way graphs LDSD'!$M$21:$M$31</c:f>
              <c:numCache>
                <c:formatCode>0</c:formatCode>
                <c:ptCount val="11"/>
                <c:pt idx="0">
                  <c:v>12.470023980815348</c:v>
                </c:pt>
                <c:pt idx="1">
                  <c:v>1.6786570743405276</c:v>
                </c:pt>
                <c:pt idx="2">
                  <c:v>0.71942446043165476</c:v>
                </c:pt>
                <c:pt idx="3">
                  <c:v>1.4388489208633095</c:v>
                </c:pt>
                <c:pt idx="4">
                  <c:v>5.6354916067146279</c:v>
                </c:pt>
                <c:pt idx="5">
                  <c:v>3.3573141486810552</c:v>
                </c:pt>
                <c:pt idx="6">
                  <c:v>1.5587529976019185</c:v>
                </c:pt>
                <c:pt idx="7">
                  <c:v>5.0359712230215825</c:v>
                </c:pt>
                <c:pt idx="8">
                  <c:v>2.2781774580335732</c:v>
                </c:pt>
                <c:pt idx="9">
                  <c:v>2.0383693045563551</c:v>
                </c:pt>
                <c:pt idx="10">
                  <c:v>14.628297362110313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3093504"/>
        <c:axId val="183934976"/>
      </c:barChart>
      <c:catAx>
        <c:axId val="18309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800" b="1">
                <a:solidFill>
                  <a:schemeClr val="tx1"/>
                </a:solidFill>
              </a:defRPr>
            </a:pPr>
            <a:endParaRPr lang="en-US"/>
          </a:p>
        </c:txPr>
        <c:crossAx val="183934976"/>
        <c:crosses val="autoZero"/>
        <c:auto val="1"/>
        <c:lblAlgn val="ctr"/>
        <c:lblOffset val="100"/>
        <c:noMultiLvlLbl val="0"/>
      </c:catAx>
      <c:valAx>
        <c:axId val="183934976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%DEGs D28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8309350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2662568419560942"/>
          <c:y val="5.7362418112370105E-2"/>
          <c:w val="0.32082931934033798"/>
          <c:h val="0.14556309074082502"/>
        </c:manualLayout>
      </c:layout>
      <c:overlay val="1"/>
      <c:spPr>
        <a:noFill/>
        <a:ln>
          <a:noFill/>
        </a:ln>
        <a:effectLst/>
      </c:spPr>
      <c:txPr>
        <a:bodyPr rot="0" vert="horz"/>
        <a:lstStyle/>
        <a:p>
          <a:pPr>
            <a:defRPr sz="800" b="1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7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8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2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5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7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5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3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0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24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75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122C-394B-4843-A25F-8127FDE864FC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220D2-53EC-4F90-9935-6177F53F0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3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454476"/>
              </p:ext>
            </p:extLst>
          </p:nvPr>
        </p:nvGraphicFramePr>
        <p:xfrm>
          <a:off x="778918" y="3091815"/>
          <a:ext cx="2924033" cy="1813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005567"/>
              </p:ext>
            </p:extLst>
          </p:nvPr>
        </p:nvGraphicFramePr>
        <p:xfrm>
          <a:off x="4057735" y="1068584"/>
          <a:ext cx="2907107" cy="1809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6172" y="9200073"/>
            <a:ext cx="7276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Supplementary Figure 1.</a:t>
            </a:r>
            <a:r>
              <a:rPr lang="en-US" sz="800" dirty="0"/>
              <a:t>  Number of genes differentially expressed by time point (</a:t>
            </a:r>
            <a:r>
              <a:rPr lang="en-US" sz="800" dirty="0" err="1"/>
              <a:t>Photo_Time_DEGs</a:t>
            </a:r>
            <a:r>
              <a:rPr lang="en-US" sz="800" dirty="0"/>
              <a:t>) and functional category.  </a:t>
            </a:r>
            <a:r>
              <a:rPr lang="en-US" sz="800" b="1" dirty="0"/>
              <a:t>A.</a:t>
            </a:r>
            <a:r>
              <a:rPr lang="en-US" sz="800" dirty="0"/>
              <a:t> Number of genes differentially expressed only at one time point (1) and number differentially expressed for first time and number consecutively expressed for 2, 3, 4, 5 or 6 times for each point measured during the differential photoperiod treatments. </a:t>
            </a:r>
            <a:r>
              <a:rPr lang="en-US" sz="800" b="1" dirty="0"/>
              <a:t>B-H</a:t>
            </a:r>
            <a:r>
              <a:rPr lang="en-US" sz="800" dirty="0"/>
              <a:t>. Percent </a:t>
            </a:r>
            <a:r>
              <a:rPr lang="en-US" sz="800" dirty="0" smtClean="0"/>
              <a:t>DEGs in functional categories of metabolism (MIP 01</a:t>
            </a:r>
            <a:r>
              <a:rPr lang="en-US" sz="800" dirty="0"/>
              <a:t>), energy (MIP </a:t>
            </a:r>
            <a:r>
              <a:rPr lang="en-US" sz="800" dirty="0" smtClean="0"/>
              <a:t>02), cell cycle and DNA </a:t>
            </a:r>
            <a:r>
              <a:rPr lang="en-US" sz="800" dirty="0"/>
              <a:t>processing (MIP </a:t>
            </a:r>
            <a:r>
              <a:rPr lang="en-US" sz="800" dirty="0" smtClean="0"/>
              <a:t>10), transcription (</a:t>
            </a:r>
            <a:r>
              <a:rPr lang="en-US" sz="800" dirty="0"/>
              <a:t>MIP </a:t>
            </a:r>
            <a:r>
              <a:rPr lang="en-US" sz="800" dirty="0" smtClean="0"/>
              <a:t>11), protein </a:t>
            </a:r>
            <a:r>
              <a:rPr lang="en-US" sz="800" dirty="0"/>
              <a:t>processes (MIP </a:t>
            </a:r>
            <a:r>
              <a:rPr lang="en-US" sz="800" dirty="0" smtClean="0"/>
              <a:t>12-18), cellular </a:t>
            </a:r>
            <a:r>
              <a:rPr lang="en-US" sz="800" dirty="0"/>
              <a:t>transport (MIP </a:t>
            </a:r>
            <a:r>
              <a:rPr lang="en-US" sz="800" dirty="0" smtClean="0"/>
              <a:t>20), cellular rescue and </a:t>
            </a:r>
            <a:r>
              <a:rPr lang="en-US" sz="800" dirty="0"/>
              <a:t>defense (MIP </a:t>
            </a:r>
            <a:r>
              <a:rPr lang="en-US" sz="800" dirty="0" smtClean="0"/>
              <a:t>20), interaction with the environment (MIP 34-36),  developmental processes (MIP40-47) and unclassified (MIP 98-99) up- or down-regulated </a:t>
            </a:r>
            <a:r>
              <a:rPr lang="en-US" sz="800" dirty="0"/>
              <a:t>in SD relative to </a:t>
            </a:r>
            <a:r>
              <a:rPr lang="en-US" sz="800" dirty="0" smtClean="0"/>
              <a:t>LD at each </a:t>
            </a:r>
            <a:r>
              <a:rPr lang="en-US" sz="800" dirty="0" err="1" smtClean="0"/>
              <a:t>timepoint</a:t>
            </a:r>
            <a:r>
              <a:rPr lang="en-US" sz="800" dirty="0" smtClean="0"/>
              <a:t>.</a:t>
            </a:r>
            <a:endParaRPr lang="en-US" sz="800" dirty="0"/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4368328"/>
              </p:ext>
            </p:extLst>
          </p:nvPr>
        </p:nvGraphicFramePr>
        <p:xfrm>
          <a:off x="782769" y="1067371"/>
          <a:ext cx="2916331" cy="1811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026086" y="2571712"/>
            <a:ext cx="29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8737" y="2571712"/>
            <a:ext cx="28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US" dirty="0" smtClean="0"/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854039"/>
              </p:ext>
            </p:extLst>
          </p:nvPr>
        </p:nvGraphicFramePr>
        <p:xfrm>
          <a:off x="4052341" y="3092133"/>
          <a:ext cx="2914650" cy="181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026086" y="4619373"/>
            <a:ext cx="29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44896" y="4619373"/>
            <a:ext cx="271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433002"/>
              </p:ext>
            </p:extLst>
          </p:nvPr>
        </p:nvGraphicFramePr>
        <p:xfrm>
          <a:off x="781050" y="5112067"/>
          <a:ext cx="2929890" cy="1875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746339"/>
              </p:ext>
            </p:extLst>
          </p:nvPr>
        </p:nvGraphicFramePr>
        <p:xfrm>
          <a:off x="4062180" y="5108892"/>
          <a:ext cx="2917770" cy="188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039290" y="6707863"/>
            <a:ext cx="24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36428" y="6707863"/>
            <a:ext cx="28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256185"/>
              </p:ext>
            </p:extLst>
          </p:nvPr>
        </p:nvGraphicFramePr>
        <p:xfrm>
          <a:off x="4054374" y="7210425"/>
          <a:ext cx="2933383" cy="18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014656" y="8799488"/>
            <a:ext cx="29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endParaRPr lang="en-US" dirty="0" smtClean="0"/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706513"/>
              </p:ext>
            </p:extLst>
          </p:nvPr>
        </p:nvGraphicFramePr>
        <p:xfrm>
          <a:off x="775377" y="7216140"/>
          <a:ext cx="2935564" cy="1874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39508" y="8799488"/>
            <a:ext cx="28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147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D454961E99A644A739F60537DA97E1" ma:contentTypeVersion="7" ma:contentTypeDescription="Create a new document." ma:contentTypeScope="" ma:versionID="287d2a26b24b7e7a04e432b1ea7072d6">
  <xsd:schema xmlns:xsd="http://www.w3.org/2001/XMLSchema" xmlns:p="http://schemas.microsoft.com/office/2006/metadata/properties" xmlns:ns2="72ebb731-885f-483d-8e10-7ca34534cc24" targetNamespace="http://schemas.microsoft.com/office/2006/metadata/properties" ma:root="true" ma:fieldsID="8a22b7cba3e0bfaef8fa06c6f3f5df97" ns2:_="">
    <xsd:import namespace="72ebb731-885f-483d-8e10-7ca34534cc2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2ebb731-885f-483d-8e10-7ca34534cc2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72ebb731-885f-483d-8e10-7ca34534cc24">Presentation 1.PPTX</DocumentId>
    <IsDeleted xmlns="72ebb731-885f-483d-8e10-7ca34534cc24">false</IsDeleted>
    <FileFormat xmlns="72ebb731-885f-483d-8e10-7ca34534cc24">PPTX</FileFormat>
    <StageName xmlns="72ebb731-885f-483d-8e10-7ca34534cc24">Upload</StageName>
    <DocumentType xmlns="72ebb731-885f-483d-8e10-7ca34534cc24">Presentation</DocumentType>
    <TitleName xmlns="72ebb731-885f-483d-8e10-7ca34534cc24">Presentation 1.PPTX</TitleName>
    <Checked_x0020_Out_x0020_To xmlns="72ebb731-885f-483d-8e10-7ca34534cc24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F87E5CD8-9D0C-46C3-8612-943CB513CA83}"/>
</file>

<file path=customXml/itemProps2.xml><?xml version="1.0" encoding="utf-8"?>
<ds:datastoreItem xmlns:ds="http://schemas.openxmlformats.org/officeDocument/2006/customXml" ds:itemID="{95A0F3AB-5806-4D82-99A9-3DA62C2E988D}"/>
</file>

<file path=customXml/itemProps3.xml><?xml version="1.0" encoding="utf-8"?>
<ds:datastoreItem xmlns:ds="http://schemas.openxmlformats.org/officeDocument/2006/customXml" ds:itemID="{DC91BAF8-5E2F-4ABE-9E64-60AC0323974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3096</TotalTime>
  <Words>183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Fennell, Anne</dc:creator>
  <cp:lastModifiedBy>Anne Fennell</cp:lastModifiedBy>
  <cp:revision>54</cp:revision>
  <cp:lastPrinted>2015-07-13T21:25:24Z</cp:lastPrinted>
  <dcterms:created xsi:type="dcterms:W3CDTF">2014-09-12T17:17:00Z</dcterms:created>
  <dcterms:modified xsi:type="dcterms:W3CDTF">2015-10-06T17:47:40Z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0x0101008CD454961E99A644A739F60537DA97E1</vt:lpwstr>
  </property>
</Properties>
</file>