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2" r:id="rId3"/>
    <p:sldId id="258" r:id="rId4"/>
    <p:sldId id="260" r:id="rId5"/>
    <p:sldId id="261" r:id="rId6"/>
    <p:sldId id="257" r:id="rId7"/>
    <p:sldId id="263" r:id="rId8"/>
    <p:sldId id="259" r:id="rId9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54" autoAdjust="0"/>
    <p:restoredTop sz="94660"/>
  </p:normalViewPr>
  <p:slideViewPr>
    <p:cSldViewPr snapToGrid="0">
      <p:cViewPr>
        <p:scale>
          <a:sx n="150" d="100"/>
          <a:sy n="150" d="100"/>
        </p:scale>
        <p:origin x="2412" y="-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906DA-5BD5-4286-8DFA-2583B8A6FE8D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5B42-FB32-47A9-841D-4A5A58A081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674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5B42-FB32-47A9-841D-4A5A58A0817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98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5B42-FB32-47A9-841D-4A5A58A0817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541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5B42-FB32-47A9-841D-4A5A58A0817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333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5B42-FB32-47A9-841D-4A5A58A0817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553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5B42-FB32-47A9-841D-4A5A58A0817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595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5B42-FB32-47A9-841D-4A5A58A0817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343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390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92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64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31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57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58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12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1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7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03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348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F7D7E-A1D7-497F-BED4-36912331AF75}" type="datetimeFigureOut">
              <a:rPr kumimoji="1" lang="ja-JP" altLang="en-US" smtClean="0"/>
              <a:t>2015/10/3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AE445-2496-4F1F-A2B8-743BE51359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307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811643"/>
              </p:ext>
            </p:extLst>
          </p:nvPr>
        </p:nvGraphicFramePr>
        <p:xfrm>
          <a:off x="-7745" y="1698827"/>
          <a:ext cx="6857996" cy="5755005"/>
        </p:xfrm>
        <a:graphic>
          <a:graphicData uri="http://schemas.openxmlformats.org/drawingml/2006/table">
            <a:tbl>
              <a:tblPr/>
              <a:tblGrid>
                <a:gridCol w="707328"/>
                <a:gridCol w="586776"/>
                <a:gridCol w="305072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  <a:gridCol w="276780"/>
              </a:tblGrid>
              <a:tr h="4476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Cultivar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treatmet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Aboveground biomass 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(g plan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Branch number per plant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Node number of main stem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Harvest index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Pod number per plant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Pod bumber per aboveground biomass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Seed number per pod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Single seed weight (mg)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Number of days from VE to R1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Number of days from R1 to R7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Season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Yukihomare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38.4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32.3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54.0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313.0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220.2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48.4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36.4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62.3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308.5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228.4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Ohsuzu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63.9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74.9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56.4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394.8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421.4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69.5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84.4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48.4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411.7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439.5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Ryuhou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75.4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78.4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378.3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355.6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96.0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95.2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70.6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2.38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375.7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349.8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Enrei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81.1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84.7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56.0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2.20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353.0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409.3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130.0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118.2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0.47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90.0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2.49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364.7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369.1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Miyagishirome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107.8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104.6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0.47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0.48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69.8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365.9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425.7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163.5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151.5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0.42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107.2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92.5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350.4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421.3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Mandarin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43.2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42.5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247.2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247.3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54.6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56.8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59.5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255.3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261.0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Dunfield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95.2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111.3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2.12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171.4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89.2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0.43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97.6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120.3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2.19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181.5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212.6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Athow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62.8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74.0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2.58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2.50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224.2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245.9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78.9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67.2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79.3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2.64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2.47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240.6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250.1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Ratio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Harosoy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54.5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42.1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67.0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67.0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2.35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2.16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191.5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190.9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85.1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69.3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100.6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97.0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2.31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2.14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215.4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Ratio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Harosoy-</a:t>
                      </a:r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dt</a:t>
                      </a:r>
                      <a:r>
                        <a:rPr lang="en-US" sz="8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35.2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41.8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274.7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263.8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49.7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32.8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49.0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52.8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2.26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277.7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270.7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Ratio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Williams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87.1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74.7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76.0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2.66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2.67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258.7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224.3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110.6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99.3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2.89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2.67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244.1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223.8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Ratio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Williams-</a:t>
                      </a:r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dt</a:t>
                      </a:r>
                      <a:r>
                        <a:rPr lang="en-US" sz="8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49.6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56.2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51.6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71.3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2.41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239.6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206.4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60.2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60.0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75.0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2.39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217.1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215.4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Ratio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ANOVA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Cultivar (CV)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ｘ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+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16364" y="334509"/>
            <a:ext cx="68103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Supplementary Table S1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 Yield and </a:t>
            </a:r>
            <a:r>
              <a:rPr lang="en-US" altLang="ja-JP" sz="1400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phenological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parameters of 12 soybean cultivars grown under two [CO</a:t>
            </a:r>
            <a:r>
              <a:rPr lang="en-US" altLang="ja-JP" sz="1400" kern="100" baseline="-25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] levels in two years: aCO</a:t>
            </a:r>
            <a:r>
              <a:rPr lang="en-US" altLang="ja-JP" sz="1400" kern="100" baseline="-25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ambient [CO</a:t>
            </a:r>
            <a:r>
              <a:rPr lang="en-US" altLang="ja-JP" sz="1400" kern="100" baseline="-25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]; eCO</a:t>
            </a:r>
            <a:r>
              <a:rPr lang="en-US" altLang="ja-JP" sz="1400" kern="100" baseline="-25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elevated [CO</a:t>
            </a:r>
            <a:r>
              <a:rPr lang="en-US" altLang="ja-JP" sz="1400" kern="100" baseline="-25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].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represents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 between 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eCO</a:t>
            </a:r>
            <a:r>
              <a:rPr lang="en-US" altLang="ja-JP" sz="1400" kern="1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aCO</a:t>
            </a:r>
            <a:r>
              <a:rPr lang="en-US" altLang="ja-JP" sz="1400" kern="1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numbers of days from VE to R1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R1 to R7, and the ratio of 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eCO</a:t>
            </a:r>
            <a:r>
              <a:rPr lang="en-US" altLang="ja-JP" sz="1400" kern="1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aCO</a:t>
            </a:r>
            <a:r>
              <a:rPr lang="en-US" altLang="ja-JP" sz="1400" kern="1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other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parameters. 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values are the means of 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= 4 or 5 plants. ***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0.001; **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0.01; *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0.05; +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0.1; ns, not significant.</a:t>
            </a:r>
            <a:r>
              <a:rPr lang="en-US" altLang="ja-JP" sz="1400" dirty="0"/>
              <a:t> </a:t>
            </a:r>
            <a:endParaRPr lang="ja-JP" altLang="ja-JP" sz="14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15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07310" y="5861058"/>
            <a:ext cx="58575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400" b="1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Supplementary </a:t>
            </a:r>
            <a:r>
              <a:rPr lang="en-US" altLang="ja-JP" sz="1400" b="1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Fig. S1</a:t>
            </a:r>
            <a:r>
              <a:rPr kumimoji="1"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1" lang="ja-JP" alt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hotosynthetic rate and nonstructural carbohydrate (NSC) content on leaf dry mass base at flowering (A, C) and seed filling stage (B, D) 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several soybean cultivars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grown under two [CO</a:t>
            </a:r>
            <a:r>
              <a:rPr lang="en-US" altLang="ja-JP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levels in 2014. 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aCO</a:t>
            </a:r>
            <a:r>
              <a:rPr lang="en-US" altLang="ja-JP" sz="1400" kern="1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ambient [CO</a:t>
            </a:r>
            <a:r>
              <a:rPr lang="en-US" altLang="ja-JP" sz="1400" kern="1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]; eCO</a:t>
            </a:r>
            <a:r>
              <a:rPr lang="en-US" altLang="ja-JP" sz="1400" kern="1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elevated [CO</a:t>
            </a:r>
            <a:r>
              <a:rPr lang="en-US" altLang="ja-JP" sz="1400" kern="1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].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means ±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(n=4).  NSC was the sum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starch,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sucrose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glucose and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fructose.</a:t>
            </a: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3054609"/>
              </p:ext>
            </p:extLst>
          </p:nvPr>
        </p:nvGraphicFramePr>
        <p:xfrm>
          <a:off x="368833" y="1957395"/>
          <a:ext cx="6096000" cy="390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SPW 12.0 Graph" r:id="rId3" imgW="9499680" imgH="6087960" progId="SigmaPlotGraphicObject.11">
                  <p:embed/>
                </p:oleObj>
              </mc:Choice>
              <mc:Fallback>
                <p:oleObj name="SPW 12.0 Graph" r:id="rId3" imgW="9499680" imgH="6087960" progId="SigmaPlotGraphicObjec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8833" y="1957395"/>
                        <a:ext cx="6096000" cy="3903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982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894940"/>
              </p:ext>
            </p:extLst>
          </p:nvPr>
        </p:nvGraphicFramePr>
        <p:xfrm>
          <a:off x="631824" y="878840"/>
          <a:ext cx="5595937" cy="602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SPW 12.0 Graph" r:id="rId4" imgW="6408720" imgH="6907320" progId="SigmaPlotGraphicObject.11">
                  <p:embed/>
                </p:oleObj>
              </mc:Choice>
              <mc:Fallback>
                <p:oleObj name="SPW 12.0 Graph" r:id="rId4" imgW="6408720" imgH="6907320" progId="SigmaPlotGraphicObjec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1824" y="878840"/>
                        <a:ext cx="5595937" cy="6027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106539" y="7109210"/>
            <a:ext cx="65151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400" b="1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Supplementary </a:t>
            </a:r>
            <a:r>
              <a:rPr lang="en-US" altLang="ja-JP" sz="1400" b="1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Fig. </a:t>
            </a:r>
            <a:r>
              <a:rPr lang="en-US" altLang="ja-JP" sz="1400" b="1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S2. </a:t>
            </a:r>
            <a:r>
              <a:rPr lang="en-US" altLang="ja-JP" sz="14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Linear regressions between the relative increase in seed yield (eCO</a:t>
            </a:r>
            <a:r>
              <a:rPr lang="en-US" altLang="ja-JP" sz="1400" kern="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/ aCO</a:t>
            </a:r>
            <a:r>
              <a:rPr lang="en-US" altLang="ja-JP" sz="1400" kern="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 with elevated [CO</a:t>
            </a:r>
            <a:r>
              <a:rPr lang="en-US" altLang="ja-JP" sz="1400" kern="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] and the relative changes in (A) the node number on the main stem, (B) aboveground biomass, (C) harvest index, and (D) pod number in </a:t>
            </a:r>
            <a:r>
              <a:rPr lang="en-US" altLang="ja-JP" sz="1400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2013 (black circles) </a:t>
            </a:r>
            <a:r>
              <a:rPr lang="en-US" altLang="ja-JP" sz="14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and </a:t>
            </a:r>
            <a:r>
              <a:rPr lang="en-US" altLang="ja-JP" sz="1400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2014 (white circles).</a:t>
            </a:r>
            <a:r>
              <a:rPr lang="en-US" altLang="ja-JP" sz="1400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***</a:t>
            </a:r>
            <a:r>
              <a:rPr lang="en-US" altLang="ja-JP" sz="14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0.001; **</a:t>
            </a:r>
            <a:r>
              <a:rPr lang="en-US" altLang="ja-JP" sz="14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0.01; *</a:t>
            </a:r>
            <a:r>
              <a:rPr lang="en-US" altLang="ja-JP" sz="14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0.05; +</a:t>
            </a:r>
            <a:r>
              <a:rPr lang="en-US" altLang="ja-JP" sz="14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</a:t>
            </a:r>
            <a:r>
              <a:rPr lang="en-US" altLang="ja-JP" sz="1400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0.1.</a:t>
            </a:r>
            <a:endParaRPr lang="ja-JP" altLang="ja-JP" sz="14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19223" y="1677962"/>
            <a:ext cx="156845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- 2.098 + 3.257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0.599**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168524" y="2863334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- 2.359 + 3.414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0.725***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490400" y="2814558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- 0.083 + 0.959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0.816***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071619" y="1517941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- 0.099 + 1.054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0.961***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438132" y="4526853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- 0.215 + 1.609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0.248+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031363" y="5618564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- 2.141 + 3.529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0.401*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543741" y="5497309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0.243 + 0.817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0.654**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789361" y="4464952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- 0.12 + 1.164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= 0.872***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05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237162"/>
            <a:ext cx="685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4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Supplementary Table S2. 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Yield and </a:t>
            </a:r>
            <a:r>
              <a:rPr lang="en-US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phenological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parameters for 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12 soybean cultivars grown under two levels of planting density in 2013 and 2014. ND, normal plant density (= 9.52 plants per m</a:t>
            </a:r>
            <a:r>
              <a:rPr lang="en-US" altLang="ja-JP" sz="1400" kern="100" baseline="30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 ; LD, low plant density (= 4.76 plants per m</a:t>
            </a:r>
            <a:r>
              <a:rPr lang="en-US" altLang="ja-JP" sz="1400" kern="100" baseline="30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). Data are means (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= 3).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 represents the difference between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LD and ND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numbers of days from VE to R1 and from R1 to R7, and the ratio of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LD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 for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other parameters. 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***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0.001; **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0.01; *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0.05; +</a:t>
            </a:r>
            <a:r>
              <a:rPr lang="en-US" altLang="ja-JP" sz="14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0.1; ns, not significant.</a:t>
            </a:r>
            <a:endParaRPr lang="ja-JP" altLang="ja-JP" sz="11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096737"/>
              </p:ext>
            </p:extLst>
          </p:nvPr>
        </p:nvGraphicFramePr>
        <p:xfrm>
          <a:off x="14" y="1789438"/>
          <a:ext cx="6857986" cy="5811396"/>
        </p:xfrm>
        <a:graphic>
          <a:graphicData uri="http://schemas.openxmlformats.org/drawingml/2006/table">
            <a:tbl>
              <a:tblPr/>
              <a:tblGrid>
                <a:gridCol w="636814"/>
                <a:gridCol w="685800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75544"/>
                <a:gridCol w="281667"/>
                <a:gridCol w="281667"/>
                <a:gridCol w="281667"/>
                <a:gridCol w="281667"/>
              </a:tblGrid>
              <a:tr h="4251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Cultivar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Plant density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Aboveground biomass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(g plant</a:t>
                      </a:r>
                      <a:r>
                        <a:rPr lang="en-US" sz="7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Branch number per plant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Node number of main stem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Harvest index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Pod number per plant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Pod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number 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per aboveground biomass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Seed number per pod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Single seed weight(mg)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Number of days from VE to R1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Number of days from R1 to R7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42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Yukihomare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45.1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46.5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51.5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55.5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317.9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292.1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70.7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48.6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81.1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57.9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269.2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Ohsuzu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93.3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122.4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104.6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115.5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329.4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391.8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148.9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166.7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166.0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158.3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318.7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382.5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Ryuhou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86.8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105.1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103.5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100.3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309.7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339.2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133.9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146.7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159.6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137.6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305.2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Enrei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88.8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108.8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99.9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97.8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321.3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358.9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147.9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185.3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165.6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160.9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333.1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360.3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Miyagishirome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72.4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131.5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0.29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0.46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81.2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101.3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342.9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337.1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127.7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239.7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0.29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0.46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154.7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186.5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0.77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342.2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333.6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1.84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Mandarin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58.4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56.1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81.1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74.3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1.95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248.6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229.1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102.6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97.4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139.5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123.1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247.1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235.2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Dunfield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84.2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83.6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119.5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106.4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2.19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189.2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204.7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129.5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122.5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193.7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157.1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2.09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179.4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202.7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Athow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74.1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85.2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114.7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108.8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2.21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2.34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183.1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190.1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126.5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162.8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148.4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2.26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2.52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191.4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194.2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Harosoy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110.8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110.4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2.70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240.8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162.1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175.3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2.37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221.7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1.59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Harosoy-</a:t>
                      </a:r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dt</a:t>
                      </a:r>
                      <a:r>
                        <a:rPr lang="en-US" sz="7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62.1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2.16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236.4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80.7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0.66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72.7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2.21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256.5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1.02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Williams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90.8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88.9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22.2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114.4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93.7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2.30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2.23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206.5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217.6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143.3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22.9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190.8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166.1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2.28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2.35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205.6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211.8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1.67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1.77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0.99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Williams-</a:t>
                      </a:r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dt</a:t>
                      </a:r>
                      <a:r>
                        <a:rPr lang="en-US" sz="7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48.4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3.8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56.7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2.37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293.2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LD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72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4.6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75.5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0.91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2.48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283.9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34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76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Ratio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1.49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1.21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1.14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0.98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1.33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0.87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1.05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0.97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ANOVA 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Plant density (PD)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44"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Cultivar (CV)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0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PDxCV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+</a:t>
                      </a:r>
                      <a:endParaRPr lang="en-US" altLang="ja-JP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+</a:t>
                      </a:r>
                      <a:endParaRPr lang="en-US" altLang="ja-JP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**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ns</a:t>
                      </a:r>
                    </a:p>
                  </a:txBody>
                  <a:tcPr marL="7458" marR="7458" marT="74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568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33372" y="5569657"/>
            <a:ext cx="62388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400" b="1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Supplementary </a:t>
            </a:r>
            <a:r>
              <a:rPr lang="en-US" altLang="ja-JP" sz="1400" b="1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Fig. </a:t>
            </a:r>
            <a:r>
              <a:rPr lang="en-US" altLang="ja-JP" sz="1400" b="1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S3. </a:t>
            </a:r>
            <a:r>
              <a:rPr lang="en-US" altLang="ja-JP" sz="14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Linear regressions </a:t>
            </a:r>
            <a:r>
              <a:rPr lang="en-US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r>
              <a:rPr lang="en-US" altLang="ja-JP" sz="14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between the relative increase in seed yield (low </a:t>
            </a:r>
            <a:r>
              <a:rPr lang="en-US" altLang="ja-JP" sz="1400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density, LD / </a:t>
            </a:r>
            <a:r>
              <a:rPr lang="en-US" altLang="ja-JP" sz="14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normal </a:t>
            </a:r>
            <a:r>
              <a:rPr lang="en-US" altLang="ja-JP" sz="1400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density, ND) </a:t>
            </a:r>
            <a:r>
              <a:rPr lang="en-US" altLang="ja-JP" sz="14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caused by low planting density for (A) branch number, (B) aboveground biomass, and (C) pod number in 2013 </a:t>
            </a:r>
            <a:r>
              <a:rPr lang="en-US" altLang="ja-JP" sz="1400" kern="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(black circles) and 2014 (white circles).</a:t>
            </a:r>
            <a:r>
              <a:rPr lang="en-US" altLang="ja-JP" sz="1400" dirty="0" smtClean="0"/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r>
              <a:rPr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0.001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0.1.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for 2013 only, </a:t>
            </a:r>
            <a:r>
              <a:rPr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9.</a:t>
            </a:r>
            <a:endParaRPr lang="ja-JP" altLang="ja-JP" sz="1400" kern="1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500640"/>
              </p:ext>
            </p:extLst>
          </p:nvPr>
        </p:nvGraphicFramePr>
        <p:xfrm>
          <a:off x="114298" y="2554288"/>
          <a:ext cx="6677025" cy="271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SPW 12.0 Graph" r:id="rId4" imgW="6677640" imgH="2709360" progId="SigmaPlotGraphicObject.11">
                  <p:embed/>
                </p:oleObj>
              </mc:Choice>
              <mc:Fallback>
                <p:oleObj name="SPW 12.0 Graph" r:id="rId4" imgW="6677640" imgH="2709360" progId="SigmaPlotGraphicObjec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298" y="2554288"/>
                        <a:ext cx="6677025" cy="2714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87751" y="3072069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0.403 + 0.870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0.248+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57548" y="4031977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0.007 + 0.984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0.916***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137605" y="2965177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-0.717 + 1.469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0.736**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067297" y="2893996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0.276 + 0.817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0.847***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333998" y="4031977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2014; 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-0.1432 + 1.109 </a:t>
            </a:r>
            <a:r>
              <a:rPr lang="en-US" altLang="ja-JP" sz="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>
              <a:defRPr sz="9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9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900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0.834***</a:t>
            </a:r>
            <a:endParaRPr lang="en-US" altLang="ja-JP" sz="9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3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003605"/>
              </p:ext>
            </p:extLst>
          </p:nvPr>
        </p:nvGraphicFramePr>
        <p:xfrm>
          <a:off x="468190" y="1709071"/>
          <a:ext cx="5721350" cy="2501265"/>
        </p:xfrm>
        <a:graphic>
          <a:graphicData uri="http://schemas.openxmlformats.org/drawingml/2006/table">
            <a:tbl>
              <a:tblPr/>
              <a:tblGrid>
                <a:gridCol w="958187"/>
                <a:gridCol w="749886"/>
                <a:gridCol w="1041508"/>
                <a:gridCol w="1069281"/>
                <a:gridCol w="1902488"/>
              </a:tblGrid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Cultivar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Country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Maturity group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Determinacy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Characteristics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Yukihomare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Japan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Ohsuzu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Japan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Ryuhou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Japan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Enrei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Japan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Miyagishirome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Japan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VII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Mandarin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USA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Indeterminate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High CO</a:t>
                      </a:r>
                      <a:r>
                        <a:rPr lang="en-US" sz="1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responsive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Dunfield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USA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Indeterminate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Low CO</a:t>
                      </a:r>
                      <a:r>
                        <a:rPr lang="en-US" sz="1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responsive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Athow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USA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Indeterminate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Harosoy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USA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Indeterminate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Harosoy-</a:t>
                      </a:r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dt</a:t>
                      </a:r>
                      <a:r>
                        <a:rPr lang="en-US" sz="12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USA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Williams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USA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Indeterminate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Moderate CO</a:t>
                      </a:r>
                      <a:r>
                        <a:rPr lang="en-US" sz="1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responsive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Williams-</a:t>
                      </a:r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dt</a:t>
                      </a:r>
                      <a:r>
                        <a:rPr lang="en-US" sz="12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USA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Determinate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361949" y="1088386"/>
            <a:ext cx="6429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4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Supplementary </a:t>
            </a:r>
            <a:r>
              <a:rPr lang="en-US" altLang="ja-JP" sz="14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Table S3. 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Descriptions of the 12 soybean cultivars used in this study.</a:t>
            </a:r>
            <a:endParaRPr lang="ja-JP" altLang="ja-JP" sz="1400" kern="100" dirty="0" smtClean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400" kern="100" baseline="300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</a:t>
            </a:r>
            <a:r>
              <a:rPr lang="en-US" altLang="ja-JP" sz="1400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Identified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by </a:t>
            </a:r>
            <a:r>
              <a:rPr lang="en-US" altLang="ja-JP" sz="1400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Ziska</a:t>
            </a:r>
            <a:r>
              <a:rPr lang="en-US" altLang="ja-JP" sz="14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et al. (2001).</a:t>
            </a:r>
            <a:endParaRPr lang="ja-JP" altLang="ja-JP" sz="14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64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57" y="1774395"/>
            <a:ext cx="2501899" cy="187642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080" y="1774395"/>
            <a:ext cx="2514600" cy="188595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30979" y="2255617"/>
            <a:ext cx="12406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July 3, 2014 (30 days after sowing)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07466" y="1466618"/>
            <a:ext cx="1342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 density 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3460" y="1445341"/>
            <a:ext cx="1077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density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57" y="3765059"/>
            <a:ext cx="2501899" cy="187642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286" y="3765059"/>
            <a:ext cx="2500394" cy="187529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30979" y="4216118"/>
            <a:ext cx="1371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July 16, 2014 (43 days after sowing)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05648" y="6021636"/>
            <a:ext cx="5520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S4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Pictures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plant canopy of two densities at 30 days after sowing and 43 days after sowing of a cultivar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‘Ryuhou’ . These were taken by a camera for measurement of canopy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coverage ratio (GACS1,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Kimura-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Kougei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H="1" flipV="1">
            <a:off x="2734134" y="2994281"/>
            <a:ext cx="11952" cy="46616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5224964" y="2732804"/>
            <a:ext cx="1" cy="63660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734134" y="3099430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0.15m</a:t>
            </a:r>
            <a:endParaRPr kumimoji="1" lang="ja-JP" alt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57606" y="2903192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0.3m</a:t>
            </a:r>
            <a:endParaRPr kumimoji="1" lang="ja-JP" alt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907353"/>
              </p:ext>
            </p:extLst>
          </p:nvPr>
        </p:nvGraphicFramePr>
        <p:xfrm>
          <a:off x="133348" y="2445861"/>
          <a:ext cx="6667501" cy="2573655"/>
        </p:xfrm>
        <a:graphic>
          <a:graphicData uri="http://schemas.openxmlformats.org/drawingml/2006/table">
            <a:tbl>
              <a:tblPr firstRow="1" firstCol="1" bandRow="1"/>
              <a:tblGrid>
                <a:gridCol w="773224"/>
                <a:gridCol w="1077227"/>
                <a:gridCol w="851795"/>
                <a:gridCol w="793051"/>
                <a:gridCol w="793051"/>
                <a:gridCol w="793051"/>
                <a:gridCol w="793051"/>
                <a:gridCol w="793051"/>
              </a:tblGrid>
              <a:tr h="180975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Air temperature (°C)</a:t>
                      </a:r>
                      <a:endParaRPr lang="ja-JP" sz="11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June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July</a:t>
                      </a:r>
                      <a:endParaRPr lang="ja-JP" sz="11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August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September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October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5-month mean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Chamber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2013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22.1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23.4</a:t>
                      </a:r>
                      <a:endParaRPr lang="ja-JP" sz="11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25.4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21.9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15.3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22.2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2014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22.1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24.2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24.4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14.9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21.1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Field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2013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19.6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21.8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23.5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19.1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13.2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19.4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2014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20.2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22.7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22.7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17.1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11.1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18.8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30-year mean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17.8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21.3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22.9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18.2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11.5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18.3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Solar radiation (MJ m</a:t>
                      </a:r>
                      <a:r>
                        <a:rPr lang="en-US" sz="1100" kern="0" baseline="300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d</a:t>
                      </a:r>
                      <a:r>
                        <a:rPr lang="en-US" sz="1100" kern="0" baseline="300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)</a:t>
                      </a:r>
                      <a:endParaRPr lang="ja-JP" sz="11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2013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20.4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12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16.6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12.2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8.3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13.9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2014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18.6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18.4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12.2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15.3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11.6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15.2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30-year mean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17.1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15.1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11.8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9.8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13.8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Precipitation (mm)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2013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71.5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261.5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236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95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130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158.8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endParaRPr lang="ja-JP" sz="1100" kern="100"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2014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37.5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503.5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202.5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210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255.5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241.8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100" kern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ＭＳ Ｐゴシック" panose="020B0600070205080204" pitchFamily="50" charset="-128"/>
                        </a:rPr>
                        <a:t>　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30-year mean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108.1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196.4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181.9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155.9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92.5</a:t>
                      </a:r>
                      <a:endParaRPr lang="ja-JP" sz="11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146.9</a:t>
                      </a:r>
                      <a:endParaRPr lang="ja-JP" sz="11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133348" y="1854619"/>
            <a:ext cx="66675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Supplementary </a:t>
            </a:r>
            <a:r>
              <a:rPr lang="en-US" altLang="ja-JP" sz="14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Table S4. </a:t>
            </a:r>
            <a:r>
              <a:rPr lang="en-US" altLang="ja-JP" sz="14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Monthly mean temperature, solar radiation, and precipitation in 2013 and 2014.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1754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559</TotalTime>
  <Words>2742</Words>
  <Application>Microsoft Office PowerPoint</Application>
  <PresentationFormat>画面に合わせる (4:3)</PresentationFormat>
  <Paragraphs>1910</Paragraphs>
  <Slides>8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8" baseType="lpstr">
      <vt:lpstr>ＭＳ Ｐゴシック</vt:lpstr>
      <vt:lpstr>ＭＳ 明朝</vt:lpstr>
      <vt:lpstr>Arial</vt:lpstr>
      <vt:lpstr>Calibri</vt:lpstr>
      <vt:lpstr>Calibri Light</vt:lpstr>
      <vt:lpstr>Century</vt:lpstr>
      <vt:lpstr>Times New Roman</vt:lpstr>
      <vt:lpstr>Office テーマ</vt:lpstr>
      <vt:lpstr>SigmaPlot 12.0 Graph</vt:lpstr>
      <vt:lpstr>SPW 12.0 Graph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熊谷　悦史</dc:creator>
  <cp:lastModifiedBy>熊谷　悦史</cp:lastModifiedBy>
  <cp:revision>40</cp:revision>
  <dcterms:created xsi:type="dcterms:W3CDTF">2015-06-18T06:10:07Z</dcterms:created>
  <dcterms:modified xsi:type="dcterms:W3CDTF">2015-10-03T02:32:37Z</dcterms:modified>
</cp:coreProperties>
</file>