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08" y="5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7E050-A898-4986-A672-9C1B212B9300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00C78-2F39-4C8B-B37A-C6BEB7CA44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81708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000C78-2F39-4C8B-B37A-C6BEB7CA444B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57113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AD3B4-FE98-4D9D-B6A9-D8180DF05611}" type="datetimeFigureOut">
              <a:rPr lang="fr-FR" smtClean="0"/>
              <a:pPr/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47759-3520-4828-B093-2F6FDAC3764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603456" y="78700"/>
            <a:ext cx="4632903" cy="2342406"/>
            <a:chOff x="794565" y="107938"/>
            <a:chExt cx="4632903" cy="2342406"/>
          </a:xfrm>
        </p:grpSpPr>
        <p:grpSp>
          <p:nvGrpSpPr>
            <p:cNvPr id="4" name="Groupe 3"/>
            <p:cNvGrpSpPr/>
            <p:nvPr/>
          </p:nvGrpSpPr>
          <p:grpSpPr>
            <a:xfrm>
              <a:off x="794565" y="107938"/>
              <a:ext cx="4632903" cy="2342406"/>
              <a:chOff x="-1428248" y="476672"/>
              <a:chExt cx="7196472" cy="3638550"/>
            </a:xfrm>
          </p:grpSpPr>
          <p:pic>
            <p:nvPicPr>
              <p:cNvPr id="5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11560" y="476672"/>
                <a:ext cx="3505200" cy="3638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Ellipse 5"/>
              <p:cNvSpPr/>
              <p:nvPr/>
            </p:nvSpPr>
            <p:spPr>
              <a:xfrm rot="20597620">
                <a:off x="1814862" y="2699165"/>
                <a:ext cx="1008112" cy="50405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Ellipse 6"/>
              <p:cNvSpPr/>
              <p:nvPr/>
            </p:nvSpPr>
            <p:spPr>
              <a:xfrm rot="16200000">
                <a:off x="2652718" y="2107922"/>
                <a:ext cx="886236" cy="50405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ZoneTexte 7"/>
              <p:cNvSpPr txBox="1"/>
              <p:nvPr/>
            </p:nvSpPr>
            <p:spPr>
              <a:xfrm>
                <a:off x="-1428248" y="2265234"/>
                <a:ext cx="1442212" cy="358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latin typeface="Arial" pitchFamily="34" charset="0"/>
                    <a:cs typeface="Arial" pitchFamily="34" charset="0"/>
                  </a:rPr>
                  <a:t>Lymphocytes</a:t>
                </a:r>
                <a:endParaRPr lang="fr-FR" sz="9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4545132" y="1660257"/>
                <a:ext cx="1223092" cy="358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latin typeface="Arial" pitchFamily="34" charset="0"/>
                    <a:cs typeface="Arial" pitchFamily="34" charset="0"/>
                  </a:rPr>
                  <a:t>Monocytes</a:t>
                </a:r>
                <a:endParaRPr lang="fr-FR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" name="Ellipse 1"/>
            <p:cNvSpPr/>
            <p:nvPr/>
          </p:nvSpPr>
          <p:spPr>
            <a:xfrm rot="19787567">
              <a:off x="2767177" y="1138973"/>
              <a:ext cx="1312117" cy="63698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0" name="Image 1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85271" y="2965506"/>
            <a:ext cx="1147380" cy="1018374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219854" y="2697425"/>
            <a:ext cx="1076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Arial" pitchFamily="34" charset="0"/>
                <a:cs typeface="Arial" pitchFamily="34" charset="0"/>
              </a:rPr>
              <a:t>CD19</a:t>
            </a:r>
            <a:r>
              <a:rPr lang="fr-FR" sz="9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fr-FR" sz="900" b="1" dirty="0" smtClean="0">
                <a:latin typeface="Arial" pitchFamily="34" charset="0"/>
                <a:cs typeface="Arial" pitchFamily="34" charset="0"/>
              </a:rPr>
              <a:t> B </a:t>
            </a:r>
            <a:r>
              <a:rPr lang="fr-FR" sz="900" b="1" dirty="0" err="1" smtClean="0">
                <a:latin typeface="Arial" pitchFamily="34" charset="0"/>
                <a:cs typeface="Arial" pitchFamily="34" charset="0"/>
              </a:rPr>
              <a:t>cells</a:t>
            </a:r>
            <a:endParaRPr lang="fr-FR" sz="9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19872" y="7020272"/>
            <a:ext cx="1324947" cy="132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ZoneTexte 52"/>
          <p:cNvSpPr txBox="1"/>
          <p:nvPr/>
        </p:nvSpPr>
        <p:spPr>
          <a:xfrm>
            <a:off x="4340991" y="3923928"/>
            <a:ext cx="941865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Arial" pitchFamily="34" charset="0"/>
                <a:cs typeface="Arial" pitchFamily="34" charset="0"/>
              </a:rPr>
              <a:t>Comp-V500-A : CD19</a:t>
            </a:r>
            <a:endParaRPr lang="fr-FR" sz="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71158" y="2979424"/>
            <a:ext cx="1090578" cy="98642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06697" y="2959331"/>
            <a:ext cx="1172186" cy="102198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15432" y="2966544"/>
            <a:ext cx="1149216" cy="101579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859091" y="2705742"/>
            <a:ext cx="999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Arial" pitchFamily="34" charset="0"/>
                <a:cs typeface="Arial" pitchFamily="34" charset="0"/>
              </a:rPr>
              <a:t>CD4</a:t>
            </a:r>
            <a:r>
              <a:rPr lang="fr-FR" sz="9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fr-FR" sz="900" b="1" dirty="0" smtClean="0">
                <a:latin typeface="Arial" pitchFamily="34" charset="0"/>
                <a:cs typeface="Arial" pitchFamily="34" charset="0"/>
              </a:rPr>
              <a:t> T </a:t>
            </a:r>
            <a:r>
              <a:rPr lang="fr-FR" sz="900" b="1" dirty="0" err="1" smtClean="0">
                <a:latin typeface="Arial" pitchFamily="34" charset="0"/>
                <a:cs typeface="Arial" pitchFamily="34" charset="0"/>
              </a:rPr>
              <a:t>cells</a:t>
            </a:r>
            <a:endParaRPr lang="fr-FR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996952" y="2705742"/>
            <a:ext cx="916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Arial" pitchFamily="34" charset="0"/>
                <a:cs typeface="Arial" pitchFamily="34" charset="0"/>
              </a:rPr>
              <a:t>CD8</a:t>
            </a:r>
            <a:r>
              <a:rPr lang="fr-FR" sz="9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fr-FR" sz="900" b="1" dirty="0" smtClean="0">
                <a:latin typeface="Arial" pitchFamily="34" charset="0"/>
                <a:cs typeface="Arial" pitchFamily="34" charset="0"/>
              </a:rPr>
              <a:t> T </a:t>
            </a:r>
            <a:r>
              <a:rPr lang="fr-FR" sz="900" b="1" dirty="0" err="1" smtClean="0">
                <a:latin typeface="Arial" pitchFamily="34" charset="0"/>
                <a:cs typeface="Arial" pitchFamily="34" charset="0"/>
              </a:rPr>
              <a:t>cells</a:t>
            </a:r>
            <a:endParaRPr lang="fr-FR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420142" y="2705742"/>
            <a:ext cx="13135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Arial" pitchFamily="34" charset="0"/>
                <a:cs typeface="Arial" pitchFamily="34" charset="0"/>
              </a:rPr>
              <a:t>CD14</a:t>
            </a:r>
            <a:r>
              <a:rPr lang="fr-FR" sz="9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fr-FR" sz="900" b="1" dirty="0" smtClean="0">
                <a:latin typeface="Arial" pitchFamily="34" charset="0"/>
                <a:cs typeface="Arial" pitchFamily="34" charset="0"/>
              </a:rPr>
              <a:t> monocytes</a:t>
            </a:r>
            <a:endParaRPr lang="fr-FR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ZoneTexte 126"/>
          <p:cNvSpPr txBox="1"/>
          <p:nvPr/>
        </p:nvSpPr>
        <p:spPr>
          <a:xfrm rot="16200000">
            <a:off x="-37053" y="4880584"/>
            <a:ext cx="547432" cy="212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dirty="0" smtClean="0">
                <a:latin typeface="Arial" pitchFamily="34" charset="0"/>
                <a:cs typeface="Arial" pitchFamily="34" charset="0"/>
              </a:rPr>
              <a:t>Control</a:t>
            </a:r>
            <a:endParaRPr lang="fr-FR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ZoneTexte 131"/>
          <p:cNvSpPr txBox="1"/>
          <p:nvPr/>
        </p:nvSpPr>
        <p:spPr>
          <a:xfrm rot="16200000">
            <a:off x="-171976" y="7497073"/>
            <a:ext cx="8080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Arial" pitchFamily="34" charset="0"/>
                <a:cs typeface="Arial" pitchFamily="34" charset="0"/>
              </a:rPr>
              <a:t>Remission</a:t>
            </a:r>
            <a:endParaRPr lang="fr-FR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ZoneTexte 132"/>
          <p:cNvSpPr txBox="1"/>
          <p:nvPr/>
        </p:nvSpPr>
        <p:spPr>
          <a:xfrm rot="16200000">
            <a:off x="-51801" y="6221388"/>
            <a:ext cx="576927" cy="212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dirty="0" smtClean="0">
                <a:latin typeface="Arial" pitchFamily="34" charset="0"/>
                <a:cs typeface="Arial" pitchFamily="34" charset="0"/>
              </a:rPr>
              <a:t>Relapse</a:t>
            </a:r>
            <a:endParaRPr lang="fr-FR" sz="9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16422" y="5657243"/>
            <a:ext cx="1434615" cy="132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6469" y="7020272"/>
            <a:ext cx="1443342" cy="132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36128" y="7011646"/>
            <a:ext cx="1276390" cy="132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88471" y="7020272"/>
            <a:ext cx="1275983" cy="130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08920" y="5665594"/>
            <a:ext cx="1457443" cy="1318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0967" y="4325134"/>
            <a:ext cx="1301900" cy="132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708920" y="4315666"/>
            <a:ext cx="1288824" cy="133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028618" y="4324292"/>
            <a:ext cx="1278178" cy="132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281151" y="4301824"/>
            <a:ext cx="1296170" cy="132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9" name="Connecteur droit avec flèche 78"/>
          <p:cNvCxnSpPr/>
          <p:nvPr/>
        </p:nvCxnSpPr>
        <p:spPr>
          <a:xfrm>
            <a:off x="2288797" y="4096937"/>
            <a:ext cx="0" cy="2649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/>
          <p:cNvCxnSpPr/>
          <p:nvPr/>
        </p:nvCxnSpPr>
        <p:spPr>
          <a:xfrm>
            <a:off x="3442988" y="4096937"/>
            <a:ext cx="0" cy="2649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/>
          <p:cNvCxnSpPr/>
          <p:nvPr/>
        </p:nvCxnSpPr>
        <p:spPr>
          <a:xfrm>
            <a:off x="6028722" y="4103082"/>
            <a:ext cx="0" cy="2649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2105152" y="3635896"/>
            <a:ext cx="21602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3442988" y="3624071"/>
            <a:ext cx="28803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4516554" y="3581842"/>
            <a:ext cx="14401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6015612" y="3581842"/>
            <a:ext cx="30073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531089" y="3923928"/>
            <a:ext cx="1081071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Arial" pitchFamily="34" charset="0"/>
                <a:cs typeface="Arial" pitchFamily="34" charset="0"/>
              </a:rPr>
              <a:t>Comp-APC-H7-A : CD14</a:t>
            </a:r>
            <a:endParaRPr lang="fr-FR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ZoneTexte 106"/>
          <p:cNvSpPr txBox="1"/>
          <p:nvPr/>
        </p:nvSpPr>
        <p:spPr>
          <a:xfrm>
            <a:off x="1784460" y="3923928"/>
            <a:ext cx="971087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Arial" pitchFamily="34" charset="0"/>
                <a:cs typeface="Arial" pitchFamily="34" charset="0"/>
              </a:rPr>
              <a:t>Comp-V450-A : CD4</a:t>
            </a:r>
            <a:endParaRPr lang="fr-FR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ZoneTexte 107"/>
          <p:cNvSpPr txBox="1"/>
          <p:nvPr/>
        </p:nvSpPr>
        <p:spPr>
          <a:xfrm>
            <a:off x="3012778" y="3923928"/>
            <a:ext cx="892463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600" dirty="0" err="1" smtClean="0">
                <a:latin typeface="Arial" pitchFamily="34" charset="0"/>
                <a:cs typeface="Arial" pitchFamily="34" charset="0"/>
              </a:rPr>
              <a:t>Comp</a:t>
            </a:r>
            <a:r>
              <a:rPr lang="fr-FR" sz="600" dirty="0" smtClean="0">
                <a:latin typeface="Arial" pitchFamily="34" charset="0"/>
                <a:cs typeface="Arial" pitchFamily="34" charset="0"/>
              </a:rPr>
              <a:t>-APC-A : CD8</a:t>
            </a:r>
            <a:endParaRPr lang="fr-FR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969129" y="707484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PBMC</a:t>
            </a:r>
            <a:endParaRPr lang="fr-F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Connecteur droit 33"/>
          <p:cNvCxnSpPr/>
          <p:nvPr/>
        </p:nvCxnSpPr>
        <p:spPr>
          <a:xfrm>
            <a:off x="1499592" y="822900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2075656" y="822900"/>
            <a:ext cx="788418" cy="46820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stCxn id="8" idx="3"/>
            <a:endCxn id="6" idx="1"/>
          </p:cNvCxnSpPr>
          <p:nvPr/>
        </p:nvCxnSpPr>
        <p:spPr>
          <a:xfrm>
            <a:off x="1531915" y="1345547"/>
            <a:ext cx="1231120" cy="28226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>
            <a:endCxn id="7" idx="4"/>
          </p:cNvCxnSpPr>
          <p:nvPr/>
        </p:nvCxnSpPr>
        <p:spPr>
          <a:xfrm flipH="1">
            <a:off x="3678194" y="974555"/>
            <a:ext cx="710403" cy="3165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avec flèche 80"/>
          <p:cNvCxnSpPr/>
          <p:nvPr/>
        </p:nvCxnSpPr>
        <p:spPr>
          <a:xfrm>
            <a:off x="4752623" y="4096937"/>
            <a:ext cx="0" cy="2649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/>
          <p:cNvSpPr txBox="1"/>
          <p:nvPr/>
        </p:nvSpPr>
        <p:spPr>
          <a:xfrm>
            <a:off x="729086" y="3837112"/>
            <a:ext cx="999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Arial" pitchFamily="34" charset="0"/>
                <a:cs typeface="Arial" pitchFamily="34" charset="0"/>
              </a:rPr>
              <a:t>PBMC</a:t>
            </a:r>
            <a:endParaRPr lang="fr-FR" sz="9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019872" y="5667491"/>
            <a:ext cx="1512166" cy="132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286406" y="5660761"/>
            <a:ext cx="1574676" cy="1338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Image 61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504532" y="5751654"/>
            <a:ext cx="996154" cy="1151828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75990" y="7128464"/>
            <a:ext cx="1024696" cy="1108562"/>
          </a:xfrm>
          <a:prstGeom prst="rect">
            <a:avLst/>
          </a:prstGeom>
        </p:spPr>
      </p:pic>
      <p:pic>
        <p:nvPicPr>
          <p:cNvPr id="2048" name="Image 2047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488387" y="4440540"/>
            <a:ext cx="996397" cy="1096163"/>
          </a:xfrm>
          <a:prstGeom prst="rect">
            <a:avLst/>
          </a:prstGeom>
        </p:spPr>
      </p:pic>
      <p:cxnSp>
        <p:nvCxnSpPr>
          <p:cNvPr id="2053" name="Connecteur droit 2052"/>
          <p:cNvCxnSpPr/>
          <p:nvPr/>
        </p:nvCxnSpPr>
        <p:spPr>
          <a:xfrm>
            <a:off x="1830151" y="2627784"/>
            <a:ext cx="33197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ZoneTexte 96"/>
          <p:cNvSpPr txBox="1"/>
          <p:nvPr/>
        </p:nvSpPr>
        <p:spPr>
          <a:xfrm>
            <a:off x="3011760" y="2411760"/>
            <a:ext cx="9284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dirty="0" smtClean="0">
                <a:latin typeface="Arial" pitchFamily="34" charset="0"/>
                <a:cs typeface="Arial" pitchFamily="34" charset="0"/>
              </a:rPr>
              <a:t>Lymphocytes</a:t>
            </a:r>
            <a:endParaRPr lang="fr-FR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8" name="Connecteur droit avec flèche 97"/>
          <p:cNvCxnSpPr/>
          <p:nvPr/>
        </p:nvCxnSpPr>
        <p:spPr>
          <a:xfrm>
            <a:off x="995536" y="4115888"/>
            <a:ext cx="0" cy="2649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1571600" y="3275856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2721580" y="3275856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4068446" y="3275856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5316016" y="3203848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1628800" y="7452320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2793588" y="7452320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/>
          <p:nvPr/>
        </p:nvSpPr>
        <p:spPr>
          <a:xfrm>
            <a:off x="4091880" y="7452320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/>
          <p:cNvSpPr/>
          <p:nvPr/>
        </p:nvSpPr>
        <p:spPr>
          <a:xfrm>
            <a:off x="5388024" y="7380312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1571600" y="4716016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>
            <a:off x="2793588" y="4716016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/>
          <p:cNvSpPr/>
          <p:nvPr/>
        </p:nvSpPr>
        <p:spPr>
          <a:xfrm>
            <a:off x="4091880" y="4716016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72"/>
          <p:cNvSpPr/>
          <p:nvPr/>
        </p:nvSpPr>
        <p:spPr>
          <a:xfrm>
            <a:off x="5373216" y="4716016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/>
          <p:cNvSpPr/>
          <p:nvPr/>
        </p:nvSpPr>
        <p:spPr>
          <a:xfrm>
            <a:off x="1571600" y="6084168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>
            <a:off x="2780928" y="6084168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/>
          <p:cNvSpPr/>
          <p:nvPr/>
        </p:nvSpPr>
        <p:spPr>
          <a:xfrm>
            <a:off x="4077072" y="6084168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>
            <a:off x="5373216" y="6084168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4221088" y="179512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Figure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S1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</TotalTime>
  <Words>39</Words>
  <Application>Microsoft Office PowerPoint</Application>
  <PresentationFormat>Affichage à l'écran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u699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Agnès</dc:creator>
  <cp:lastModifiedBy>Agnès</cp:lastModifiedBy>
  <cp:revision>126</cp:revision>
  <cp:lastPrinted>2014-10-23T14:18:14Z</cp:lastPrinted>
  <dcterms:created xsi:type="dcterms:W3CDTF">2013-08-02T13:16:02Z</dcterms:created>
  <dcterms:modified xsi:type="dcterms:W3CDTF">2015-05-06T16:10:14Z</dcterms:modified>
</cp:coreProperties>
</file>