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56" d="100"/>
          <a:sy n="56" d="100"/>
        </p:scale>
        <p:origin x="6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6723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4584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129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970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7409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70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337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1128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7683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1550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88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6FFEB-B4E1-4AD0-AF80-88F39F023A56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AAF34-77F7-4077-B5DD-7CC82C13E5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0905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516258" y="689681"/>
            <a:ext cx="10731965" cy="2498382"/>
            <a:chOff x="384054" y="744766"/>
            <a:chExt cx="10731965" cy="2498382"/>
          </a:xfrm>
        </p:grpSpPr>
        <p:sp>
          <p:nvSpPr>
            <p:cNvPr id="2" name="Rectangle 1"/>
            <p:cNvSpPr/>
            <p:nvPr/>
          </p:nvSpPr>
          <p:spPr>
            <a:xfrm>
              <a:off x="384054" y="975861"/>
              <a:ext cx="10731965" cy="22672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800"/>
                </a:spcAft>
              </a:pPr>
              <a:r>
                <a:rPr lang="en-US" altLang="ko-KR" b="1" kern="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KBNP1315  ORF 51       </a:t>
              </a:r>
              <a:r>
                <a:rPr lang="en-US" altLang="ko-KR" sz="1600" b="1" kern="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ko-KR" b="1" kern="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</a:t>
              </a:r>
              <a:r>
                <a:rPr lang="en-US" altLang="ko-KR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MNT</a:t>
              </a:r>
              <a:r>
                <a:rPr lang="en-US" altLang="ko-KR" kern="100" dirty="0" smtClean="0">
                  <a:highlight>
                    <a:srgbClr val="C0C0C0"/>
                  </a:highlight>
                  <a:latin typeface="Courier New" panose="02070309020205020404" pitchFamily="49" charset="0"/>
                  <a:cs typeface="Times New Roman" panose="02020603050405020304" pitchFamily="18" charset="0"/>
                </a:rPr>
                <a:t>LLMLLALINPVQK</a:t>
              </a:r>
              <a:r>
                <a:rPr lang="en-US" altLang="ko-KR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LEQDLSKHIEIYTHQGGSELNRSQFQRYILRPTL---</a:t>
              </a:r>
              <a:endParaRPr lang="ko-KR" altLang="ko-KR" kern="100" dirty="0">
                <a:latin typeface="맑은 고딕" panose="020B0503020000020004" pitchFamily="50" charset="-127"/>
                <a:cs typeface="Times New Roman" panose="02020603050405020304" pitchFamily="18" charset="0"/>
              </a:endParaRPr>
            </a:p>
            <a:p>
              <a:pPr algn="just">
                <a:spcAft>
                  <a:spcPts val="800"/>
                </a:spcAft>
              </a:pPr>
              <a:r>
                <a:rPr lang="en-US" altLang="ko-KR" kern="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P1 </a:t>
              </a:r>
              <a:r>
                <a:rPr lang="en-US" altLang="ko-KR" kern="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Lyz</a:t>
              </a:r>
              <a:r>
                <a:rPr lang="en-US" altLang="ko-KR" sz="1400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</a:t>
              </a:r>
              <a:r>
                <a:rPr lang="en-US" altLang="ko-KR" sz="700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</a:t>
              </a:r>
              <a:r>
                <a:rPr lang="en-US" altLang="ko-KR" sz="900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        </a:t>
              </a:r>
              <a:r>
                <a:rPr lang="en-US" altLang="ko-KR" sz="1200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</a:t>
              </a:r>
              <a:r>
                <a:rPr lang="en-US" altLang="ko-KR" kern="0" dirty="0" smtClean="0">
                  <a:latin typeface="Courier"/>
                  <a:cs typeface="Courier"/>
                </a:rPr>
                <a:t>M</a:t>
              </a:r>
              <a:r>
                <a:rPr lang="en-US" altLang="ko-KR" kern="0" dirty="0" smtClean="0">
                  <a:solidFill>
                    <a:srgbClr val="FF0000"/>
                  </a:solidFill>
                  <a:latin typeface="Courier"/>
                  <a:cs typeface="Courier"/>
                </a:rPr>
                <a:t>K</a:t>
              </a:r>
              <a:r>
                <a:rPr lang="en-US" altLang="ko-KR" kern="0" dirty="0" smtClean="0">
                  <a:latin typeface="Courier"/>
                  <a:cs typeface="Courier"/>
                </a:rPr>
                <a:t>G</a:t>
              </a:r>
              <a:r>
                <a:rPr lang="en-US" altLang="ko-KR" kern="0" dirty="0" smtClean="0">
                  <a:solidFill>
                    <a:srgbClr val="FF0000"/>
                  </a:solidFill>
                  <a:latin typeface="Courier"/>
                  <a:cs typeface="Courier"/>
                </a:rPr>
                <a:t>K</a:t>
              </a:r>
              <a:r>
                <a:rPr lang="en-US" altLang="ko-KR" kern="0" dirty="0" smtClean="0">
                  <a:solidFill>
                    <a:srgbClr val="000000"/>
                  </a:solidFill>
                  <a:highlight>
                    <a:srgbClr val="C0C0C0"/>
                  </a:highlight>
                  <a:latin typeface="Courier"/>
                  <a:cs typeface="Courier"/>
                </a:rPr>
                <a:t>TAAGGGAICAIAVMITIVMG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NGNVRTNQAGLELIGNA</a:t>
              </a:r>
              <a:r>
                <a:rPr lang="en-US" altLang="ko-KR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Courier"/>
                  <a:cs typeface="Courier"/>
                </a:rPr>
                <a:t>E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GCRRDPYM</a:t>
              </a:r>
              <a:r>
                <a:rPr lang="en-US" altLang="ko-KR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Courier"/>
                  <a:cs typeface="Courier"/>
                </a:rPr>
                <a:t>C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PAGVW</a:t>
              </a:r>
              <a:r>
                <a:rPr lang="en-US" altLang="ko-KR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Courier"/>
                  <a:cs typeface="Courier"/>
                </a:rPr>
                <a:t>T</a:t>
              </a:r>
              <a:r>
                <a:rPr lang="en-US" altLang="ko-KR" kern="100" dirty="0">
                  <a:latin typeface="Courier New" panose="02070309020205020404" pitchFamily="49" charset="0"/>
                  <a:cs typeface="Times New Roman" panose="02020603050405020304" pitchFamily="18" charset="0"/>
                </a:rPr>
                <a:t>-</a:t>
              </a:r>
              <a:r>
                <a:rPr lang="en-US" altLang="ko-KR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--</a:t>
              </a:r>
              <a:endParaRPr lang="ko-KR" altLang="ko-KR" kern="100" dirty="0" smtClean="0">
                <a:latin typeface="맑은 고딕" panose="020B0503020000020004" pitchFamily="50" charset="-127"/>
                <a:cs typeface="Times New Roman" panose="02020603050405020304" pitchFamily="18" charset="0"/>
              </a:endParaRPr>
            </a:p>
            <a:p>
              <a:pPr algn="just">
                <a:spcAft>
                  <a:spcPts val="800"/>
                </a:spcAft>
              </a:pPr>
              <a:r>
                <a:rPr lang="en-US" altLang="ko-KR" kern="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 R</a:t>
              </a:r>
              <a:r>
                <a:rPr lang="en-US" altLang="ko-KR" kern="0" baseline="30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        </a:t>
              </a:r>
              <a:r>
                <a:rPr lang="en-US" altLang="ko-KR" sz="1600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</a:t>
              </a:r>
              <a:r>
                <a:rPr lang="en-US" altLang="ko-KR" sz="900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 </a:t>
              </a:r>
              <a:r>
                <a:rPr lang="en-US" altLang="ko-KR" sz="1600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</a:t>
              </a:r>
              <a:r>
                <a:rPr lang="en-US" altLang="ko-KR" kern="0" dirty="0" smtClean="0">
                  <a:latin typeface="Courier"/>
                  <a:cs typeface="Courier"/>
                </a:rPr>
                <a:t>MPPSL</a:t>
              </a:r>
              <a:r>
                <a:rPr lang="en-US" altLang="ko-KR" kern="0" dirty="0" smtClean="0">
                  <a:solidFill>
                    <a:srgbClr val="FF0000"/>
                  </a:solidFill>
                  <a:latin typeface="Courier"/>
                  <a:cs typeface="Courier"/>
                </a:rPr>
                <a:t>RK</a:t>
              </a:r>
              <a:r>
                <a:rPr lang="en-US" altLang="ko-KR" kern="0" dirty="0" smtClean="0">
                  <a:highlight>
                    <a:srgbClr val="C0C0C0"/>
                  </a:highlight>
                  <a:latin typeface="Courier"/>
                  <a:cs typeface="Courier"/>
                </a:rPr>
                <a:t>AVAAAIGGGAIAIASVLITG</a:t>
              </a:r>
              <a:r>
                <a:rPr lang="en-US" altLang="ko-KR" kern="0" dirty="0" smtClean="0">
                  <a:latin typeface="Courier"/>
                  <a:cs typeface="Courier"/>
                </a:rPr>
                <a:t>PSGNDGL</a:t>
              </a:r>
              <a:r>
                <a:rPr lang="en-US" altLang="ko-KR" kern="0" dirty="0" smtClean="0">
                  <a:highlight>
                    <a:srgbClr val="FFFF00"/>
                  </a:highlight>
                  <a:latin typeface="Courier"/>
                  <a:cs typeface="Courier"/>
                </a:rPr>
                <a:t>E</a:t>
              </a:r>
              <a:r>
                <a:rPr lang="en-US" altLang="ko-KR" kern="0" dirty="0" smtClean="0">
                  <a:latin typeface="Courier"/>
                  <a:cs typeface="Courier"/>
                </a:rPr>
                <a:t>GVSYIPYK</a:t>
              </a:r>
              <a:r>
                <a:rPr lang="en-US" altLang="ko-KR" kern="0" dirty="0" smtClean="0">
                  <a:highlight>
                    <a:srgbClr val="FFFF00"/>
                  </a:highlight>
                  <a:latin typeface="Courier"/>
                  <a:cs typeface="Courier"/>
                </a:rPr>
                <a:t>D</a:t>
              </a:r>
              <a:r>
                <a:rPr lang="en-US" altLang="ko-KR" kern="0" dirty="0" smtClean="0">
                  <a:latin typeface="Courier"/>
                  <a:cs typeface="Courier"/>
                </a:rPr>
                <a:t>IVGVW</a:t>
              </a:r>
              <a:r>
                <a:rPr lang="en-US" altLang="ko-KR" kern="0" dirty="0" smtClean="0">
                  <a:highlight>
                    <a:srgbClr val="FFFF00"/>
                  </a:highlight>
                  <a:latin typeface="Courier"/>
                  <a:cs typeface="Courier"/>
                </a:rPr>
                <a:t>T</a:t>
              </a:r>
              <a:r>
                <a:rPr lang="en-US" altLang="ko-KR" kern="100" dirty="0">
                  <a:latin typeface="Courier New" panose="02070309020205020404" pitchFamily="49" charset="0"/>
                  <a:cs typeface="Times New Roman" panose="02020603050405020304" pitchFamily="18" charset="0"/>
                </a:rPr>
                <a:t>-</a:t>
              </a:r>
              <a:r>
                <a:rPr lang="en-US" altLang="ko-KR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--</a:t>
              </a:r>
              <a:endParaRPr lang="en-US" altLang="ko-KR" kern="0" dirty="0" smtClean="0">
                <a:highlight>
                  <a:srgbClr val="FFFF00"/>
                </a:highlight>
                <a:latin typeface="Courier"/>
                <a:cs typeface="Courier"/>
              </a:endParaRPr>
            </a:p>
            <a:p>
              <a:pPr algn="just">
                <a:spcAft>
                  <a:spcPts val="800"/>
                </a:spcAft>
              </a:pPr>
              <a:r>
                <a:rPr lang="en-US" altLang="ko-KR" kern="1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phiKMV</a:t>
              </a:r>
              <a:r>
                <a:rPr lang="en-US" altLang="ko-KR" kern="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KMV45</a:t>
              </a:r>
              <a:r>
                <a:rPr lang="en-US" altLang="ko-KR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         </a:t>
              </a:r>
              <a:r>
                <a:rPr lang="en-US" altLang="ko-KR" sz="1400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 </a:t>
              </a:r>
              <a:r>
                <a:rPr lang="en-US" altLang="ko-KR" sz="1200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 </a:t>
              </a:r>
              <a:r>
                <a:rPr lang="en-US" altLang="ko-KR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  </a:t>
              </a:r>
              <a:r>
                <a:rPr lang="en-US" altLang="ko-KR" sz="1600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 </a:t>
              </a:r>
              <a:r>
                <a:rPr lang="en-US" altLang="ko-KR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          </a:t>
              </a:r>
              <a:r>
                <a:rPr lang="en-US" altLang="ko-KR" kern="0" dirty="0" smtClean="0">
                  <a:latin typeface="Courier"/>
                  <a:cs typeface="Courier"/>
                </a:rPr>
                <a:t>MN</a:t>
              </a:r>
              <a:r>
                <a:rPr lang="en-US" altLang="ko-KR" kern="0" dirty="0" smtClean="0">
                  <a:solidFill>
                    <a:srgbClr val="FF0000"/>
                  </a:solidFill>
                  <a:latin typeface="Courier"/>
                  <a:cs typeface="Courier"/>
                </a:rPr>
                <a:t>K</a:t>
              </a:r>
              <a:r>
                <a:rPr lang="en-US" altLang="ko-KR" kern="0" dirty="0" smtClean="0">
                  <a:latin typeface="Courier"/>
                  <a:cs typeface="Courier"/>
                </a:rPr>
                <a:t>PL</a:t>
              </a:r>
              <a:r>
                <a:rPr lang="en-US" altLang="ko-KR" kern="0" dirty="0" smtClean="0">
                  <a:solidFill>
                    <a:srgbClr val="FF0000"/>
                  </a:solidFill>
                  <a:latin typeface="Courier"/>
                  <a:cs typeface="Courier"/>
                </a:rPr>
                <a:t>R</a:t>
              </a:r>
              <a:r>
                <a:rPr lang="en-US" altLang="ko-KR" kern="0" dirty="0" smtClean="0">
                  <a:highlight>
                    <a:srgbClr val="C0C0C0"/>
                  </a:highlight>
                  <a:latin typeface="Courier"/>
                  <a:cs typeface="Courier"/>
                </a:rPr>
                <a:t>GAALAAALAGLVAL</a:t>
              </a:r>
              <a:r>
                <a:rPr lang="en-US" altLang="ko-KR" kern="0" dirty="0" smtClean="0">
                  <a:highlight>
                    <a:srgbClr val="FFFF00"/>
                  </a:highlight>
                  <a:latin typeface="Courier"/>
                  <a:cs typeface="Courier"/>
                </a:rPr>
                <a:t>E</a:t>
              </a:r>
              <a:r>
                <a:rPr lang="en-US" altLang="ko-KR" kern="0" dirty="0" smtClean="0">
                  <a:latin typeface="Courier"/>
                  <a:cs typeface="Courier"/>
                </a:rPr>
                <a:t>GSETTAYR</a:t>
              </a:r>
              <a:r>
                <a:rPr lang="en-US" altLang="ko-KR" kern="0" dirty="0" smtClean="0">
                  <a:highlight>
                    <a:srgbClr val="FFFF00"/>
                  </a:highlight>
                  <a:latin typeface="Courier"/>
                  <a:cs typeface="Courier"/>
                </a:rPr>
                <a:t>D</a:t>
              </a:r>
              <a:r>
                <a:rPr lang="en-US" altLang="ko-KR" kern="0" dirty="0" smtClean="0">
                  <a:latin typeface="Courier"/>
                  <a:cs typeface="Courier"/>
                </a:rPr>
                <a:t>IAGVP</a:t>
              </a:r>
              <a:r>
                <a:rPr lang="en-US" altLang="ko-KR" kern="0" dirty="0" smtClean="0">
                  <a:highlight>
                    <a:srgbClr val="FFFF00"/>
                  </a:highlight>
                  <a:latin typeface="Courier"/>
                  <a:cs typeface="Courier"/>
                </a:rPr>
                <a:t>T</a:t>
              </a:r>
              <a:r>
                <a:rPr lang="en-US" altLang="ko-KR" kern="100" dirty="0">
                  <a:latin typeface="Courier New" panose="02070309020205020404" pitchFamily="49" charset="0"/>
                  <a:cs typeface="Times New Roman" panose="02020603050405020304" pitchFamily="18" charset="0"/>
                </a:rPr>
                <a:t>-</a:t>
              </a:r>
              <a:r>
                <a:rPr lang="en-US" altLang="ko-KR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--</a:t>
              </a:r>
              <a:endParaRPr lang="ko-KR" altLang="ko-KR" kern="100" dirty="0">
                <a:latin typeface="맑은 고딕" panose="020B0503020000020004" pitchFamily="50" charset="-127"/>
                <a:cs typeface="Times New Roman" panose="02020603050405020304" pitchFamily="18" charset="0"/>
              </a:endParaRPr>
            </a:p>
            <a:p>
              <a:pPr algn="just">
                <a:spcAft>
                  <a:spcPts val="800"/>
                </a:spcAft>
              </a:pPr>
              <a:r>
                <a:rPr lang="en-US" altLang="ko-KR" kern="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Era103 Lyz</a:t>
              </a:r>
              <a:r>
                <a:rPr lang="en-US" altLang="ko-KR" kern="0" baseline="-250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103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ko-KR" sz="1600" kern="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en-US" altLang="ko-KR" sz="1600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</a:t>
              </a:r>
              <a:r>
                <a:rPr lang="en-US" altLang="ko-KR" kern="0" dirty="0" smtClean="0">
                  <a:latin typeface="Courier"/>
                  <a:cs typeface="Courier"/>
                </a:rPr>
                <a:t>MSV</a:t>
              </a:r>
              <a:r>
                <a:rPr lang="en-US" altLang="ko-KR" kern="0" dirty="0" smtClean="0">
                  <a:solidFill>
                    <a:srgbClr val="FF0000"/>
                  </a:solidFill>
                  <a:latin typeface="Courier"/>
                  <a:cs typeface="Courier"/>
                </a:rPr>
                <a:t>KK</a:t>
              </a:r>
              <a:r>
                <a:rPr lang="en-US" altLang="ko-KR" kern="0" dirty="0" smtClean="0">
                  <a:highlight>
                    <a:srgbClr val="C0C0C0"/>
                  </a:highlight>
                  <a:latin typeface="Courier"/>
                  <a:cs typeface="Courier"/>
                </a:rPr>
                <a:t>ALAGGACSLALVTASFFGIVTD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KVRISQEGLEHLIDC</a:t>
              </a:r>
              <a:r>
                <a:rPr lang="en-US" altLang="ko-KR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Courier"/>
                  <a:cs typeface="Courier"/>
                </a:rPr>
                <a:t>E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GCKRQAYK</a:t>
              </a:r>
              <a:r>
                <a:rPr lang="en-US" altLang="ko-KR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Courier"/>
                  <a:cs typeface="Courier"/>
                </a:rPr>
                <a:t>D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GAGVP</a:t>
              </a:r>
              <a:r>
                <a:rPr lang="en-US" altLang="ko-KR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Courier"/>
                  <a:cs typeface="Courier"/>
                </a:rPr>
                <a:t>T</a:t>
              </a:r>
              <a:r>
                <a:rPr lang="en-US" altLang="ko-KR" kern="100" dirty="0">
                  <a:latin typeface="Courier New" panose="02070309020205020404" pitchFamily="49" charset="0"/>
                  <a:cs typeface="Times New Roman" panose="02020603050405020304" pitchFamily="18" charset="0"/>
                </a:rPr>
                <a:t>-</a:t>
              </a:r>
              <a:r>
                <a:rPr lang="en-US" altLang="ko-KR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--</a:t>
              </a:r>
              <a:endParaRPr lang="ko-KR" altLang="ko-KR" kern="100" dirty="0">
                <a:latin typeface="맑은 고딕" panose="020B0503020000020004" pitchFamily="50" charset="-127"/>
                <a:cs typeface="Times New Roman" panose="02020603050405020304" pitchFamily="18" charset="0"/>
              </a:endParaRPr>
            </a:p>
            <a:p>
              <a:pPr algn="just">
                <a:spcAft>
                  <a:spcPts val="800"/>
                </a:spcAft>
              </a:pPr>
              <a:r>
                <a:rPr lang="en-US" altLang="ko-KR" kern="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T4 E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           </a:t>
              </a:r>
              <a:r>
                <a:rPr lang="en-US" altLang="ko-KR" sz="1600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        </a:t>
              </a:r>
              <a:r>
                <a:rPr lang="en-US" altLang="ko-KR" sz="1400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</a:t>
              </a:r>
              <a:r>
                <a:rPr lang="en-US" altLang="ko-KR" sz="1200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                MNIFEMNRID</a:t>
              </a:r>
              <a:r>
                <a:rPr lang="en-US" altLang="ko-KR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Courier"/>
                  <a:cs typeface="Courier"/>
                </a:rPr>
                <a:t>E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RLRLKIYK</a:t>
              </a:r>
              <a:r>
                <a:rPr lang="en-US" altLang="ko-KR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Courier"/>
                  <a:cs typeface="Courier"/>
                </a:rPr>
                <a:t>D</a:t>
              </a:r>
              <a:r>
                <a:rPr lang="en-US" altLang="ko-KR" kern="0" dirty="0" smtClean="0">
                  <a:solidFill>
                    <a:srgbClr val="000000"/>
                  </a:solidFill>
                  <a:latin typeface="Courier"/>
                  <a:cs typeface="Courier"/>
                </a:rPr>
                <a:t>TEGYY</a:t>
              </a:r>
              <a:r>
                <a:rPr lang="en-US" altLang="ko-KR" kern="0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Courier"/>
                  <a:cs typeface="Courier"/>
                </a:rPr>
                <a:t>T</a:t>
              </a:r>
              <a:r>
                <a:rPr lang="en-US" altLang="ko-KR" kern="100" dirty="0">
                  <a:latin typeface="Courier New" panose="02070309020205020404" pitchFamily="49" charset="0"/>
                  <a:cs typeface="Times New Roman" panose="02020603050405020304" pitchFamily="18" charset="0"/>
                </a:rPr>
                <a:t>-</a:t>
              </a:r>
              <a:r>
                <a:rPr lang="en-US" altLang="ko-KR" kern="1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--</a:t>
              </a:r>
              <a:endParaRPr lang="ko-KR" altLang="ko-KR" kern="100" dirty="0">
                <a:latin typeface="맑은 고딕" panose="020B0503020000020004" pitchFamily="50" charset="-127"/>
                <a:cs typeface="Times New Roman" panose="02020603050405020304" pitchFamily="18" charset="0"/>
              </a:endParaRPr>
            </a:p>
          </p:txBody>
        </p:sp>
        <p:sp>
          <p:nvSpPr>
            <p:cNvPr id="3" name="Down Arrow 2"/>
            <p:cNvSpPr/>
            <p:nvPr/>
          </p:nvSpPr>
          <p:spPr>
            <a:xfrm>
              <a:off x="5538434" y="744766"/>
              <a:ext cx="125730" cy="290061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49511" y="841580"/>
              <a:ext cx="2551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58962" y="84158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38947" y="84158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ko-KR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408175" y="84158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31</a:t>
              </a:r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771067" y="84158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altLang="ko-KR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ko-KR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56765" y="37703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 Fig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3309" y="3624549"/>
            <a:ext cx="11412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 alignment of the N-terminus of  phage KBNP1315, P1, 21, </a:t>
            </a:r>
            <a:r>
              <a:rPr lang="en-US" altLang="ko-KR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phiKMV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Era103 and T4 </a:t>
            </a:r>
            <a:r>
              <a:rPr lang="en-US" altLang="ko-KR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endolysin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TMDs are indicated in gray-box. The negatively charged residues in N-region, acting as the anchor, are indicated in red. Catalytic triad are highlighted in yellow. An arrow indicates the cleavage site predicted by SignalP4.1 server.</a:t>
            </a:r>
            <a:endParaRPr lang="en-US" altLang="ko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094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Courier</vt:lpstr>
      <vt:lpstr>맑은 고딕</vt:lpstr>
      <vt:lpstr>Arial</vt:lpstr>
      <vt:lpstr>Courier New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JS</dc:creator>
  <cp:lastModifiedBy>JS</cp:lastModifiedBy>
  <cp:revision>1</cp:revision>
  <dcterms:created xsi:type="dcterms:W3CDTF">2015-10-28T01:24:20Z</dcterms:created>
  <dcterms:modified xsi:type="dcterms:W3CDTF">2015-10-28T01:25:01Z</dcterms:modified>
</cp:coreProperties>
</file>