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6" r:id="rId2"/>
    <p:sldId id="268" r:id="rId3"/>
  </p:sldIdLst>
  <p:sldSz cx="6858000" cy="9144000" type="letter"/>
  <p:notesSz cx="7315200" cy="9601200"/>
  <p:embeddedFontLst>
    <p:embeddedFont>
      <p:font typeface="Calibri" pitchFamily="34" charset="0"/>
      <p:regular r:id="rId5"/>
      <p:bold r:id="rId6"/>
      <p:italic r:id="rId7"/>
      <p:boldItalic r:id="rId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9308"/>
    <a:srgbClr val="F9CF67"/>
    <a:srgbClr val="FAD476"/>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261" autoAdjust="0"/>
  </p:normalViewPr>
  <p:slideViewPr>
    <p:cSldViewPr>
      <p:cViewPr>
        <p:scale>
          <a:sx n="100" d="100"/>
          <a:sy n="100" d="100"/>
        </p:scale>
        <p:origin x="-876" y="-72"/>
      </p:cViewPr>
      <p:guideLst>
        <p:guide orient="horz" pos="2880"/>
        <p:guide pos="216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3" Type="http://schemas.openxmlformats.org/officeDocument/2006/relationships/slide" Target="slides/slide2.xml"/><Relationship Id="rId7" Type="http://schemas.openxmlformats.org/officeDocument/2006/relationships/font" Target="fonts/font3.fntdata"/><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theme" Target="theme/theme1.xml"/><Relationship Id="rId5" Type="http://schemas.openxmlformats.org/officeDocument/2006/relationships/font" Target="fonts/font1.fntdata"/><Relationship Id="rId10" Type="http://schemas.openxmlformats.org/officeDocument/2006/relationships/viewProps" Target="viewProps.xml"/><Relationship Id="rId4" Type="http://schemas.openxmlformats.org/officeDocument/2006/relationships/notesMaster" Target="notesMasters/notesMaster1.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warde005\Desktop\mouse%20stuff\animal%20protocol%20ER%20A048-13-02\Pfizer%20onc%20analysis\Pfizer%20Palbo%20TamR%20tumor%20gene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warde005\Desktop\mouse%20stuff\animal%20protocol%20ER%20A048-13-02\Pfizer%20onc%20analysis\Pfizer%20Palbo%20TamR%20tumor%20gene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strRef>
          <c:f>'genes normed to Tam'!$AS$294</c:f>
          <c:strCache>
            <c:ptCount val="1"/>
            <c:pt idx="0">
              <c:v>AGR2</c:v>
            </c:pt>
          </c:strCache>
        </c:strRef>
      </c:tx>
      <c:layout/>
      <c:overlay val="1"/>
    </c:title>
    <c:autoTitleDeleted val="0"/>
    <c:plotArea>
      <c:layout>
        <c:manualLayout>
          <c:layoutTarget val="inner"/>
          <c:xMode val="edge"/>
          <c:yMode val="edge"/>
          <c:x val="0.20275240594925634"/>
          <c:y val="5.1400554097404488E-2"/>
          <c:w val="0.77771522309711283"/>
          <c:h val="0.70271619008150299"/>
        </c:manualLayout>
      </c:layout>
      <c:barChart>
        <c:barDir val="col"/>
        <c:grouping val="clustered"/>
        <c:varyColors val="0"/>
        <c:ser>
          <c:idx val="0"/>
          <c:order val="0"/>
          <c:tx>
            <c:v>Vehicle</c:v>
          </c:tx>
          <c:invertIfNegative val="0"/>
          <c:errBars>
            <c:errBarType val="both"/>
            <c:errValType val="cust"/>
            <c:noEndCap val="0"/>
            <c:plus>
              <c:numRef>
                <c:f>'genes normed to Tam'!$AT$296:$AT$302</c:f>
                <c:numCache>
                  <c:formatCode>General</c:formatCode>
                  <c:ptCount val="7"/>
                  <c:pt idx="0">
                    <c:v>0.18281223097381893</c:v>
                  </c:pt>
                  <c:pt idx="1">
                    <c:v>4.2533357071501285E-2</c:v>
                  </c:pt>
                  <c:pt idx="2">
                    <c:v>6.7430626619143313E-2</c:v>
                  </c:pt>
                  <c:pt idx="3">
                    <c:v>2.7598536301840337E-2</c:v>
                  </c:pt>
                  <c:pt idx="4">
                    <c:v>4.8734756493659923E-2</c:v>
                  </c:pt>
                  <c:pt idx="5">
                    <c:v>0.12146658336171633</c:v>
                  </c:pt>
                  <c:pt idx="6">
                    <c:v>4.3368651196095967E-2</c:v>
                  </c:pt>
                </c:numCache>
              </c:numRef>
            </c:plus>
            <c:minus>
              <c:numRef>
                <c:f>'genes normed to Tam'!$AT$296:$AT$302</c:f>
                <c:numCache>
                  <c:formatCode>General</c:formatCode>
                  <c:ptCount val="7"/>
                  <c:pt idx="0">
                    <c:v>0.18281223097381893</c:v>
                  </c:pt>
                  <c:pt idx="1">
                    <c:v>4.2533357071501285E-2</c:v>
                  </c:pt>
                  <c:pt idx="2">
                    <c:v>6.7430626619143313E-2</c:v>
                  </c:pt>
                  <c:pt idx="3">
                    <c:v>2.7598536301840337E-2</c:v>
                  </c:pt>
                  <c:pt idx="4">
                    <c:v>4.8734756493659923E-2</c:v>
                  </c:pt>
                  <c:pt idx="5">
                    <c:v>0.12146658336171633</c:v>
                  </c:pt>
                  <c:pt idx="6">
                    <c:v>4.3368651196095967E-2</c:v>
                  </c:pt>
                </c:numCache>
              </c:numRef>
            </c:minus>
          </c:errBars>
          <c:cat>
            <c:multiLvlStrRef>
              <c:f>'Tam-Palbo tumors genes'!$AJ$296:$AK$301</c:f>
              <c:multiLvlStrCache>
                <c:ptCount val="6"/>
                <c:lvl>
                  <c:pt idx="1">
                    <c:v>5</c:v>
                  </c:pt>
                  <c:pt idx="2">
                    <c:v>10</c:v>
                  </c:pt>
                  <c:pt idx="3">
                    <c:v>5</c:v>
                  </c:pt>
                  <c:pt idx="4">
                    <c:v>10</c:v>
                  </c:pt>
                </c:lvl>
                <c:lvl>
                  <c:pt idx="0">
                    <c:v>Tam control</c:v>
                  </c:pt>
                  <c:pt idx="1">
                    <c:v>BZA</c:v>
                  </c:pt>
                  <c:pt idx="3">
                    <c:v>PIP</c:v>
                  </c:pt>
                  <c:pt idx="5">
                    <c:v>ICI</c:v>
                  </c:pt>
                </c:lvl>
              </c:multiLvlStrCache>
            </c:multiLvlStrRef>
          </c:cat>
          <c:val>
            <c:numRef>
              <c:f>'genes normed to Tam'!$AS$296:$AS$301</c:f>
              <c:numCache>
                <c:formatCode>0.00</c:formatCode>
                <c:ptCount val="6"/>
                <c:pt idx="0">
                  <c:v>1</c:v>
                </c:pt>
                <c:pt idx="1">
                  <c:v>0.2331256639082368</c:v>
                </c:pt>
                <c:pt idx="2">
                  <c:v>0.39371403041654057</c:v>
                </c:pt>
                <c:pt idx="3">
                  <c:v>0.29088823945968684</c:v>
                </c:pt>
                <c:pt idx="4">
                  <c:v>0.23730316434567267</c:v>
                </c:pt>
                <c:pt idx="5">
                  <c:v>0.45222063135291907</c:v>
                </c:pt>
              </c:numCache>
            </c:numRef>
          </c:val>
        </c:ser>
        <c:ser>
          <c:idx val="1"/>
          <c:order val="1"/>
          <c:tx>
            <c:v>Palbociclib</c:v>
          </c:tx>
          <c:invertIfNegative val="0"/>
          <c:errBars>
            <c:errBarType val="both"/>
            <c:errValType val="cust"/>
            <c:noEndCap val="0"/>
            <c:plus>
              <c:numRef>
                <c:f>'genes normed to Tam'!$AT$303:$AT$308</c:f>
                <c:numCache>
                  <c:formatCode>General</c:formatCode>
                  <c:ptCount val="6"/>
                  <c:pt idx="0">
                    <c:v>0.16664955710276538</c:v>
                  </c:pt>
                  <c:pt idx="1">
                    <c:v>7.1597989516584873E-2</c:v>
                  </c:pt>
                  <c:pt idx="2">
                    <c:v>6.2447240632276357E-2</c:v>
                  </c:pt>
                  <c:pt idx="3">
                    <c:v>3.9551386457261549E-2</c:v>
                  </c:pt>
                  <c:pt idx="4">
                    <c:v>0.16987890655138735</c:v>
                  </c:pt>
                  <c:pt idx="5">
                    <c:v>3.423921424493892E-2</c:v>
                  </c:pt>
                </c:numCache>
              </c:numRef>
            </c:plus>
            <c:minus>
              <c:numRef>
                <c:f>'genes normed to Tam'!$AT$303:$AT$308</c:f>
                <c:numCache>
                  <c:formatCode>General</c:formatCode>
                  <c:ptCount val="6"/>
                  <c:pt idx="0">
                    <c:v>0.16664955710276538</c:v>
                  </c:pt>
                  <c:pt idx="1">
                    <c:v>7.1597989516584873E-2</c:v>
                  </c:pt>
                  <c:pt idx="2">
                    <c:v>6.2447240632276357E-2</c:v>
                  </c:pt>
                  <c:pt idx="3">
                    <c:v>3.9551386457261549E-2</c:v>
                  </c:pt>
                  <c:pt idx="4">
                    <c:v>0.16987890655138735</c:v>
                  </c:pt>
                  <c:pt idx="5">
                    <c:v>3.423921424493892E-2</c:v>
                  </c:pt>
                </c:numCache>
              </c:numRef>
            </c:minus>
          </c:errBars>
          <c:cat>
            <c:multiLvlStrRef>
              <c:f>'Tam-Palbo tumors genes'!$AJ$296:$AK$301</c:f>
              <c:multiLvlStrCache>
                <c:ptCount val="6"/>
                <c:lvl>
                  <c:pt idx="1">
                    <c:v>5</c:v>
                  </c:pt>
                  <c:pt idx="2">
                    <c:v>10</c:v>
                  </c:pt>
                  <c:pt idx="3">
                    <c:v>5</c:v>
                  </c:pt>
                  <c:pt idx="4">
                    <c:v>10</c:v>
                  </c:pt>
                </c:lvl>
                <c:lvl>
                  <c:pt idx="0">
                    <c:v>Tam control</c:v>
                  </c:pt>
                  <c:pt idx="1">
                    <c:v>BZA</c:v>
                  </c:pt>
                  <c:pt idx="3">
                    <c:v>PIP</c:v>
                  </c:pt>
                  <c:pt idx="5">
                    <c:v>ICI</c:v>
                  </c:pt>
                </c:lvl>
              </c:multiLvlStrCache>
            </c:multiLvlStrRef>
          </c:cat>
          <c:val>
            <c:numRef>
              <c:f>'genes normed to Tam'!$AS$303:$AS$308</c:f>
              <c:numCache>
                <c:formatCode>0.00</c:formatCode>
                <c:ptCount val="6"/>
                <c:pt idx="0">
                  <c:v>0.80471413432886973</c:v>
                </c:pt>
                <c:pt idx="1">
                  <c:v>0.40912968238015596</c:v>
                </c:pt>
                <c:pt idx="2">
                  <c:v>0.42092124095586425</c:v>
                </c:pt>
                <c:pt idx="3">
                  <c:v>0.37418477322881172</c:v>
                </c:pt>
                <c:pt idx="4">
                  <c:v>0.48512486350282502</c:v>
                </c:pt>
                <c:pt idx="5">
                  <c:v>0.34944063583515156</c:v>
                </c:pt>
              </c:numCache>
            </c:numRef>
          </c:val>
        </c:ser>
        <c:dLbls>
          <c:showLegendKey val="0"/>
          <c:showVal val="0"/>
          <c:showCatName val="0"/>
          <c:showSerName val="0"/>
          <c:showPercent val="0"/>
          <c:showBubbleSize val="0"/>
        </c:dLbls>
        <c:gapWidth val="150"/>
        <c:axId val="99424896"/>
        <c:axId val="91969024"/>
      </c:barChart>
      <c:catAx>
        <c:axId val="99424896"/>
        <c:scaling>
          <c:orientation val="minMax"/>
        </c:scaling>
        <c:delete val="0"/>
        <c:axPos val="b"/>
        <c:majorTickMark val="out"/>
        <c:minorTickMark val="none"/>
        <c:tickLblPos val="nextTo"/>
        <c:crossAx val="91969024"/>
        <c:crosses val="autoZero"/>
        <c:auto val="1"/>
        <c:lblAlgn val="ctr"/>
        <c:lblOffset val="100"/>
        <c:noMultiLvlLbl val="0"/>
      </c:catAx>
      <c:valAx>
        <c:axId val="91969024"/>
        <c:scaling>
          <c:orientation val="minMax"/>
        </c:scaling>
        <c:delete val="0"/>
        <c:axPos val="l"/>
        <c:title>
          <c:tx>
            <c:rich>
              <a:bodyPr rot="-5400000" vert="horz"/>
              <a:lstStyle/>
              <a:p>
                <a:pPr>
                  <a:defRPr/>
                </a:pPr>
                <a:r>
                  <a:rPr lang="en-US"/>
                  <a:t>Relative mRNA level</a:t>
                </a:r>
              </a:p>
            </c:rich>
          </c:tx>
          <c:layout>
            <c:manualLayout>
              <c:xMode val="edge"/>
              <c:yMode val="edge"/>
              <c:x val="1.0683760683760684E-2"/>
              <c:y val="0.16279035433070865"/>
            </c:manualLayout>
          </c:layout>
          <c:overlay val="0"/>
        </c:title>
        <c:numFmt formatCode="0.0" sourceLinked="0"/>
        <c:majorTickMark val="out"/>
        <c:minorTickMark val="none"/>
        <c:tickLblPos val="nextTo"/>
        <c:crossAx val="99424896"/>
        <c:crosses val="autoZero"/>
        <c:crossBetween val="between"/>
      </c:valAx>
    </c:plotArea>
    <c:legend>
      <c:legendPos val="r"/>
      <c:layout>
        <c:manualLayout>
          <c:xMode val="edge"/>
          <c:yMode val="edge"/>
          <c:x val="0.69532020997375343"/>
          <c:y val="6.4430956547098281E-2"/>
          <c:w val="0.27967979002624671"/>
          <c:h val="0.16743438320209975"/>
        </c:manualLayout>
      </c:layout>
      <c:overlay val="0"/>
    </c:legend>
    <c:plotVisOnly val="1"/>
    <c:dispBlanksAs val="gap"/>
    <c:showDLblsOverMax val="0"/>
  </c:chart>
  <c:txPr>
    <a:bodyPr/>
    <a:lstStyle/>
    <a:p>
      <a:pPr>
        <a:defRPr sz="700" b="0">
          <a:latin typeface="Arial" pitchFamily="34" charset="0"/>
          <a:cs typeface="Arial"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strRef>
          <c:f>'genes normed to Tam'!$AP$1</c:f>
          <c:strCache>
            <c:ptCount val="1"/>
            <c:pt idx="0">
              <c:v>KRT13</c:v>
            </c:pt>
          </c:strCache>
        </c:strRef>
      </c:tx>
      <c:layout/>
      <c:overlay val="1"/>
    </c:title>
    <c:autoTitleDeleted val="0"/>
    <c:plotArea>
      <c:layout>
        <c:manualLayout>
          <c:layoutTarget val="inner"/>
          <c:xMode val="edge"/>
          <c:yMode val="edge"/>
          <c:x val="0.20168826552930882"/>
          <c:y val="5.1400554097404488E-2"/>
          <c:w val="0.78295239136774586"/>
          <c:h val="0.70271619008150299"/>
        </c:manualLayout>
      </c:layout>
      <c:barChart>
        <c:barDir val="col"/>
        <c:grouping val="clustered"/>
        <c:varyColors val="0"/>
        <c:ser>
          <c:idx val="0"/>
          <c:order val="0"/>
          <c:tx>
            <c:v>Vehicle</c:v>
          </c:tx>
          <c:invertIfNegative val="0"/>
          <c:errBars>
            <c:errBarType val="both"/>
            <c:errValType val="cust"/>
            <c:noEndCap val="0"/>
            <c:plus>
              <c:numRef>
                <c:f>'genes normed to Tam'!$AQ$296:$AQ$302</c:f>
                <c:numCache>
                  <c:formatCode>General</c:formatCode>
                  <c:ptCount val="7"/>
                  <c:pt idx="0">
                    <c:v>0.18598045412088801</c:v>
                  </c:pt>
                  <c:pt idx="1">
                    <c:v>5.7069233025390772E-3</c:v>
                  </c:pt>
                  <c:pt idx="2">
                    <c:v>6.1327130025811373E-3</c:v>
                  </c:pt>
                  <c:pt idx="3">
                    <c:v>2.9260933943126544E-3</c:v>
                  </c:pt>
                  <c:pt idx="4">
                    <c:v>2.0072893946918601E-3</c:v>
                  </c:pt>
                  <c:pt idx="5">
                    <c:v>1.1846868300745528E-3</c:v>
                  </c:pt>
                  <c:pt idx="6">
                    <c:v>4.070316888000503E-3</c:v>
                  </c:pt>
                </c:numCache>
              </c:numRef>
            </c:plus>
            <c:minus>
              <c:numRef>
                <c:f>'genes normed to Tam'!$AQ$296:$AQ$302</c:f>
                <c:numCache>
                  <c:formatCode>General</c:formatCode>
                  <c:ptCount val="7"/>
                  <c:pt idx="0">
                    <c:v>0.18598045412088801</c:v>
                  </c:pt>
                  <c:pt idx="1">
                    <c:v>5.7069233025390772E-3</c:v>
                  </c:pt>
                  <c:pt idx="2">
                    <c:v>6.1327130025811373E-3</c:v>
                  </c:pt>
                  <c:pt idx="3">
                    <c:v>2.9260933943126544E-3</c:v>
                  </c:pt>
                  <c:pt idx="4">
                    <c:v>2.0072893946918601E-3</c:v>
                  </c:pt>
                  <c:pt idx="5">
                    <c:v>1.1846868300745528E-3</c:v>
                  </c:pt>
                  <c:pt idx="6">
                    <c:v>4.070316888000503E-3</c:v>
                  </c:pt>
                </c:numCache>
              </c:numRef>
            </c:minus>
          </c:errBars>
          <c:cat>
            <c:multiLvlStrRef>
              <c:f>'Tam-Palbo tumors genes'!$AJ$296:$AK$301</c:f>
              <c:multiLvlStrCache>
                <c:ptCount val="6"/>
                <c:lvl>
                  <c:pt idx="1">
                    <c:v>5</c:v>
                  </c:pt>
                  <c:pt idx="2">
                    <c:v>10</c:v>
                  </c:pt>
                  <c:pt idx="3">
                    <c:v>5</c:v>
                  </c:pt>
                  <c:pt idx="4">
                    <c:v>10</c:v>
                  </c:pt>
                </c:lvl>
                <c:lvl>
                  <c:pt idx="0">
                    <c:v>Tam control</c:v>
                  </c:pt>
                  <c:pt idx="1">
                    <c:v>BZA</c:v>
                  </c:pt>
                  <c:pt idx="3">
                    <c:v>PIP</c:v>
                  </c:pt>
                  <c:pt idx="5">
                    <c:v>ICI</c:v>
                  </c:pt>
                </c:lvl>
              </c:multiLvlStrCache>
            </c:multiLvlStrRef>
          </c:cat>
          <c:val>
            <c:numRef>
              <c:f>'genes normed to Tam'!$AP$296:$AP$301</c:f>
              <c:numCache>
                <c:formatCode>0.00</c:formatCode>
                <c:ptCount val="6"/>
                <c:pt idx="0">
                  <c:v>1.0000000000000002</c:v>
                </c:pt>
                <c:pt idx="1">
                  <c:v>1.7341159934693172E-2</c:v>
                </c:pt>
                <c:pt idx="2">
                  <c:v>2.5818974242546547E-2</c:v>
                </c:pt>
                <c:pt idx="3">
                  <c:v>1.3047553801506687E-2</c:v>
                </c:pt>
                <c:pt idx="4">
                  <c:v>7.7105086440886006E-3</c:v>
                </c:pt>
                <c:pt idx="5">
                  <c:v>3.8388677387194699E-3</c:v>
                </c:pt>
              </c:numCache>
            </c:numRef>
          </c:val>
        </c:ser>
        <c:ser>
          <c:idx val="1"/>
          <c:order val="1"/>
          <c:tx>
            <c:v>Palbociclib</c:v>
          </c:tx>
          <c:invertIfNegative val="0"/>
          <c:errBars>
            <c:errBarType val="both"/>
            <c:errValType val="cust"/>
            <c:noEndCap val="0"/>
            <c:plus>
              <c:numRef>
                <c:f>'genes normed to Tam'!$AQ$303:$AQ$308</c:f>
                <c:numCache>
                  <c:formatCode>General</c:formatCode>
                  <c:ptCount val="6"/>
                  <c:pt idx="0">
                    <c:v>0.2987938522232314</c:v>
                  </c:pt>
                  <c:pt idx="1">
                    <c:v>9.4358621242988088E-3</c:v>
                  </c:pt>
                  <c:pt idx="2">
                    <c:v>4.4732796750235745E-3</c:v>
                  </c:pt>
                  <c:pt idx="3">
                    <c:v>1.8320984475310116E-2</c:v>
                  </c:pt>
                  <c:pt idx="4">
                    <c:v>1.9248174293593932E-3</c:v>
                  </c:pt>
                  <c:pt idx="5">
                    <c:v>6.9899711402309937E-4</c:v>
                  </c:pt>
                </c:numCache>
              </c:numRef>
            </c:plus>
            <c:minus>
              <c:numRef>
                <c:f>'genes normed to Tam'!$AQ$303:$AQ$308</c:f>
                <c:numCache>
                  <c:formatCode>General</c:formatCode>
                  <c:ptCount val="6"/>
                  <c:pt idx="0">
                    <c:v>0.2987938522232314</c:v>
                  </c:pt>
                  <c:pt idx="1">
                    <c:v>9.4358621242988088E-3</c:v>
                  </c:pt>
                  <c:pt idx="2">
                    <c:v>4.4732796750235745E-3</c:v>
                  </c:pt>
                  <c:pt idx="3">
                    <c:v>1.8320984475310116E-2</c:v>
                  </c:pt>
                  <c:pt idx="4">
                    <c:v>1.9248174293593932E-3</c:v>
                  </c:pt>
                  <c:pt idx="5">
                    <c:v>6.9899711402309937E-4</c:v>
                  </c:pt>
                </c:numCache>
              </c:numRef>
            </c:minus>
          </c:errBars>
          <c:cat>
            <c:multiLvlStrRef>
              <c:f>'Tam-Palbo tumors genes'!$AJ$296:$AK$301</c:f>
              <c:multiLvlStrCache>
                <c:ptCount val="6"/>
                <c:lvl>
                  <c:pt idx="1">
                    <c:v>5</c:v>
                  </c:pt>
                  <c:pt idx="2">
                    <c:v>10</c:v>
                  </c:pt>
                  <c:pt idx="3">
                    <c:v>5</c:v>
                  </c:pt>
                  <c:pt idx="4">
                    <c:v>10</c:v>
                  </c:pt>
                </c:lvl>
                <c:lvl>
                  <c:pt idx="0">
                    <c:v>Tam control</c:v>
                  </c:pt>
                  <c:pt idx="1">
                    <c:v>BZA</c:v>
                  </c:pt>
                  <c:pt idx="3">
                    <c:v>PIP</c:v>
                  </c:pt>
                  <c:pt idx="5">
                    <c:v>ICI</c:v>
                  </c:pt>
                </c:lvl>
              </c:multiLvlStrCache>
            </c:multiLvlStrRef>
          </c:cat>
          <c:val>
            <c:numRef>
              <c:f>'genes normed to Tam'!$AP$303:$AP$308</c:f>
              <c:numCache>
                <c:formatCode>0.00</c:formatCode>
                <c:ptCount val="6"/>
                <c:pt idx="0">
                  <c:v>1.3456785155430053</c:v>
                </c:pt>
                <c:pt idx="1">
                  <c:v>3.7311694882527585E-2</c:v>
                </c:pt>
                <c:pt idx="2">
                  <c:v>2.179393509666646E-2</c:v>
                </c:pt>
                <c:pt idx="3">
                  <c:v>3.0079048773476488E-2</c:v>
                </c:pt>
                <c:pt idx="4">
                  <c:v>9.8610697194966967E-3</c:v>
                </c:pt>
                <c:pt idx="5">
                  <c:v>2.3003053373312639E-3</c:v>
                </c:pt>
              </c:numCache>
            </c:numRef>
          </c:val>
        </c:ser>
        <c:dLbls>
          <c:showLegendKey val="0"/>
          <c:showVal val="0"/>
          <c:showCatName val="0"/>
          <c:showSerName val="0"/>
          <c:showPercent val="0"/>
          <c:showBubbleSize val="0"/>
        </c:dLbls>
        <c:gapWidth val="150"/>
        <c:axId val="116709632"/>
        <c:axId val="34414976"/>
      </c:barChart>
      <c:catAx>
        <c:axId val="116709632"/>
        <c:scaling>
          <c:orientation val="minMax"/>
        </c:scaling>
        <c:delete val="0"/>
        <c:axPos val="b"/>
        <c:majorTickMark val="out"/>
        <c:minorTickMark val="none"/>
        <c:tickLblPos val="nextTo"/>
        <c:crossAx val="34414976"/>
        <c:crosses val="autoZero"/>
        <c:auto val="1"/>
        <c:lblAlgn val="ctr"/>
        <c:lblOffset val="100"/>
        <c:noMultiLvlLbl val="0"/>
      </c:catAx>
      <c:valAx>
        <c:axId val="34414976"/>
        <c:scaling>
          <c:orientation val="minMax"/>
        </c:scaling>
        <c:delete val="0"/>
        <c:axPos val="l"/>
        <c:title>
          <c:tx>
            <c:rich>
              <a:bodyPr rot="-5400000" vert="horz"/>
              <a:lstStyle/>
              <a:p>
                <a:pPr>
                  <a:defRPr/>
                </a:pPr>
                <a:r>
                  <a:rPr lang="en-US"/>
                  <a:t>Relative mRNA level</a:t>
                </a:r>
              </a:p>
            </c:rich>
          </c:tx>
          <c:layout>
            <c:manualLayout>
              <c:xMode val="edge"/>
              <c:yMode val="edge"/>
              <c:x val="5.1440329218106996E-3"/>
              <c:y val="0.16983869203849519"/>
            </c:manualLayout>
          </c:layout>
          <c:overlay val="0"/>
        </c:title>
        <c:numFmt formatCode="0.0" sourceLinked="0"/>
        <c:majorTickMark val="out"/>
        <c:minorTickMark val="none"/>
        <c:tickLblPos val="nextTo"/>
        <c:crossAx val="116709632"/>
        <c:crosses val="autoZero"/>
        <c:crossBetween val="between"/>
      </c:valAx>
    </c:plotArea>
    <c:legend>
      <c:legendPos val="r"/>
      <c:layout>
        <c:manualLayout>
          <c:xMode val="edge"/>
          <c:yMode val="edge"/>
          <c:x val="0.69669637649460481"/>
          <c:y val="0.10509492563429572"/>
          <c:w val="0.2581647346165063"/>
          <c:h val="0.16203237095363079"/>
        </c:manualLayout>
      </c:layout>
      <c:overlay val="0"/>
    </c:legend>
    <c:plotVisOnly val="1"/>
    <c:dispBlanksAs val="gap"/>
    <c:showDLblsOverMax val="0"/>
  </c:chart>
  <c:txPr>
    <a:bodyPr/>
    <a:lstStyle/>
    <a:p>
      <a:pPr>
        <a:defRPr sz="700" b="0">
          <a:latin typeface="Arial" pitchFamily="34" charset="0"/>
          <a:cs typeface="Arial" pitchFamily="34" charset="0"/>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emf"/><Relationship Id="rId7"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image" Target="../media/image1.emf"/><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24" tIns="48313" rIns="96624" bIns="48313"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24" tIns="48313" rIns="96624" bIns="48313" rtlCol="0"/>
          <a:lstStyle>
            <a:lvl1pPr algn="r">
              <a:defRPr sz="1200"/>
            </a:lvl1pPr>
          </a:lstStyle>
          <a:p>
            <a:fld id="{7CF29218-E729-4127-8E45-6A7A44985BDC}" type="datetimeFigureOut">
              <a:rPr lang="en-US" smtClean="0"/>
              <a:t>4/10/2015</a:t>
            </a:fld>
            <a:endParaRPr lang="en-US"/>
          </a:p>
        </p:txBody>
      </p:sp>
      <p:sp>
        <p:nvSpPr>
          <p:cNvPr id="4" name="Slide Image Placeholder 3"/>
          <p:cNvSpPr>
            <a:spLocks noGrp="1" noRot="1" noChangeAspect="1"/>
          </p:cNvSpPr>
          <p:nvPr>
            <p:ph type="sldImg" idx="2"/>
          </p:nvPr>
        </p:nvSpPr>
        <p:spPr>
          <a:xfrm>
            <a:off x="2306638" y="719138"/>
            <a:ext cx="2701925" cy="3600450"/>
          </a:xfrm>
          <a:prstGeom prst="rect">
            <a:avLst/>
          </a:prstGeom>
          <a:noFill/>
          <a:ln w="12700">
            <a:solidFill>
              <a:prstClr val="black"/>
            </a:solidFill>
          </a:ln>
        </p:spPr>
        <p:txBody>
          <a:bodyPr vert="horz" lIns="96624" tIns="48313" rIns="96624" bIns="48313"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24" tIns="48313" rIns="96624" bIns="4831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24" tIns="48313" rIns="96624" bIns="48313"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24" tIns="48313" rIns="96624" bIns="48313" rtlCol="0" anchor="b"/>
          <a:lstStyle>
            <a:lvl1pPr algn="r">
              <a:defRPr sz="1200"/>
            </a:lvl1pPr>
          </a:lstStyle>
          <a:p>
            <a:fld id="{523F2BD8-8FFB-44FB-B775-36B31D4D0D94}" type="slidenum">
              <a:rPr lang="en-US" smtClean="0"/>
              <a:t>‹#›</a:t>
            </a:fld>
            <a:endParaRPr lang="en-US"/>
          </a:p>
        </p:txBody>
      </p:sp>
    </p:spTree>
    <p:extLst>
      <p:ext uri="{BB962C8B-B14F-4D97-AF65-F5344CB8AC3E}">
        <p14:creationId xmlns:p14="http://schemas.microsoft.com/office/powerpoint/2010/main" val="956414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3E3598B-643F-4997-9DD8-BBA0EB49AFFB}"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784E0-73AD-45A1-ACA2-B9088C31E2C6}" type="slidenum">
              <a:rPr lang="en-US" smtClean="0"/>
              <a:t>‹#›</a:t>
            </a:fld>
            <a:endParaRPr lang="en-US"/>
          </a:p>
        </p:txBody>
      </p:sp>
    </p:spTree>
    <p:extLst>
      <p:ext uri="{BB962C8B-B14F-4D97-AF65-F5344CB8AC3E}">
        <p14:creationId xmlns:p14="http://schemas.microsoft.com/office/powerpoint/2010/main" val="265318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E3598B-643F-4997-9DD8-BBA0EB49AFFB}"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784E0-73AD-45A1-ACA2-B9088C31E2C6}" type="slidenum">
              <a:rPr lang="en-US" smtClean="0"/>
              <a:t>‹#›</a:t>
            </a:fld>
            <a:endParaRPr lang="en-US"/>
          </a:p>
        </p:txBody>
      </p:sp>
    </p:spTree>
    <p:extLst>
      <p:ext uri="{BB962C8B-B14F-4D97-AF65-F5344CB8AC3E}">
        <p14:creationId xmlns:p14="http://schemas.microsoft.com/office/powerpoint/2010/main" val="2120524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5"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E3598B-643F-4997-9DD8-BBA0EB49AFFB}"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784E0-73AD-45A1-ACA2-B9088C31E2C6}" type="slidenum">
              <a:rPr lang="en-US" smtClean="0"/>
              <a:t>‹#›</a:t>
            </a:fld>
            <a:endParaRPr lang="en-US"/>
          </a:p>
        </p:txBody>
      </p:sp>
    </p:spTree>
    <p:extLst>
      <p:ext uri="{BB962C8B-B14F-4D97-AF65-F5344CB8AC3E}">
        <p14:creationId xmlns:p14="http://schemas.microsoft.com/office/powerpoint/2010/main" val="1785888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E3598B-643F-4997-9DD8-BBA0EB49AFFB}"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784E0-73AD-45A1-ACA2-B9088C31E2C6}" type="slidenum">
              <a:rPr lang="en-US" smtClean="0"/>
              <a:t>‹#›</a:t>
            </a:fld>
            <a:endParaRPr lang="en-US"/>
          </a:p>
        </p:txBody>
      </p:sp>
    </p:spTree>
    <p:extLst>
      <p:ext uri="{BB962C8B-B14F-4D97-AF65-F5344CB8AC3E}">
        <p14:creationId xmlns:p14="http://schemas.microsoft.com/office/powerpoint/2010/main" val="214468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E3598B-643F-4997-9DD8-BBA0EB49AFFB}" type="datetimeFigureOut">
              <a:rPr lang="en-US" smtClean="0"/>
              <a:t>4/10/2015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8784E0-73AD-45A1-ACA2-B9088C31E2C6}" type="slidenum">
              <a:rPr lang="en-US" smtClean="0"/>
              <a:t>‹#›</a:t>
            </a:fld>
            <a:endParaRPr lang="en-US"/>
          </a:p>
        </p:txBody>
      </p:sp>
    </p:spTree>
    <p:extLst>
      <p:ext uri="{BB962C8B-B14F-4D97-AF65-F5344CB8AC3E}">
        <p14:creationId xmlns:p14="http://schemas.microsoft.com/office/powerpoint/2010/main" val="2116825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3E3598B-643F-4997-9DD8-BBA0EB49AFFB}" type="datetimeFigureOut">
              <a:rPr lang="en-US" smtClean="0"/>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8784E0-73AD-45A1-ACA2-B9088C31E2C6}" type="slidenum">
              <a:rPr lang="en-US" smtClean="0"/>
              <a:t>‹#›</a:t>
            </a:fld>
            <a:endParaRPr lang="en-US"/>
          </a:p>
        </p:txBody>
      </p:sp>
    </p:spTree>
    <p:extLst>
      <p:ext uri="{BB962C8B-B14F-4D97-AF65-F5344CB8AC3E}">
        <p14:creationId xmlns:p14="http://schemas.microsoft.com/office/powerpoint/2010/main" val="4023495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3E3598B-643F-4997-9DD8-BBA0EB49AFFB}" type="datetimeFigureOut">
              <a:rPr lang="en-US" smtClean="0"/>
              <a:t>4/10/2015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8784E0-73AD-45A1-ACA2-B9088C31E2C6}" type="slidenum">
              <a:rPr lang="en-US" smtClean="0"/>
              <a:t>‹#›</a:t>
            </a:fld>
            <a:endParaRPr lang="en-US"/>
          </a:p>
        </p:txBody>
      </p:sp>
    </p:spTree>
    <p:extLst>
      <p:ext uri="{BB962C8B-B14F-4D97-AF65-F5344CB8AC3E}">
        <p14:creationId xmlns:p14="http://schemas.microsoft.com/office/powerpoint/2010/main" val="95440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3E3598B-643F-4997-9DD8-BBA0EB49AFFB}" type="datetimeFigureOut">
              <a:rPr lang="en-US" smtClean="0"/>
              <a:t>4/10/2015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8784E0-73AD-45A1-ACA2-B9088C31E2C6}" type="slidenum">
              <a:rPr lang="en-US" smtClean="0"/>
              <a:t>‹#›</a:t>
            </a:fld>
            <a:endParaRPr lang="en-US"/>
          </a:p>
        </p:txBody>
      </p:sp>
    </p:spTree>
    <p:extLst>
      <p:ext uri="{BB962C8B-B14F-4D97-AF65-F5344CB8AC3E}">
        <p14:creationId xmlns:p14="http://schemas.microsoft.com/office/powerpoint/2010/main" val="3382891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E3598B-643F-4997-9DD8-BBA0EB49AFFB}" type="datetimeFigureOut">
              <a:rPr lang="en-US" smtClean="0"/>
              <a:t>4/10/2015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8784E0-73AD-45A1-ACA2-B9088C31E2C6}" type="slidenum">
              <a:rPr lang="en-US" smtClean="0"/>
              <a:t>‹#›</a:t>
            </a:fld>
            <a:endParaRPr lang="en-US"/>
          </a:p>
        </p:txBody>
      </p:sp>
    </p:spTree>
    <p:extLst>
      <p:ext uri="{BB962C8B-B14F-4D97-AF65-F5344CB8AC3E}">
        <p14:creationId xmlns:p14="http://schemas.microsoft.com/office/powerpoint/2010/main" val="615610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E3598B-643F-4997-9DD8-BBA0EB49AFFB}" type="datetimeFigureOut">
              <a:rPr lang="en-US" smtClean="0"/>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8784E0-73AD-45A1-ACA2-B9088C31E2C6}" type="slidenum">
              <a:rPr lang="en-US" smtClean="0"/>
              <a:t>‹#›</a:t>
            </a:fld>
            <a:endParaRPr lang="en-US"/>
          </a:p>
        </p:txBody>
      </p:sp>
    </p:spTree>
    <p:extLst>
      <p:ext uri="{BB962C8B-B14F-4D97-AF65-F5344CB8AC3E}">
        <p14:creationId xmlns:p14="http://schemas.microsoft.com/office/powerpoint/2010/main" val="132272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E3598B-643F-4997-9DD8-BBA0EB49AFFB}" type="datetimeFigureOut">
              <a:rPr lang="en-US" smtClean="0"/>
              <a:t>4/10/2015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8784E0-73AD-45A1-ACA2-B9088C31E2C6}" type="slidenum">
              <a:rPr lang="en-US" smtClean="0"/>
              <a:t>‹#›</a:t>
            </a:fld>
            <a:endParaRPr lang="en-US"/>
          </a:p>
        </p:txBody>
      </p:sp>
    </p:spTree>
    <p:extLst>
      <p:ext uri="{BB962C8B-B14F-4D97-AF65-F5344CB8AC3E}">
        <p14:creationId xmlns:p14="http://schemas.microsoft.com/office/powerpoint/2010/main" val="3715322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3E3598B-643F-4997-9DD8-BBA0EB49AFFB}" type="datetimeFigureOut">
              <a:rPr lang="en-US" smtClean="0"/>
              <a:t>4/10/2015</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D8784E0-73AD-45A1-ACA2-B9088C31E2C6}" type="slidenum">
              <a:rPr lang="en-US" smtClean="0"/>
              <a:t>‹#›</a:t>
            </a:fld>
            <a:endParaRPr lang="en-US"/>
          </a:p>
        </p:txBody>
      </p:sp>
    </p:spTree>
    <p:extLst>
      <p:ext uri="{BB962C8B-B14F-4D97-AF65-F5344CB8AC3E}">
        <p14:creationId xmlns:p14="http://schemas.microsoft.com/office/powerpoint/2010/main" val="11940042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emf"/><Relationship Id="rId13" Type="http://schemas.openxmlformats.org/officeDocument/2006/relationships/oleObject" Target="../embeddings/oleObject5.bin"/><Relationship Id="rId18" Type="http://schemas.openxmlformats.org/officeDocument/2006/relationships/image" Target="../media/image7.emf"/><Relationship Id="rId3" Type="http://schemas.openxmlformats.org/officeDocument/2006/relationships/chart" Target="../charts/chart1.xml"/><Relationship Id="rId7" Type="http://schemas.openxmlformats.org/officeDocument/2006/relationships/oleObject" Target="../embeddings/oleObject2.bin"/><Relationship Id="rId12" Type="http://schemas.openxmlformats.org/officeDocument/2006/relationships/image" Target="../media/image4.emf"/><Relationship Id="rId17" Type="http://schemas.openxmlformats.org/officeDocument/2006/relationships/oleObject" Target="../embeddings/oleObject7.bin"/><Relationship Id="rId2" Type="http://schemas.openxmlformats.org/officeDocument/2006/relationships/slideLayout" Target="../slideLayouts/slideLayout1.xml"/><Relationship Id="rId16" Type="http://schemas.openxmlformats.org/officeDocument/2006/relationships/image" Target="../media/image6.emf"/><Relationship Id="rId20" Type="http://schemas.openxmlformats.org/officeDocument/2006/relationships/image" Target="../media/image8.emf"/><Relationship Id="rId1" Type="http://schemas.openxmlformats.org/officeDocument/2006/relationships/vmlDrawing" Target="../drawings/vmlDrawing1.vml"/><Relationship Id="rId6" Type="http://schemas.openxmlformats.org/officeDocument/2006/relationships/image" Target="../media/image1.emf"/><Relationship Id="rId11" Type="http://schemas.openxmlformats.org/officeDocument/2006/relationships/oleObject" Target="../embeddings/oleObject4.bin"/><Relationship Id="rId5" Type="http://schemas.openxmlformats.org/officeDocument/2006/relationships/oleObject" Target="../embeddings/oleObject1.bin"/><Relationship Id="rId15" Type="http://schemas.openxmlformats.org/officeDocument/2006/relationships/oleObject" Target="../embeddings/oleObject6.bin"/><Relationship Id="rId10" Type="http://schemas.openxmlformats.org/officeDocument/2006/relationships/image" Target="../media/image3.emf"/><Relationship Id="rId19" Type="http://schemas.openxmlformats.org/officeDocument/2006/relationships/oleObject" Target="../embeddings/oleObject8.bin"/><Relationship Id="rId4" Type="http://schemas.openxmlformats.org/officeDocument/2006/relationships/chart" Target="../charts/chart2.xml"/><Relationship Id="rId9" Type="http://schemas.openxmlformats.org/officeDocument/2006/relationships/oleObject" Target="../embeddings/oleObject3.bin"/><Relationship Id="rId14" Type="http://schemas.openxmlformats.org/officeDocument/2006/relationships/image" Target="../media/image5.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8932" y="164068"/>
            <a:ext cx="877163" cy="230832"/>
          </a:xfrm>
          <a:prstGeom prst="rect">
            <a:avLst/>
          </a:prstGeom>
          <a:noFill/>
        </p:spPr>
        <p:txBody>
          <a:bodyPr wrap="none" rtlCol="0">
            <a:spAutoFit/>
          </a:bodyPr>
          <a:lstStyle/>
          <a:p>
            <a:r>
              <a:rPr lang="en-US" sz="900" dirty="0" smtClean="0">
                <a:latin typeface="Arial" pitchFamily="34" charset="0"/>
                <a:cs typeface="Arial" pitchFamily="34" charset="0"/>
              </a:rPr>
              <a:t>Suppl. Fig S4</a:t>
            </a:r>
            <a:endParaRPr lang="en-US" sz="900" dirty="0">
              <a:latin typeface="Arial" pitchFamily="34" charset="0"/>
              <a:cs typeface="Arial" pitchFamily="34" charset="0"/>
            </a:endParaRPr>
          </a:p>
        </p:txBody>
      </p:sp>
      <p:graphicFrame>
        <p:nvGraphicFramePr>
          <p:cNvPr id="23" name="Chart 22"/>
          <p:cNvGraphicFramePr>
            <a:graphicFrameLocks/>
          </p:cNvGraphicFramePr>
          <p:nvPr>
            <p:extLst>
              <p:ext uri="{D42A27DB-BD31-4B8C-83A1-F6EECF244321}">
                <p14:modId xmlns:p14="http://schemas.microsoft.com/office/powerpoint/2010/main" val="3837011682"/>
              </p:ext>
            </p:extLst>
          </p:nvPr>
        </p:nvGraphicFramePr>
        <p:xfrm>
          <a:off x="745777" y="6172200"/>
          <a:ext cx="2377440" cy="1828800"/>
        </p:xfrm>
        <a:graphic>
          <a:graphicData uri="http://schemas.openxmlformats.org/drawingml/2006/chart">
            <c:chart xmlns:c="http://schemas.openxmlformats.org/drawingml/2006/chart" xmlns:r="http://schemas.openxmlformats.org/officeDocument/2006/relationships" r:id="rId3"/>
          </a:graphicData>
        </a:graphic>
      </p:graphicFrame>
      <p:sp>
        <p:nvSpPr>
          <p:cNvPr id="24" name="TextBox 23"/>
          <p:cNvSpPr txBox="1"/>
          <p:nvPr/>
        </p:nvSpPr>
        <p:spPr>
          <a:xfrm>
            <a:off x="161926" y="4051161"/>
            <a:ext cx="295274" cy="276999"/>
          </a:xfrm>
          <a:prstGeom prst="rect">
            <a:avLst/>
          </a:prstGeom>
          <a:noFill/>
        </p:spPr>
        <p:txBody>
          <a:bodyPr wrap="none" rtlCol="0">
            <a:spAutoFit/>
          </a:bodyPr>
          <a:lstStyle/>
          <a:p>
            <a:r>
              <a:rPr lang="en-US" sz="1200" dirty="0">
                <a:latin typeface="Arial" pitchFamily="34" charset="0"/>
                <a:cs typeface="Arial" pitchFamily="34" charset="0"/>
              </a:rPr>
              <a:t>C</a:t>
            </a:r>
          </a:p>
        </p:txBody>
      </p:sp>
      <p:sp>
        <p:nvSpPr>
          <p:cNvPr id="25" name="TextBox 24"/>
          <p:cNvSpPr txBox="1"/>
          <p:nvPr/>
        </p:nvSpPr>
        <p:spPr>
          <a:xfrm>
            <a:off x="519813" y="6096000"/>
            <a:ext cx="295274" cy="276999"/>
          </a:xfrm>
          <a:prstGeom prst="rect">
            <a:avLst/>
          </a:prstGeom>
          <a:noFill/>
        </p:spPr>
        <p:txBody>
          <a:bodyPr wrap="none" rtlCol="0">
            <a:spAutoFit/>
          </a:bodyPr>
          <a:lstStyle/>
          <a:p>
            <a:r>
              <a:rPr lang="en-US" sz="1200" dirty="0" smtClean="0">
                <a:latin typeface="Arial" pitchFamily="34" charset="0"/>
                <a:cs typeface="Arial" pitchFamily="34" charset="0"/>
              </a:rPr>
              <a:t>D</a:t>
            </a:r>
            <a:endParaRPr lang="en-US" sz="1200" dirty="0">
              <a:latin typeface="Arial" pitchFamily="34" charset="0"/>
              <a:cs typeface="Arial" pitchFamily="34" charset="0"/>
            </a:endParaRPr>
          </a:p>
        </p:txBody>
      </p:sp>
      <p:graphicFrame>
        <p:nvGraphicFramePr>
          <p:cNvPr id="26" name="Chart 25"/>
          <p:cNvGraphicFramePr>
            <a:graphicFrameLocks/>
          </p:cNvGraphicFramePr>
          <p:nvPr>
            <p:extLst>
              <p:ext uri="{D42A27DB-BD31-4B8C-83A1-F6EECF244321}">
                <p14:modId xmlns:p14="http://schemas.microsoft.com/office/powerpoint/2010/main" val="4125698124"/>
              </p:ext>
            </p:extLst>
          </p:nvPr>
        </p:nvGraphicFramePr>
        <p:xfrm>
          <a:off x="3398520" y="6172200"/>
          <a:ext cx="2468880" cy="18288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7" name="Object 26"/>
          <p:cNvGraphicFramePr>
            <a:graphicFrameLocks noChangeAspect="1"/>
          </p:cNvGraphicFramePr>
          <p:nvPr>
            <p:extLst>
              <p:ext uri="{D42A27DB-BD31-4B8C-83A1-F6EECF244321}">
                <p14:modId xmlns:p14="http://schemas.microsoft.com/office/powerpoint/2010/main" val="1802409745"/>
              </p:ext>
            </p:extLst>
          </p:nvPr>
        </p:nvGraphicFramePr>
        <p:xfrm>
          <a:off x="3314700" y="4148773"/>
          <a:ext cx="2933700" cy="1779587"/>
        </p:xfrm>
        <a:graphic>
          <a:graphicData uri="http://schemas.openxmlformats.org/presentationml/2006/ole">
            <mc:AlternateContent xmlns:mc="http://schemas.openxmlformats.org/markup-compatibility/2006">
              <mc:Choice xmlns:v="urn:schemas-microsoft-com:vml" Requires="v">
                <p:oleObj spid="_x0000_s70931" name="Prism 6" r:id="rId5" imgW="5442731" imgH="3299371" progId="Prism6.Document">
                  <p:embed/>
                </p:oleObj>
              </mc:Choice>
              <mc:Fallback>
                <p:oleObj name="Prism 6" r:id="rId5" imgW="5442731" imgH="3299371" progId="Prism6.Document">
                  <p:embed/>
                  <p:pic>
                    <p:nvPicPr>
                      <p:cNvPr id="0" name=""/>
                      <p:cNvPicPr>
                        <a:picLocks noChangeAspect="1" noChangeArrowheads="1"/>
                      </p:cNvPicPr>
                      <p:nvPr/>
                    </p:nvPicPr>
                    <p:blipFill>
                      <a:blip r:embed="rId6"/>
                      <a:srcRect/>
                      <a:stretch>
                        <a:fillRect/>
                      </a:stretch>
                    </p:blipFill>
                    <p:spPr bwMode="auto">
                      <a:xfrm>
                        <a:off x="3314700" y="4148773"/>
                        <a:ext cx="2933700" cy="177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8" name="Object 27"/>
          <p:cNvGraphicFramePr>
            <a:graphicFrameLocks noChangeAspect="1"/>
          </p:cNvGraphicFramePr>
          <p:nvPr>
            <p:extLst>
              <p:ext uri="{D42A27DB-BD31-4B8C-83A1-F6EECF244321}">
                <p14:modId xmlns:p14="http://schemas.microsoft.com/office/powerpoint/2010/main" val="3620052070"/>
              </p:ext>
            </p:extLst>
          </p:nvPr>
        </p:nvGraphicFramePr>
        <p:xfrm>
          <a:off x="273050" y="4085273"/>
          <a:ext cx="3030538" cy="1844675"/>
        </p:xfrm>
        <a:graphic>
          <a:graphicData uri="http://schemas.openxmlformats.org/presentationml/2006/ole">
            <mc:AlternateContent xmlns:mc="http://schemas.openxmlformats.org/markup-compatibility/2006">
              <mc:Choice xmlns:v="urn:schemas-microsoft-com:vml" Requires="v">
                <p:oleObj spid="_x0000_s70932" name="Prism 6" r:id="rId7" imgW="5415361" imgH="3299371" progId="Prism6.Document">
                  <p:embed/>
                </p:oleObj>
              </mc:Choice>
              <mc:Fallback>
                <p:oleObj name="Prism 6" r:id="rId7" imgW="5415361" imgH="3299371" progId="Prism6.Document">
                  <p:embed/>
                  <p:pic>
                    <p:nvPicPr>
                      <p:cNvPr id="0" name=""/>
                      <p:cNvPicPr>
                        <a:picLocks noChangeAspect="1" noChangeArrowheads="1"/>
                      </p:cNvPicPr>
                      <p:nvPr/>
                    </p:nvPicPr>
                    <p:blipFill>
                      <a:blip r:embed="rId8"/>
                      <a:srcRect/>
                      <a:stretch>
                        <a:fillRect/>
                      </a:stretch>
                    </p:blipFill>
                    <p:spPr bwMode="auto">
                      <a:xfrm>
                        <a:off x="273050" y="4085273"/>
                        <a:ext cx="3030538"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2" name="TextBox 31"/>
          <p:cNvSpPr txBox="1"/>
          <p:nvPr/>
        </p:nvSpPr>
        <p:spPr>
          <a:xfrm>
            <a:off x="28634" y="753442"/>
            <a:ext cx="295274" cy="276999"/>
          </a:xfrm>
          <a:prstGeom prst="rect">
            <a:avLst/>
          </a:prstGeom>
          <a:noFill/>
        </p:spPr>
        <p:txBody>
          <a:bodyPr wrap="none" rtlCol="0">
            <a:spAutoFit/>
          </a:bodyPr>
          <a:lstStyle/>
          <a:p>
            <a:r>
              <a:rPr lang="en-US" sz="1200" dirty="0" smtClean="0">
                <a:latin typeface="Arial" pitchFamily="34" charset="0"/>
                <a:cs typeface="Arial" pitchFamily="34" charset="0"/>
              </a:rPr>
              <a:t>A</a:t>
            </a:r>
            <a:endParaRPr lang="en-US" sz="1200" dirty="0">
              <a:latin typeface="Arial" pitchFamily="34" charset="0"/>
              <a:cs typeface="Arial" pitchFamily="34" charset="0"/>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063568746"/>
              </p:ext>
            </p:extLst>
          </p:nvPr>
        </p:nvGraphicFramePr>
        <p:xfrm>
          <a:off x="-9525" y="747713"/>
          <a:ext cx="2025650" cy="1739900"/>
        </p:xfrm>
        <a:graphic>
          <a:graphicData uri="http://schemas.openxmlformats.org/presentationml/2006/ole">
            <mc:AlternateContent xmlns:mc="http://schemas.openxmlformats.org/markup-compatibility/2006">
              <mc:Choice xmlns:v="urn:schemas-microsoft-com:vml" Requires="v">
                <p:oleObj spid="_x0000_s70933" name="Prism 6" r:id="rId9" imgW="4436512" imgH="3805388" progId="Prism6.Document">
                  <p:embed/>
                </p:oleObj>
              </mc:Choice>
              <mc:Fallback>
                <p:oleObj name="Prism 6" r:id="rId9" imgW="4436512" imgH="3805388" progId="Prism6.Document">
                  <p:embed/>
                  <p:pic>
                    <p:nvPicPr>
                      <p:cNvPr id="0" name="Object 1"/>
                      <p:cNvPicPr>
                        <a:picLocks noChangeAspect="1" noChangeArrowheads="1"/>
                      </p:cNvPicPr>
                      <p:nvPr/>
                    </p:nvPicPr>
                    <p:blipFill>
                      <a:blip r:embed="rId10"/>
                      <a:srcRect/>
                      <a:stretch>
                        <a:fillRect/>
                      </a:stretch>
                    </p:blipFill>
                    <p:spPr bwMode="auto">
                      <a:xfrm>
                        <a:off x="-9525" y="747713"/>
                        <a:ext cx="20256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3047784769"/>
              </p:ext>
            </p:extLst>
          </p:nvPr>
        </p:nvGraphicFramePr>
        <p:xfrm>
          <a:off x="2014538" y="739775"/>
          <a:ext cx="2035175" cy="1752600"/>
        </p:xfrm>
        <a:graphic>
          <a:graphicData uri="http://schemas.openxmlformats.org/presentationml/2006/ole">
            <mc:AlternateContent xmlns:mc="http://schemas.openxmlformats.org/markup-compatibility/2006">
              <mc:Choice xmlns:v="urn:schemas-microsoft-com:vml" Requires="v">
                <p:oleObj spid="_x0000_s70934" name="Prism 6" r:id="rId11" imgW="4399778" imgH="3787380" progId="Prism6.Document">
                  <p:embed/>
                </p:oleObj>
              </mc:Choice>
              <mc:Fallback>
                <p:oleObj name="Prism 6" r:id="rId11" imgW="4399778" imgH="3787380" progId="Prism6.Document">
                  <p:embed/>
                  <p:pic>
                    <p:nvPicPr>
                      <p:cNvPr id="0" name="Object 1"/>
                      <p:cNvPicPr>
                        <a:picLocks noChangeAspect="1" noChangeArrowheads="1"/>
                      </p:cNvPicPr>
                      <p:nvPr/>
                    </p:nvPicPr>
                    <p:blipFill>
                      <a:blip r:embed="rId12"/>
                      <a:srcRect/>
                      <a:stretch>
                        <a:fillRect/>
                      </a:stretch>
                    </p:blipFill>
                    <p:spPr bwMode="auto">
                      <a:xfrm>
                        <a:off x="2014538" y="739775"/>
                        <a:ext cx="203517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184310565"/>
              </p:ext>
            </p:extLst>
          </p:nvPr>
        </p:nvGraphicFramePr>
        <p:xfrm>
          <a:off x="0" y="2570798"/>
          <a:ext cx="2011363" cy="1376362"/>
        </p:xfrm>
        <a:graphic>
          <a:graphicData uri="http://schemas.openxmlformats.org/presentationml/2006/ole">
            <mc:AlternateContent xmlns:mc="http://schemas.openxmlformats.org/markup-compatibility/2006">
              <mc:Choice xmlns:v="urn:schemas-microsoft-com:vml" Requires="v">
                <p:oleObj spid="_x0000_s70935" name="Prism 6" r:id="rId13" imgW="4527986" imgH="3091922" progId="Prism6.Document">
                  <p:embed/>
                </p:oleObj>
              </mc:Choice>
              <mc:Fallback>
                <p:oleObj name="Prism 6" r:id="rId13" imgW="4527986" imgH="3091922" progId="Prism6.Document">
                  <p:embed/>
                  <p:pic>
                    <p:nvPicPr>
                      <p:cNvPr id="0" name="Object 1"/>
                      <p:cNvPicPr>
                        <a:picLocks noChangeAspect="1" noChangeArrowheads="1"/>
                      </p:cNvPicPr>
                      <p:nvPr/>
                    </p:nvPicPr>
                    <p:blipFill>
                      <a:blip r:embed="rId14"/>
                      <a:srcRect/>
                      <a:stretch>
                        <a:fillRect/>
                      </a:stretch>
                    </p:blipFill>
                    <p:spPr bwMode="auto">
                      <a:xfrm>
                        <a:off x="0" y="2570798"/>
                        <a:ext cx="2011363" cy="137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621279303"/>
              </p:ext>
            </p:extLst>
          </p:nvPr>
        </p:nvGraphicFramePr>
        <p:xfrm>
          <a:off x="1981200" y="2575560"/>
          <a:ext cx="1982788" cy="1368425"/>
        </p:xfrm>
        <a:graphic>
          <a:graphicData uri="http://schemas.openxmlformats.org/presentationml/2006/ole">
            <mc:AlternateContent xmlns:mc="http://schemas.openxmlformats.org/markup-compatibility/2006">
              <mc:Choice xmlns:v="urn:schemas-microsoft-com:vml" Requires="v">
                <p:oleObj spid="_x0000_s70936" name="Prism 6" r:id="rId15" imgW="4518983" imgH="3119294" progId="Prism6.Document">
                  <p:embed/>
                </p:oleObj>
              </mc:Choice>
              <mc:Fallback>
                <p:oleObj name="Prism 6" r:id="rId15" imgW="4518983" imgH="3119294" progId="Prism6.Document">
                  <p:embed/>
                  <p:pic>
                    <p:nvPicPr>
                      <p:cNvPr id="0" name="Object 1"/>
                      <p:cNvPicPr>
                        <a:picLocks noChangeAspect="1" noChangeArrowheads="1"/>
                      </p:cNvPicPr>
                      <p:nvPr/>
                    </p:nvPicPr>
                    <p:blipFill>
                      <a:blip r:embed="rId16"/>
                      <a:srcRect/>
                      <a:stretch>
                        <a:fillRect/>
                      </a:stretch>
                    </p:blipFill>
                    <p:spPr bwMode="auto">
                      <a:xfrm>
                        <a:off x="1981200" y="2575560"/>
                        <a:ext cx="1982788" cy="136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783980741"/>
              </p:ext>
            </p:extLst>
          </p:nvPr>
        </p:nvGraphicFramePr>
        <p:xfrm>
          <a:off x="4141788" y="976313"/>
          <a:ext cx="2741612" cy="1371600"/>
        </p:xfrm>
        <a:graphic>
          <a:graphicData uri="http://schemas.openxmlformats.org/presentationml/2006/ole">
            <mc:AlternateContent xmlns:mc="http://schemas.openxmlformats.org/markup-compatibility/2006">
              <mc:Choice xmlns:v="urn:schemas-microsoft-com:vml" Requires="v">
                <p:oleObj spid="_x0000_s70937" name="Prism 6" r:id="rId17" imgW="6375843" imgH="3192766" progId="Prism6.Document">
                  <p:embed/>
                </p:oleObj>
              </mc:Choice>
              <mc:Fallback>
                <p:oleObj name="Prism 6" r:id="rId17" imgW="6375843" imgH="3192766" progId="Prism6.Document">
                  <p:embed/>
                  <p:pic>
                    <p:nvPicPr>
                      <p:cNvPr id="0" name="Object 1"/>
                      <p:cNvPicPr>
                        <a:picLocks noChangeAspect="1" noChangeArrowheads="1"/>
                      </p:cNvPicPr>
                      <p:nvPr/>
                    </p:nvPicPr>
                    <p:blipFill>
                      <a:blip r:embed="rId18"/>
                      <a:srcRect/>
                      <a:stretch>
                        <a:fillRect/>
                      </a:stretch>
                    </p:blipFill>
                    <p:spPr bwMode="auto">
                      <a:xfrm>
                        <a:off x="4141788" y="976313"/>
                        <a:ext cx="2741612"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667582748"/>
              </p:ext>
            </p:extLst>
          </p:nvPr>
        </p:nvGraphicFramePr>
        <p:xfrm>
          <a:off x="4151313" y="2561273"/>
          <a:ext cx="2736850" cy="1371600"/>
        </p:xfrm>
        <a:graphic>
          <a:graphicData uri="http://schemas.openxmlformats.org/presentationml/2006/ole">
            <mc:AlternateContent xmlns:mc="http://schemas.openxmlformats.org/markup-compatibility/2006">
              <mc:Choice xmlns:v="urn:schemas-microsoft-com:vml" Requires="v">
                <p:oleObj spid="_x0000_s70938" name="Prism 6" r:id="rId19" imgW="6375843" imgH="3192766" progId="Prism6.Document">
                  <p:embed/>
                </p:oleObj>
              </mc:Choice>
              <mc:Fallback>
                <p:oleObj name="Prism 6" r:id="rId19" imgW="6375843" imgH="3192766" progId="Prism6.Document">
                  <p:embed/>
                  <p:pic>
                    <p:nvPicPr>
                      <p:cNvPr id="0" name="Object 1"/>
                      <p:cNvPicPr>
                        <a:picLocks noChangeAspect="1" noChangeArrowheads="1"/>
                      </p:cNvPicPr>
                      <p:nvPr/>
                    </p:nvPicPr>
                    <p:blipFill>
                      <a:blip r:embed="rId20"/>
                      <a:srcRect/>
                      <a:stretch>
                        <a:fillRect/>
                      </a:stretch>
                    </p:blipFill>
                    <p:spPr bwMode="auto">
                      <a:xfrm>
                        <a:off x="4151313" y="2561273"/>
                        <a:ext cx="273685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9" name="TextBox 28"/>
          <p:cNvSpPr txBox="1"/>
          <p:nvPr/>
        </p:nvSpPr>
        <p:spPr>
          <a:xfrm>
            <a:off x="4114800" y="753441"/>
            <a:ext cx="287258" cy="276999"/>
          </a:xfrm>
          <a:prstGeom prst="rect">
            <a:avLst/>
          </a:prstGeom>
          <a:noFill/>
        </p:spPr>
        <p:txBody>
          <a:bodyPr wrap="none" rtlCol="0">
            <a:spAutoFit/>
          </a:bodyPr>
          <a:lstStyle/>
          <a:p>
            <a:r>
              <a:rPr lang="en-US" sz="1200" dirty="0" smtClean="0">
                <a:latin typeface="Arial" pitchFamily="34" charset="0"/>
                <a:cs typeface="Arial" pitchFamily="34" charset="0"/>
              </a:rPr>
              <a:t>B</a:t>
            </a:r>
            <a:endParaRPr lang="en-US" sz="1200" dirty="0">
              <a:latin typeface="Arial" pitchFamily="34" charset="0"/>
              <a:cs typeface="Arial" pitchFamily="34" charset="0"/>
            </a:endParaRPr>
          </a:p>
        </p:txBody>
      </p:sp>
    </p:spTree>
    <p:extLst>
      <p:ext uri="{BB962C8B-B14F-4D97-AF65-F5344CB8AC3E}">
        <p14:creationId xmlns:p14="http://schemas.microsoft.com/office/powerpoint/2010/main" val="3639414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533400"/>
            <a:ext cx="6248400" cy="3170099"/>
          </a:xfrm>
          <a:prstGeom prst="rect">
            <a:avLst/>
          </a:prstGeom>
          <a:noFill/>
        </p:spPr>
        <p:txBody>
          <a:bodyPr wrap="square" rtlCol="0">
            <a:spAutoFit/>
          </a:bodyPr>
          <a:lstStyle/>
          <a:p>
            <a:r>
              <a:rPr lang="en-US" sz="1000" dirty="0" smtClean="0">
                <a:latin typeface="Times New Roman" pitchFamily="18" charset="0"/>
                <a:cs typeface="Times New Roman" pitchFamily="18" charset="0"/>
              </a:rPr>
              <a:t>Suppl. Figure S4. A) </a:t>
            </a:r>
            <a:r>
              <a:rPr lang="en-US" sz="1000" dirty="0" err="1">
                <a:latin typeface="Times New Roman" pitchFamily="18" charset="0"/>
                <a:cs typeface="Times New Roman" pitchFamily="18" charset="0"/>
              </a:rPr>
              <a:t>TamR</a:t>
            </a:r>
            <a:r>
              <a:rPr lang="en-US" sz="1000" dirty="0">
                <a:latin typeface="Times New Roman" pitchFamily="18" charset="0"/>
                <a:cs typeface="Times New Roman" pitchFamily="18" charset="0"/>
              </a:rPr>
              <a:t> tumors were implanted into tamoxifen treated mice. When </a:t>
            </a:r>
            <a:r>
              <a:rPr lang="en-US" sz="1000" dirty="0" smtClean="0">
                <a:latin typeface="Times New Roman" pitchFamily="18" charset="0"/>
                <a:cs typeface="Times New Roman" pitchFamily="18" charset="0"/>
              </a:rPr>
              <a:t>Tam-stimulated </a:t>
            </a:r>
            <a:r>
              <a:rPr lang="en-US" sz="1000" dirty="0">
                <a:latin typeface="Times New Roman" pitchFamily="18" charset="0"/>
                <a:cs typeface="Times New Roman" pitchFamily="18" charset="0"/>
              </a:rPr>
              <a:t>tumors attained ~0.1cm</a:t>
            </a:r>
            <a:r>
              <a:rPr lang="en-US" sz="1000" baseline="30000" dirty="0">
                <a:latin typeface="Times New Roman" pitchFamily="18" charset="0"/>
                <a:cs typeface="Times New Roman" pitchFamily="18" charset="0"/>
              </a:rPr>
              <a:t>3</a:t>
            </a:r>
            <a:r>
              <a:rPr lang="en-US" sz="1000" dirty="0">
                <a:latin typeface="Times New Roman" pitchFamily="18" charset="0"/>
                <a:cs typeface="Times New Roman" pitchFamily="18" charset="0"/>
              </a:rPr>
              <a:t> tumor volume, animals were randomized (7-9 mice per group) to receive continued tamoxifen </a:t>
            </a:r>
            <a:r>
              <a:rPr lang="en-US" sz="1000" dirty="0" smtClean="0">
                <a:latin typeface="Times New Roman" pitchFamily="18" charset="0"/>
                <a:cs typeface="Times New Roman" pitchFamily="18" charset="0"/>
              </a:rPr>
              <a:t>treatment </a:t>
            </a:r>
            <a:r>
              <a:rPr lang="en-US" sz="1000" dirty="0">
                <a:latin typeface="Times New Roman" pitchFamily="18" charset="0"/>
                <a:cs typeface="Times New Roman" pitchFamily="18" charset="0"/>
              </a:rPr>
              <a:t>as well as </a:t>
            </a:r>
            <a:r>
              <a:rPr lang="en-US" sz="1000" dirty="0" smtClean="0">
                <a:latin typeface="Times New Roman" pitchFamily="18" charset="0"/>
                <a:cs typeface="Times New Roman" pitchFamily="18" charset="0"/>
              </a:rPr>
              <a:t>vehicle (Tam control) </a:t>
            </a:r>
            <a:r>
              <a:rPr lang="en-US" sz="1000" dirty="0">
                <a:latin typeface="Times New Roman" pitchFamily="18" charset="0"/>
                <a:cs typeface="Times New Roman" pitchFamily="18" charset="0"/>
              </a:rPr>
              <a:t>or SERD (BZA, 5 or 10 mg/kg/day </a:t>
            </a:r>
            <a:r>
              <a:rPr lang="en-US" sz="1000" dirty="0" err="1">
                <a:latin typeface="Times New Roman" pitchFamily="18" charset="0"/>
                <a:cs typeface="Times New Roman" pitchFamily="18" charset="0"/>
              </a:rPr>
              <a:t>s.c.</a:t>
            </a:r>
            <a:r>
              <a:rPr lang="en-US" sz="1000" dirty="0">
                <a:latin typeface="Times New Roman" pitchFamily="18" charset="0"/>
                <a:cs typeface="Times New Roman" pitchFamily="18" charset="0"/>
              </a:rPr>
              <a:t>; PIP, 5 or 10 mg/kg/day </a:t>
            </a:r>
            <a:r>
              <a:rPr lang="en-US" sz="1000" dirty="0" err="1">
                <a:latin typeface="Times New Roman" pitchFamily="18" charset="0"/>
                <a:cs typeface="Times New Roman" pitchFamily="18" charset="0"/>
              </a:rPr>
              <a:t>s.c.</a:t>
            </a:r>
            <a:r>
              <a:rPr lang="en-US" sz="1000" dirty="0">
                <a:latin typeface="Times New Roman" pitchFamily="18" charset="0"/>
                <a:cs typeface="Times New Roman" pitchFamily="18" charset="0"/>
              </a:rPr>
              <a:t>; or ICI, 5 mg/mouse 1X weekly </a:t>
            </a:r>
            <a:r>
              <a:rPr lang="en-US" sz="1000" dirty="0" err="1">
                <a:latin typeface="Times New Roman" pitchFamily="18" charset="0"/>
                <a:cs typeface="Times New Roman" pitchFamily="18" charset="0"/>
              </a:rPr>
              <a:t>i.m</a:t>
            </a:r>
            <a:r>
              <a:rPr lang="en-US" sz="1000" dirty="0">
                <a:latin typeface="Times New Roman" pitchFamily="18" charset="0"/>
                <a:cs typeface="Times New Roman" pitchFamily="18" charset="0"/>
              </a:rPr>
              <a:t>.), and also vehicle or </a:t>
            </a:r>
            <a:r>
              <a:rPr lang="en-US" sz="1000" dirty="0" err="1" smtClean="0">
                <a:latin typeface="Times New Roman" pitchFamily="18" charset="0"/>
                <a:cs typeface="Times New Roman" pitchFamily="18" charset="0"/>
              </a:rPr>
              <a:t>palbociclib</a:t>
            </a:r>
            <a:r>
              <a:rPr lang="en-US" sz="1000" dirty="0" smtClean="0">
                <a:latin typeface="Times New Roman" pitchFamily="18" charset="0"/>
                <a:cs typeface="Times New Roman" pitchFamily="18" charset="0"/>
              </a:rPr>
              <a:t> </a:t>
            </a:r>
            <a:r>
              <a:rPr lang="en-US" sz="1000" dirty="0">
                <a:latin typeface="Times New Roman" pitchFamily="18" charset="0"/>
                <a:cs typeface="Times New Roman" pitchFamily="18" charset="0"/>
              </a:rPr>
              <a:t>(100 mg/kg/day, </a:t>
            </a:r>
            <a:r>
              <a:rPr lang="en-US" sz="1000" dirty="0" err="1">
                <a:latin typeface="Times New Roman" pitchFamily="18" charset="0"/>
                <a:cs typeface="Times New Roman" pitchFamily="18" charset="0"/>
              </a:rPr>
              <a:t>p.o.</a:t>
            </a:r>
            <a:r>
              <a:rPr lang="en-US" sz="1000" dirty="0">
                <a:latin typeface="Times New Roman" pitchFamily="18" charset="0"/>
                <a:cs typeface="Times New Roman" pitchFamily="18" charset="0"/>
              </a:rPr>
              <a:t>). Tumor growth for </a:t>
            </a:r>
            <a:r>
              <a:rPr lang="en-US" sz="1000" dirty="0" smtClean="0">
                <a:latin typeface="Times New Roman" pitchFamily="18" charset="0"/>
                <a:cs typeface="Times New Roman" pitchFamily="18" charset="0"/>
              </a:rPr>
              <a:t>animals treated with SERD alone (upper left) or SERD-</a:t>
            </a:r>
            <a:r>
              <a:rPr lang="en-US" sz="1000" dirty="0" err="1" smtClean="0">
                <a:latin typeface="Times New Roman" pitchFamily="18" charset="0"/>
                <a:cs typeface="Times New Roman" pitchFamily="18" charset="0"/>
              </a:rPr>
              <a:t>Palbociclib</a:t>
            </a:r>
            <a:r>
              <a:rPr lang="en-US" sz="1000" dirty="0" smtClean="0">
                <a:latin typeface="Times New Roman" pitchFamily="18" charset="0"/>
                <a:cs typeface="Times New Roman" pitchFamily="18" charset="0"/>
              </a:rPr>
              <a:t> (upper right) is </a:t>
            </a:r>
            <a:r>
              <a:rPr lang="en-US" sz="1000" dirty="0">
                <a:latin typeface="Times New Roman" pitchFamily="18" charset="0"/>
                <a:cs typeface="Times New Roman" pitchFamily="18" charset="0"/>
              </a:rPr>
              <a:t>presented as average tumor volume +/- SEM per study arm at each day of treatment, with the initial day of treatment at randomization considered to be day 0. Tam control treatments presented on each graph are identical. </a:t>
            </a:r>
            <a:r>
              <a:rPr lang="en-US" sz="1000" dirty="0" smtClean="0">
                <a:latin typeface="Times New Roman" pitchFamily="18" charset="0"/>
                <a:cs typeface="Times New Roman" pitchFamily="18" charset="0"/>
              </a:rPr>
              <a:t>Tumor growth for animals treated with (lower left) BZA (10 mg/kg) and (lower right) PIP (10 mg/kg) alone or with </a:t>
            </a:r>
            <a:r>
              <a:rPr lang="en-US" sz="1000" dirty="0" err="1" smtClean="0">
                <a:latin typeface="Times New Roman" pitchFamily="18" charset="0"/>
                <a:cs typeface="Times New Roman" pitchFamily="18" charset="0"/>
              </a:rPr>
              <a:t>palbociclib</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cotreatment</a:t>
            </a:r>
            <a:r>
              <a:rPr lang="en-US" sz="1000" dirty="0" smtClean="0">
                <a:latin typeface="Times New Roman" pitchFamily="18" charset="0"/>
                <a:cs typeface="Times New Roman" pitchFamily="18" charset="0"/>
              </a:rPr>
              <a:t> are plotted with Tam control and </a:t>
            </a:r>
            <a:r>
              <a:rPr lang="en-US" sz="1000" dirty="0" err="1" smtClean="0">
                <a:latin typeface="Times New Roman" pitchFamily="18" charset="0"/>
                <a:cs typeface="Times New Roman" pitchFamily="18" charset="0"/>
              </a:rPr>
              <a:t>palbociclib</a:t>
            </a:r>
            <a:r>
              <a:rPr lang="en-US" sz="1000" dirty="0" smtClean="0">
                <a:latin typeface="Times New Roman" pitchFamily="18" charset="0"/>
                <a:cs typeface="Times New Roman" pitchFamily="18" charset="0"/>
              </a:rPr>
              <a:t> single agent </a:t>
            </a:r>
            <a:r>
              <a:rPr lang="en-US" sz="1000" dirty="0">
                <a:latin typeface="Times New Roman" pitchFamily="18" charset="0"/>
                <a:cs typeface="Times New Roman" pitchFamily="18" charset="0"/>
              </a:rPr>
              <a:t>comparisons. Significant differences </a:t>
            </a:r>
            <a:r>
              <a:rPr lang="en-US" sz="1000" dirty="0" smtClean="0">
                <a:latin typeface="Times New Roman" pitchFamily="18" charset="0"/>
                <a:cs typeface="Times New Roman" pitchFamily="18" charset="0"/>
              </a:rPr>
              <a:t>(2-way ANOVA of matched values followed by </a:t>
            </a:r>
            <a:r>
              <a:rPr lang="en-US" sz="1000" dirty="0" err="1" smtClean="0">
                <a:latin typeface="Times New Roman" pitchFamily="18" charset="0"/>
                <a:cs typeface="Times New Roman" pitchFamily="18" charset="0"/>
              </a:rPr>
              <a:t>Bonferroni</a:t>
            </a:r>
            <a:r>
              <a:rPr lang="en-US" sz="1000" dirty="0" smtClean="0">
                <a:latin typeface="Times New Roman" pitchFamily="18" charset="0"/>
                <a:cs typeface="Times New Roman" pitchFamily="18" charset="0"/>
              </a:rPr>
              <a:t> comparison using Prism 6 (</a:t>
            </a:r>
            <a:r>
              <a:rPr lang="en-US" sz="1000" dirty="0" err="1" smtClean="0">
                <a:latin typeface="Times New Roman" pitchFamily="18" charset="0"/>
                <a:cs typeface="Times New Roman" pitchFamily="18" charset="0"/>
              </a:rPr>
              <a:t>GraphPad</a:t>
            </a:r>
            <a:r>
              <a:rPr lang="en-US" sz="1000" dirty="0" smtClean="0">
                <a:latin typeface="Times New Roman" pitchFamily="18" charset="0"/>
                <a:cs typeface="Times New Roman" pitchFamily="18" charset="0"/>
              </a:rPr>
              <a:t>)) between </a:t>
            </a:r>
            <a:r>
              <a:rPr lang="en-US" sz="1000" dirty="0">
                <a:latin typeface="Times New Roman" pitchFamily="18" charset="0"/>
                <a:cs typeface="Times New Roman" pitchFamily="18" charset="0"/>
              </a:rPr>
              <a:t>combination treatments and SERD only </a:t>
            </a:r>
            <a:r>
              <a:rPr lang="en-US" sz="1000" dirty="0" smtClean="0">
                <a:latin typeface="Times New Roman" pitchFamily="18" charset="0"/>
                <a:cs typeface="Times New Roman" pitchFamily="18" charset="0"/>
              </a:rPr>
              <a:t>(*) </a:t>
            </a:r>
            <a:r>
              <a:rPr lang="en-US" sz="1000" dirty="0">
                <a:latin typeface="Times New Roman" pitchFamily="18" charset="0"/>
                <a:cs typeface="Times New Roman" pitchFamily="18" charset="0"/>
              </a:rPr>
              <a:t>or </a:t>
            </a:r>
            <a:r>
              <a:rPr lang="en-US" sz="1000" dirty="0" smtClean="0">
                <a:latin typeface="Times New Roman" pitchFamily="18" charset="0"/>
                <a:cs typeface="Times New Roman" pitchFamily="18" charset="0"/>
              </a:rPr>
              <a:t>both </a:t>
            </a:r>
            <a:r>
              <a:rPr lang="en-US" sz="1000" dirty="0">
                <a:latin typeface="Times New Roman" pitchFamily="18" charset="0"/>
                <a:cs typeface="Times New Roman" pitchFamily="18" charset="0"/>
              </a:rPr>
              <a:t>single treatments (#) are indicated (p &lt; 0.05). </a:t>
            </a:r>
            <a:r>
              <a:rPr lang="en-US" sz="1000" dirty="0" smtClean="0">
                <a:latin typeface="Times New Roman" pitchFamily="18" charset="0"/>
                <a:cs typeface="Times New Roman" pitchFamily="18" charset="0"/>
              </a:rPr>
              <a:t>B) Kaplan Meier analysis of progression time (2-fold increase in tumor size as compared to day 0 measurement) of animals treated with </a:t>
            </a:r>
            <a:r>
              <a:rPr lang="en-US" sz="1000" dirty="0" err="1" smtClean="0">
                <a:latin typeface="Times New Roman" pitchFamily="18" charset="0"/>
                <a:cs typeface="Times New Roman" pitchFamily="18" charset="0"/>
              </a:rPr>
              <a:t>palbociclib</a:t>
            </a:r>
            <a:r>
              <a:rPr lang="en-US" sz="1000" dirty="0" smtClean="0">
                <a:latin typeface="Times New Roman" pitchFamily="18" charset="0"/>
                <a:cs typeface="Times New Roman" pitchFamily="18" charset="0"/>
              </a:rPr>
              <a:t> + BZA (5mpk)  and either BZA alone (top) or </a:t>
            </a:r>
            <a:r>
              <a:rPr lang="en-US" sz="1000" dirty="0" err="1" smtClean="0">
                <a:latin typeface="Times New Roman" pitchFamily="18" charset="0"/>
                <a:cs typeface="Times New Roman" pitchFamily="18" charset="0"/>
              </a:rPr>
              <a:t>palbociclib</a:t>
            </a:r>
            <a:r>
              <a:rPr lang="en-US" sz="1000" dirty="0" smtClean="0">
                <a:latin typeface="Times New Roman" pitchFamily="18" charset="0"/>
                <a:cs typeface="Times New Roman" pitchFamily="18" charset="0"/>
              </a:rPr>
              <a:t> alone (bottom). Significance between survival curves (* p &lt;  0.0083) was </a:t>
            </a:r>
            <a:r>
              <a:rPr lang="en-US" sz="1000" dirty="0">
                <a:latin typeface="Times New Roman" pitchFamily="18" charset="0"/>
                <a:cs typeface="Times New Roman" pitchFamily="18" charset="0"/>
              </a:rPr>
              <a:t>done using </a:t>
            </a:r>
            <a:r>
              <a:rPr lang="en-US" sz="1000" dirty="0" err="1">
                <a:latin typeface="Times New Roman" pitchFamily="18" charset="0"/>
                <a:cs typeface="Times New Roman" pitchFamily="18" charset="0"/>
              </a:rPr>
              <a:t>Logrank</a:t>
            </a:r>
            <a:r>
              <a:rPr lang="en-US" sz="1000" dirty="0">
                <a:latin typeface="Times New Roman" pitchFamily="18" charset="0"/>
                <a:cs typeface="Times New Roman" pitchFamily="18" charset="0"/>
              </a:rPr>
              <a:t> analysis with an adjusted </a:t>
            </a:r>
            <a:r>
              <a:rPr lang="en-US" sz="1000" dirty="0" err="1">
                <a:latin typeface="Times New Roman" pitchFamily="18" charset="0"/>
                <a:cs typeface="Times New Roman" pitchFamily="18" charset="0"/>
              </a:rPr>
              <a:t>Bonferroni</a:t>
            </a:r>
            <a:r>
              <a:rPr lang="en-US" sz="1000" dirty="0">
                <a:latin typeface="Times New Roman" pitchFamily="18" charset="0"/>
                <a:cs typeface="Times New Roman" pitchFamily="18" charset="0"/>
              </a:rPr>
              <a:t> </a:t>
            </a:r>
            <a:r>
              <a:rPr lang="en-US" sz="1000" dirty="0" smtClean="0">
                <a:latin typeface="Times New Roman" pitchFamily="18" charset="0"/>
                <a:cs typeface="Times New Roman" pitchFamily="18" charset="0"/>
              </a:rPr>
              <a:t>for </a:t>
            </a:r>
            <a:r>
              <a:rPr lang="en-US" sz="1000" dirty="0">
                <a:latin typeface="Times New Roman" pitchFamily="18" charset="0"/>
                <a:cs typeface="Times New Roman" pitchFamily="18" charset="0"/>
              </a:rPr>
              <a:t>6 comparisons within treatment groups. </a:t>
            </a:r>
            <a:r>
              <a:rPr lang="en-US" sz="1000" dirty="0" smtClean="0">
                <a:latin typeface="Times New Roman" pitchFamily="18" charset="0"/>
                <a:cs typeface="Times New Roman" pitchFamily="18" charset="0"/>
              </a:rPr>
              <a:t>C) </a:t>
            </a:r>
            <a:r>
              <a:rPr lang="en-US" sz="1000" dirty="0" err="1" smtClean="0">
                <a:latin typeface="Times New Roman" pitchFamily="18" charset="0"/>
                <a:cs typeface="Times New Roman" pitchFamily="18" charset="0"/>
              </a:rPr>
              <a:t>pRb</a:t>
            </a:r>
            <a:r>
              <a:rPr lang="en-US" sz="1000" dirty="0" smtClean="0">
                <a:latin typeface="Times New Roman" pitchFamily="18" charset="0"/>
                <a:cs typeface="Times New Roman" pitchFamily="18" charset="0"/>
              </a:rPr>
              <a:t> and ESR1 expression </a:t>
            </a:r>
            <a:r>
              <a:rPr lang="en-US" sz="1000" dirty="0">
                <a:latin typeface="Times New Roman" pitchFamily="18" charset="0"/>
                <a:cs typeface="Times New Roman" pitchFamily="18" charset="0"/>
              </a:rPr>
              <a:t>was detected by </a:t>
            </a:r>
            <a:r>
              <a:rPr lang="en-US" sz="1000" dirty="0" err="1">
                <a:latin typeface="Times New Roman" pitchFamily="18" charset="0"/>
                <a:cs typeface="Times New Roman" pitchFamily="18" charset="0"/>
              </a:rPr>
              <a:t>immunoblot</a:t>
            </a:r>
            <a:r>
              <a:rPr lang="en-US" sz="1000" dirty="0">
                <a:latin typeface="Times New Roman" pitchFamily="18" charset="0"/>
                <a:cs typeface="Times New Roman" pitchFamily="18" charset="0"/>
              </a:rPr>
              <a:t> of </a:t>
            </a:r>
            <a:r>
              <a:rPr lang="en-US" sz="1000" dirty="0" smtClean="0">
                <a:latin typeface="Times New Roman" pitchFamily="18" charset="0"/>
                <a:cs typeface="Times New Roman" pitchFamily="18" charset="0"/>
              </a:rPr>
              <a:t>extracts </a:t>
            </a:r>
            <a:r>
              <a:rPr lang="en-US" sz="1000" dirty="0">
                <a:latin typeface="Times New Roman" pitchFamily="18" charset="0"/>
                <a:cs typeface="Times New Roman" pitchFamily="18" charset="0"/>
              </a:rPr>
              <a:t>of tumors </a:t>
            </a:r>
            <a:r>
              <a:rPr lang="en-US" sz="1000" dirty="0" smtClean="0">
                <a:latin typeface="Times New Roman" pitchFamily="18" charset="0"/>
                <a:cs typeface="Times New Roman" pitchFamily="18" charset="0"/>
              </a:rPr>
              <a:t>harvested (not shown).  </a:t>
            </a:r>
            <a:r>
              <a:rPr lang="en-US" sz="1000" dirty="0">
                <a:latin typeface="Times New Roman" pitchFamily="18" charset="0"/>
                <a:cs typeface="Times New Roman" pitchFamily="18" charset="0"/>
              </a:rPr>
              <a:t>Relative density was calculated </a:t>
            </a:r>
            <a:r>
              <a:rPr lang="en-US" sz="1000" dirty="0" smtClean="0">
                <a:latin typeface="Times New Roman" pitchFamily="18" charset="0"/>
                <a:cs typeface="Times New Roman" pitchFamily="18" charset="0"/>
              </a:rPr>
              <a:t>using  Adobe Photoshop and </a:t>
            </a:r>
            <a:r>
              <a:rPr lang="en-US" sz="1000" dirty="0">
                <a:latin typeface="Times New Roman" pitchFamily="18" charset="0"/>
                <a:cs typeface="Times New Roman" pitchFamily="18" charset="0"/>
              </a:rPr>
              <a:t>was normalized to similarly detected levels of </a:t>
            </a:r>
            <a:r>
              <a:rPr lang="en-US" sz="1000" dirty="0" err="1">
                <a:latin typeface="Times New Roman" pitchFamily="18" charset="0"/>
                <a:cs typeface="Times New Roman" pitchFamily="18" charset="0"/>
              </a:rPr>
              <a:t>lamin</a:t>
            </a:r>
            <a:r>
              <a:rPr lang="en-US" sz="1000" dirty="0">
                <a:latin typeface="Times New Roman" pitchFamily="18" charset="0"/>
                <a:cs typeface="Times New Roman" pitchFamily="18" charset="0"/>
              </a:rPr>
              <a:t> A. </a:t>
            </a:r>
            <a:r>
              <a:rPr lang="en-US" sz="1000" dirty="0" smtClean="0">
                <a:latin typeface="Times New Roman" pitchFamily="18" charset="0"/>
                <a:cs typeface="Times New Roman" pitchFamily="18" charset="0"/>
              </a:rPr>
              <a:t> </a:t>
            </a:r>
            <a:r>
              <a:rPr lang="en-US" sz="1000" dirty="0">
                <a:latin typeface="Times New Roman" pitchFamily="18" charset="0"/>
                <a:cs typeface="Times New Roman" pitchFamily="18" charset="0"/>
              </a:rPr>
              <a:t>Two tumors of the tam control </a:t>
            </a:r>
            <a:r>
              <a:rPr lang="en-US" sz="1000" dirty="0" smtClean="0">
                <a:latin typeface="Times New Roman" pitchFamily="18" charset="0"/>
                <a:cs typeface="Times New Roman" pitchFamily="18" charset="0"/>
              </a:rPr>
              <a:t>group were </a:t>
            </a:r>
            <a:r>
              <a:rPr lang="en-US" sz="1000" dirty="0">
                <a:latin typeface="Times New Roman" pitchFamily="18" charset="0"/>
                <a:cs typeface="Times New Roman" pitchFamily="18" charset="0"/>
              </a:rPr>
              <a:t>included on each </a:t>
            </a:r>
            <a:r>
              <a:rPr lang="en-US" sz="1000" dirty="0" err="1">
                <a:latin typeface="Times New Roman" pitchFamily="18" charset="0"/>
                <a:cs typeface="Times New Roman" pitchFamily="18" charset="0"/>
              </a:rPr>
              <a:t>immunoblot</a:t>
            </a:r>
            <a:r>
              <a:rPr lang="en-US" sz="1000" dirty="0">
                <a:latin typeface="Times New Roman" pitchFamily="18" charset="0"/>
                <a:cs typeface="Times New Roman" pitchFamily="18" charset="0"/>
              </a:rPr>
              <a:t> </a:t>
            </a:r>
            <a:r>
              <a:rPr lang="en-US" sz="1000" dirty="0" smtClean="0">
                <a:latin typeface="Times New Roman" pitchFamily="18" charset="0"/>
                <a:cs typeface="Times New Roman" pitchFamily="18" charset="0"/>
              </a:rPr>
              <a:t>to </a:t>
            </a:r>
            <a:r>
              <a:rPr lang="en-US" sz="1000" dirty="0">
                <a:latin typeface="Times New Roman" pitchFamily="18" charset="0"/>
                <a:cs typeface="Times New Roman" pitchFamily="18" charset="0"/>
              </a:rPr>
              <a:t>allow normalization between blots – all other samples were normalized to the average </a:t>
            </a:r>
            <a:r>
              <a:rPr lang="en-US" sz="1000" dirty="0" err="1" smtClean="0">
                <a:latin typeface="Times New Roman" pitchFamily="18" charset="0"/>
                <a:cs typeface="Times New Roman" pitchFamily="18" charset="0"/>
              </a:rPr>
              <a:t>pRb</a:t>
            </a:r>
            <a:r>
              <a:rPr lang="en-US" sz="1000" dirty="0" smtClean="0">
                <a:latin typeface="Times New Roman" pitchFamily="18" charset="0"/>
                <a:cs typeface="Times New Roman" pitchFamily="18" charset="0"/>
              </a:rPr>
              <a:t> and ESR1 expression </a:t>
            </a:r>
            <a:r>
              <a:rPr lang="en-US" sz="1000" dirty="0">
                <a:latin typeface="Times New Roman" pitchFamily="18" charset="0"/>
                <a:cs typeface="Times New Roman" pitchFamily="18" charset="0"/>
              </a:rPr>
              <a:t>in these control samples. </a:t>
            </a:r>
            <a:r>
              <a:rPr lang="en-US" sz="1000" dirty="0" smtClean="0">
                <a:latin typeface="Times New Roman" pitchFamily="18" charset="0"/>
                <a:cs typeface="Times New Roman" pitchFamily="18" charset="0"/>
              </a:rPr>
              <a:t>D) </a:t>
            </a:r>
            <a:r>
              <a:rPr lang="en-US" sz="1000" dirty="0">
                <a:latin typeface="Times New Roman" pitchFamily="18" charset="0"/>
                <a:cs typeface="Times New Roman" pitchFamily="18" charset="0"/>
              </a:rPr>
              <a:t>Average expression level (+/- SEM) of </a:t>
            </a:r>
            <a:r>
              <a:rPr lang="en-US" sz="1000" dirty="0" smtClean="0">
                <a:latin typeface="Times New Roman" pitchFamily="18" charset="0"/>
                <a:cs typeface="Times New Roman" pitchFamily="18" charset="0"/>
              </a:rPr>
              <a:t>tamoxifen-regulated </a:t>
            </a:r>
            <a:r>
              <a:rPr lang="en-US" sz="1000" dirty="0">
                <a:latin typeface="Times New Roman" pitchFamily="18" charset="0"/>
                <a:cs typeface="Times New Roman" pitchFamily="18" charset="0"/>
              </a:rPr>
              <a:t>genes AGR2 and KRT13 in tumors (n=7-9) from each treatment group. </a:t>
            </a:r>
            <a:r>
              <a:rPr lang="en-US" sz="1000" dirty="0" smtClean="0">
                <a:latin typeface="Times New Roman" pitchFamily="18" charset="0"/>
                <a:cs typeface="Times New Roman" pitchFamily="18" charset="0"/>
              </a:rPr>
              <a:t>mRNA </a:t>
            </a:r>
            <a:r>
              <a:rPr lang="en-US" sz="1000" dirty="0">
                <a:latin typeface="Times New Roman" pitchFamily="18" charset="0"/>
                <a:cs typeface="Times New Roman" pitchFamily="18" charset="0"/>
              </a:rPr>
              <a:t>levels were detected and normalized to human 36B4 as in Figure 1.  Data are plotted relative to the tamoxifen treated group</a:t>
            </a:r>
            <a:r>
              <a:rPr lang="en-US" sz="1000" dirty="0" smtClean="0">
                <a:latin typeface="Times New Roman" pitchFamily="18" charset="0"/>
                <a:cs typeface="Times New Roman" pitchFamily="18" charset="0"/>
              </a:rPr>
              <a:t>.</a:t>
            </a:r>
            <a:endParaRPr lang="en-US" sz="1000" dirty="0">
              <a:latin typeface="Times New Roman" pitchFamily="18" charset="0"/>
              <a:cs typeface="Times New Roman" pitchFamily="18" charset="0"/>
            </a:endParaRPr>
          </a:p>
        </p:txBody>
      </p:sp>
    </p:spTree>
    <p:extLst>
      <p:ext uri="{BB962C8B-B14F-4D97-AF65-F5344CB8AC3E}">
        <p14:creationId xmlns:p14="http://schemas.microsoft.com/office/powerpoint/2010/main" val="38320489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24255</TotalTime>
  <Words>426</Words>
  <Application>Microsoft Office PowerPoint</Application>
  <PresentationFormat>Letter Paper (8.5x11 in)</PresentationFormat>
  <Paragraphs>8</Paragraphs>
  <Slides>2</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vt:i4>
      </vt:variant>
    </vt:vector>
  </HeadingPairs>
  <TitlesOfParts>
    <vt:vector size="7" baseType="lpstr">
      <vt:lpstr>Arial</vt:lpstr>
      <vt:lpstr>Calibri</vt:lpstr>
      <vt:lpstr>Times New Roman</vt:lpstr>
      <vt:lpstr>Office Theme</vt:lpstr>
      <vt:lpstr>Prism 6</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Suzanne Wardell, M.D.</dc:creator>
  <cp:lastModifiedBy>Suzanne Wardell</cp:lastModifiedBy>
  <cp:revision>634</cp:revision>
  <cp:lastPrinted>2015-02-09T21:07:42Z</cp:lastPrinted>
  <dcterms:created xsi:type="dcterms:W3CDTF">2014-06-07T20:03:33Z</dcterms:created>
  <dcterms:modified xsi:type="dcterms:W3CDTF">2015-04-10T17:34:20Z</dcterms:modified>
</cp:coreProperties>
</file>