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01" r:id="rId2"/>
    <p:sldId id="290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91142" autoAdjust="0"/>
  </p:normalViewPr>
  <p:slideViewPr>
    <p:cSldViewPr>
      <p:cViewPr>
        <p:scale>
          <a:sx n="100" d="100"/>
          <a:sy n="100" d="100"/>
        </p:scale>
        <p:origin x="-464" y="3064"/>
      </p:cViewPr>
      <p:guideLst>
        <p:guide orient="horz" pos="2160"/>
        <p:guide orient="horz" pos="2880"/>
        <p:guide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0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E486B-60B4-426B-980C-A61F5B84A94C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6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AC95-67FE-448C-951F-81838BC4C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31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8D85B29-CFC9-4F6F-9CEA-1A67A253B549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696913"/>
            <a:ext cx="2614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CFB9F90-63DC-4A7C-B2A6-2FB268852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2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8688" y="696913"/>
            <a:ext cx="26146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039EB-2F33-4DD3-BD6A-F5B868C973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01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jpeg"/><Relationship Id="rId5" Type="http://schemas.openxmlformats.org/officeDocument/2006/relationships/image" Target="../media/image3.tiff"/><Relationship Id="rId15" Type="http://schemas.openxmlformats.org/officeDocument/2006/relationships/image" Target="../media/image13.tiff"/><Relationship Id="rId10" Type="http://schemas.openxmlformats.org/officeDocument/2006/relationships/image" Target="../media/image8.tiff"/><Relationship Id="rId19" Type="http://schemas.openxmlformats.org/officeDocument/2006/relationships/image" Target="../media/image17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0"/>
            <a:ext cx="5105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 Figure S1. </a:t>
            </a:r>
            <a:r>
              <a:rPr lang="en-US" dirty="0" err="1" smtClean="0"/>
              <a:t>Hematoxylin</a:t>
            </a:r>
            <a:r>
              <a:rPr lang="en-US" dirty="0" smtClean="0"/>
              <a:t> </a:t>
            </a:r>
            <a:r>
              <a:rPr lang="en-US" dirty="0"/>
              <a:t>and eosin (</a:t>
            </a:r>
            <a:r>
              <a:rPr lang="en-US" dirty="0" smtClean="0"/>
              <a:t>H&amp;E) </a:t>
            </a:r>
            <a:r>
              <a:rPr lang="en-US" dirty="0"/>
              <a:t>and</a:t>
            </a:r>
            <a:r>
              <a:rPr lang="en-US" b="1" dirty="0"/>
              <a:t> </a:t>
            </a:r>
            <a:r>
              <a:rPr lang="en-US" dirty="0" smtClean="0"/>
              <a:t>immuno-histochemical </a:t>
            </a:r>
            <a:r>
              <a:rPr lang="en-US" dirty="0"/>
              <a:t>characterization of epithelial lesions, NE-Ca and metastatic lymph nodes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</a:p>
          <a:p>
            <a:pPr marL="342900" indent="-342900">
              <a:buAutoNum type="alphaUcPeriod"/>
            </a:pPr>
            <a:r>
              <a:rPr lang="en-US" dirty="0" smtClean="0"/>
              <a:t>Epithelial </a:t>
            </a:r>
            <a:r>
              <a:rPr lang="en-US" dirty="0"/>
              <a:t>lesions (upper) and NE-Ca’s (lower) from TRAMP mice were stained </a:t>
            </a:r>
            <a:r>
              <a:rPr lang="en-US" dirty="0" smtClean="0"/>
              <a:t>for H&amp;E, </a:t>
            </a:r>
            <a:r>
              <a:rPr lang="en-US" dirty="0"/>
              <a:t>SV40-T antigen (T-Ag), </a:t>
            </a:r>
            <a:r>
              <a:rPr lang="en-US" dirty="0" err="1"/>
              <a:t>synaptophysin</a:t>
            </a:r>
            <a:r>
              <a:rPr lang="en-US" dirty="0"/>
              <a:t> (SYP), and androgen receptor (AR). Magnification, 200</a:t>
            </a:r>
            <a:r>
              <a:rPr lang="en-US" dirty="0" smtClean="0"/>
              <a:t>×. </a:t>
            </a:r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r>
              <a:rPr lang="en-US" dirty="0" smtClean="0"/>
              <a:t>Enlarged </a:t>
            </a:r>
            <a:r>
              <a:rPr lang="en-US" dirty="0"/>
              <a:t>pelvic lymph nodes stained for H&amp;E, SV40-T antigen (T-Ag+) and </a:t>
            </a:r>
            <a:r>
              <a:rPr lang="en-US" dirty="0" err="1"/>
              <a:t>synaptophysin</a:t>
            </a:r>
            <a:r>
              <a:rPr lang="en-US" dirty="0"/>
              <a:t> (</a:t>
            </a:r>
            <a:r>
              <a:rPr lang="en-US" dirty="0" err="1"/>
              <a:t>Syp</a:t>
            </a:r>
            <a:r>
              <a:rPr lang="en-US" dirty="0"/>
              <a:t>+). Magnification, 200×. </a:t>
            </a:r>
            <a:r>
              <a:rPr lang="en-US" dirty="0" smtClean="0"/>
              <a:t>M marks metastatic area. L marks lymph node area.</a:t>
            </a:r>
            <a:endParaRPr lang="en-US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incidence of NE-tumor metastasis to pelvic lymph nodes (Chi square test, AGN/D/DA combined vs. Vehicle, p=0.035)., and the average weight of enlarged lymph nodes. Mean ± SD.  </a:t>
            </a:r>
          </a:p>
        </p:txBody>
      </p:sp>
    </p:spTree>
    <p:extLst>
      <p:ext uri="{BB962C8B-B14F-4D97-AF65-F5344CB8AC3E}">
        <p14:creationId xmlns:p14="http://schemas.microsoft.com/office/powerpoint/2010/main" val="86250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26" y="76202"/>
            <a:ext cx="267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54"/>
          <p:cNvSpPr txBox="1">
            <a:spLocks noChangeArrowheads="1"/>
          </p:cNvSpPr>
          <p:nvPr/>
        </p:nvSpPr>
        <p:spPr bwMode="auto">
          <a:xfrm>
            <a:off x="560430" y="418130"/>
            <a:ext cx="58403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9pPr>
          </a:lstStyle>
          <a:p>
            <a:pPr eaLnBrk="1" hangingPunct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H&amp;E and T-Ag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Synaptophysin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AR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IHC staining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epithelial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lesions and NE-Ca's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 	Positive signal =dark brown staining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54"/>
          <p:cNvSpPr txBox="1">
            <a:spLocks noChangeArrowheads="1"/>
          </p:cNvSpPr>
          <p:nvPr/>
        </p:nvSpPr>
        <p:spPr bwMode="auto">
          <a:xfrm>
            <a:off x="522192" y="3195178"/>
            <a:ext cx="610720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9pPr>
          </a:lstStyle>
          <a:p>
            <a:pPr eaLnBrk="1" hangingPunct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H&amp;E and T-Antigen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synaptophysin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IHC staining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enlarged pelvic lymph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nodes (L = lymphocytes; M= metastasis)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Positive signal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= dark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brown staining </a:t>
            </a:r>
          </a:p>
          <a:p>
            <a:pPr eaLnBrk="1" hangingPunct="1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54"/>
          <p:cNvSpPr txBox="1">
            <a:spLocks noChangeArrowheads="1"/>
          </p:cNvSpPr>
          <p:nvPr/>
        </p:nvSpPr>
        <p:spPr bwMode="auto">
          <a:xfrm>
            <a:off x="522192" y="6456967"/>
            <a:ext cx="56500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굴림" pitchFamily="34" charset="-127"/>
              </a:defRPr>
            </a:lvl9pPr>
          </a:lstStyle>
          <a:p>
            <a:pPr eaLnBrk="1" hangingPunct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ncidence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NE-Ca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metastasis to pelvic lymph nodes, and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weight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enlarged lymph nodes. </a:t>
            </a: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245349"/>
              </p:ext>
            </p:extLst>
          </p:nvPr>
        </p:nvGraphicFramePr>
        <p:xfrm>
          <a:off x="1276246" y="6858000"/>
          <a:ext cx="4724402" cy="1203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948"/>
                <a:gridCol w="1486424"/>
                <a:gridCol w="1858030"/>
              </a:tblGrid>
              <a:tr h="26556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Incidence (%)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 node weight (mg)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327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111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7/7 (100.0%)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111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106.5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±38.8</a:t>
                      </a:r>
                      <a:endParaRPr lang="en-US" sz="11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4327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3/6 (50.0%)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52.8±18.0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D/DA</a:t>
                      </a:r>
                      <a:endParaRPr lang="en-US" sz="11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3/8 (37.5%)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34.1±3.7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896081" y="861383"/>
            <a:ext cx="5256053" cy="2275501"/>
            <a:chOff x="645392" y="596360"/>
            <a:chExt cx="5256053" cy="2275501"/>
          </a:xfrm>
        </p:grpSpPr>
        <p:sp>
          <p:nvSpPr>
            <p:cNvPr id="6" name="TextBox 54"/>
            <p:cNvSpPr txBox="1">
              <a:spLocks noChangeArrowheads="1"/>
            </p:cNvSpPr>
            <p:nvPr/>
          </p:nvSpPr>
          <p:spPr bwMode="auto">
            <a:xfrm>
              <a:off x="1443193" y="596360"/>
              <a:ext cx="432926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H&amp;E                            T-Ag                           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Syp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AR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54"/>
            <p:cNvSpPr txBox="1">
              <a:spLocks noChangeArrowheads="1"/>
            </p:cNvSpPr>
            <p:nvPr/>
          </p:nvSpPr>
          <p:spPr bwMode="auto">
            <a:xfrm>
              <a:off x="744164" y="1973786"/>
              <a:ext cx="338554" cy="624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NE-Ca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54"/>
            <p:cNvSpPr txBox="1">
              <a:spLocks noChangeArrowheads="1"/>
            </p:cNvSpPr>
            <p:nvPr/>
          </p:nvSpPr>
          <p:spPr bwMode="auto">
            <a:xfrm>
              <a:off x="645392" y="887088"/>
              <a:ext cx="492443" cy="891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algn="ctr" eaLnBrk="1" hangingPunct="1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TRAMP Epithelium</a:t>
              </a:r>
            </a:p>
          </p:txBody>
        </p:sp>
        <p:pic>
          <p:nvPicPr>
            <p:cNvPr id="35" name="Picture 3" descr="F:\TTUHSC-IHC\TX-004\2014\TX-026\M327\T-Ag_03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9" r="15579" b="11459"/>
            <a:stretch/>
          </p:blipFill>
          <p:spPr bwMode="auto">
            <a:xfrm rot="10800000" flipH="1" flipV="1">
              <a:off x="2359859" y="828473"/>
              <a:ext cx="1219659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F:\TTUHSC-IHC\TX-004\2014\TX-026\M327\SYP_05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487" t="2956" r="21486" b="8502"/>
            <a:stretch/>
          </p:blipFill>
          <p:spPr bwMode="auto">
            <a:xfrm rot="10800000" flipH="1">
              <a:off x="3619282" y="842581"/>
              <a:ext cx="1143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5" descr="F:\TTUHSC-IHC\TX-004\2014\TX-026\M327\AR_07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9" r="20728" b="11459"/>
            <a:stretch/>
          </p:blipFill>
          <p:spPr bwMode="auto">
            <a:xfrm rot="10800000" flipH="1" flipV="1">
              <a:off x="4792608" y="842582"/>
              <a:ext cx="1102545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6" descr="F:\TTUHSC-IHC\TX-004\2014\TX-026\M327\HE_02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8" t="12956" r="3661" b="-1497"/>
            <a:stretch/>
          </p:blipFill>
          <p:spPr bwMode="auto">
            <a:xfrm rot="10800000">
              <a:off x="1112159" y="1867580"/>
              <a:ext cx="1205136" cy="1004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7" descr="F:\TTUHSC-IHC\TX-004\2014\TX-026\M327\T-Ag_04.tif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000" b="11459"/>
            <a:stretch/>
          </p:blipFill>
          <p:spPr bwMode="auto">
            <a:xfrm rot="10800000">
              <a:off x="2376796" y="1891461"/>
              <a:ext cx="1202722" cy="980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8" descr="F:\TTUHSC-IHC\TX-004\2014\TX-026\M327\SYP_06.tif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20" r="5180" b="11459"/>
            <a:stretch/>
          </p:blipFill>
          <p:spPr bwMode="auto">
            <a:xfrm rot="10800000">
              <a:off x="3632198" y="1892178"/>
              <a:ext cx="1130084" cy="979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9" descr="F:\TTUHSC-IHC\TX-004\2014\TX-026\M327\AR_08.tif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6668" b="11459"/>
            <a:stretch/>
          </p:blipFill>
          <p:spPr bwMode="auto">
            <a:xfrm rot="10800000">
              <a:off x="4820127" y="1880282"/>
              <a:ext cx="1081318" cy="991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 descr="F:\TTUHSC-IHC\TX-004\2014\TX-026\M327\01.tif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1" t="5561" r="9671" b="14752"/>
            <a:stretch/>
          </p:blipFill>
          <p:spPr bwMode="auto">
            <a:xfrm rot="10800000" flipH="1">
              <a:off x="1112158" y="828472"/>
              <a:ext cx="1205137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1142302" y="3559793"/>
            <a:ext cx="5003540" cy="2890067"/>
            <a:chOff x="1261432" y="3682183"/>
            <a:chExt cx="5003540" cy="2890067"/>
          </a:xfrm>
        </p:grpSpPr>
        <p:sp>
          <p:nvSpPr>
            <p:cNvPr id="31" name="TextBox 54"/>
            <p:cNvSpPr txBox="1">
              <a:spLocks noChangeArrowheads="1"/>
            </p:cNvSpPr>
            <p:nvPr/>
          </p:nvSpPr>
          <p:spPr bwMode="auto">
            <a:xfrm>
              <a:off x="2094480" y="3682183"/>
              <a:ext cx="417049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H&amp;E                             T-Antigen                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Synaptophysin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" descr="F:\TTUHSC-IHC\TX-004\2014\T-Ag\28 wks\Tumors\AGN\M105-LN\01.tif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13"/>
            <a:stretch/>
          </p:blipFill>
          <p:spPr bwMode="auto">
            <a:xfrm>
              <a:off x="3087542" y="4819551"/>
              <a:ext cx="1371600" cy="822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5" descr="F:\TTUHSC-IHC\TX-004\2014\T-Ag\28 wks\Tumors\Control\M160-LN\01.t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13"/>
            <a:stretch/>
          </p:blipFill>
          <p:spPr bwMode="auto">
            <a:xfrm>
              <a:off x="3094041" y="3886200"/>
              <a:ext cx="1371600" cy="876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8" descr="F:\TTUHSC-IHC\TX-004\2014\T-Ag\28 wks\Tumors\DDA\M117-LN\03.tif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735" b="-2714"/>
            <a:stretch/>
          </p:blipFill>
          <p:spPr bwMode="auto">
            <a:xfrm flipH="1" flipV="1">
              <a:off x="3081713" y="5676900"/>
              <a:ext cx="1371600" cy="877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54"/>
            <p:cNvSpPr txBox="1">
              <a:spLocks noChangeArrowheads="1"/>
            </p:cNvSpPr>
            <p:nvPr/>
          </p:nvSpPr>
          <p:spPr bwMode="auto">
            <a:xfrm rot="16200000" flipH="1">
              <a:off x="1017554" y="4006903"/>
              <a:ext cx="7619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</a:p>
          </p:txBody>
        </p:sp>
        <p:sp>
          <p:nvSpPr>
            <p:cNvPr id="48" name="TextBox 54"/>
            <p:cNvSpPr txBox="1">
              <a:spLocks noChangeArrowheads="1"/>
            </p:cNvSpPr>
            <p:nvPr/>
          </p:nvSpPr>
          <p:spPr bwMode="auto">
            <a:xfrm rot="16200000" flipH="1">
              <a:off x="1080869" y="4980965"/>
              <a:ext cx="60734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AGN</a:t>
              </a:r>
            </a:p>
          </p:txBody>
        </p:sp>
        <p:sp>
          <p:nvSpPr>
            <p:cNvPr id="49" name="TextBox 54"/>
            <p:cNvSpPr txBox="1">
              <a:spLocks noChangeArrowheads="1"/>
            </p:cNvSpPr>
            <p:nvPr/>
          </p:nvSpPr>
          <p:spPr bwMode="auto">
            <a:xfrm rot="16200000" flipH="1">
              <a:off x="1114655" y="5934889"/>
              <a:ext cx="56774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D/DA</a:t>
              </a:r>
            </a:p>
          </p:txBody>
        </p:sp>
        <p:pic>
          <p:nvPicPr>
            <p:cNvPr id="50" name="Picture 2" descr="F:\TTUHSC-IHC\TX-004\2014\SYP\28wks\Tumors\Control\M160-LN\01.tif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46" b="14067"/>
            <a:stretch/>
          </p:blipFill>
          <p:spPr bwMode="auto">
            <a:xfrm>
              <a:off x="4530274" y="3886200"/>
              <a:ext cx="1383625" cy="876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6" descr="F:\TTUHSC-IHC\TX-004\2014\SYP\28wks\Tumors\AGN\M105-LN\01.tif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03" b="-4090"/>
            <a:stretch/>
          </p:blipFill>
          <p:spPr bwMode="auto">
            <a:xfrm flipV="1">
              <a:off x="4542300" y="4775714"/>
              <a:ext cx="1371600" cy="866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7" descr="F:\TTUHSC-IHC\TX-004\2014\SYP\28wks\Tumors\DDA\M117-LN\02.tif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4309" r="-1" b="43535"/>
            <a:stretch/>
          </p:blipFill>
          <p:spPr bwMode="auto">
            <a:xfrm>
              <a:off x="4536625" y="5676900"/>
              <a:ext cx="1371600" cy="89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91" b="5260"/>
            <a:stretch/>
          </p:blipFill>
          <p:spPr>
            <a:xfrm>
              <a:off x="1646713" y="3886200"/>
              <a:ext cx="1372315" cy="87681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60" b="24443"/>
            <a:stretch/>
          </p:blipFill>
          <p:spPr>
            <a:xfrm>
              <a:off x="1638429" y="4813201"/>
              <a:ext cx="1372315" cy="82296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36943" r="52" b="1108"/>
            <a:stretch/>
          </p:blipFill>
          <p:spPr>
            <a:xfrm>
              <a:off x="1634746" y="5715000"/>
              <a:ext cx="1371600" cy="838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460944" y="5003800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33473" y="4909979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798901" y="5003800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629830" y="5934888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5823" y="5992638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22365" y="6124575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569105" y="4954032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509520" y="5874543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69105" y="5817413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28570" y="4954032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078665" y="5003393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934887" y="5817414"/>
              <a:ext cx="27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328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5996</TotalTime>
  <Words>253</Words>
  <Application>Microsoft Office PowerPoint</Application>
  <PresentationFormat>On-screen Show (4:3)</PresentationFormat>
  <Paragraphs>43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Lu, Junxuan</dc:creator>
  <cp:lastModifiedBy>Lu, Junxuan</cp:lastModifiedBy>
  <cp:revision>374</cp:revision>
  <cp:lastPrinted>2015-01-29T22:36:44Z</cp:lastPrinted>
  <dcterms:created xsi:type="dcterms:W3CDTF">2006-08-16T00:00:00Z</dcterms:created>
  <dcterms:modified xsi:type="dcterms:W3CDTF">2015-04-27T14:02:37Z</dcterms:modified>
</cp:coreProperties>
</file>