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-132" y="-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08B587-3464-43E5-A05D-FC866D38CF9D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41AE3-2ADF-4C76-B9B0-B33E761DF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951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0663" y="723900"/>
            <a:ext cx="6435725" cy="3621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7F044-5458-4B2E-BFA0-52AAA1C529D4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665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0663" y="723900"/>
            <a:ext cx="6435725" cy="3621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C5266-D3DF-4A4B-8F18-5E6BE8FA4F8E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742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792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936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194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Po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0" y="206375"/>
            <a:ext cx="8636000" cy="5238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" name="Text Placeholder 6"/>
          <p:cNvSpPr>
            <a:spLocks noGrp="1"/>
          </p:cNvSpPr>
          <p:nvPr>
            <p:ph type="body" sz="quarter" idx="36"/>
          </p:nvPr>
        </p:nvSpPr>
        <p:spPr bwMode="auto">
          <a:xfrm>
            <a:off x="1778000" y="747626"/>
            <a:ext cx="8636000" cy="1731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5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50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 sz="50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None/>
              <a:defRPr sz="50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None/>
              <a:defRPr sz="50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buNone/>
              <a:defRPr sz="50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buNone/>
              <a:defRPr sz="50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buNone/>
              <a:defRPr sz="50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buNone/>
              <a:defRPr sz="5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A57DF-1C19-4726-AB84-014692BAD8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C631-C489-4C11-812F-2172FBEAE8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17500" y="1219200"/>
            <a:ext cx="3556000" cy="254000"/>
          </a:xfrm>
          <a:prstGeom prst="round1Rect">
            <a:avLst/>
          </a:prstGeom>
          <a:solidFill>
            <a:schemeClr val="accent2"/>
          </a:solidFill>
        </p:spPr>
        <p:txBody>
          <a:bodyPr lIns="68799" anchor="ctr">
            <a:noAutofit/>
          </a:bodyPr>
          <a:lstStyle>
            <a:lvl1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1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317500" y="1473200"/>
            <a:ext cx="3556000" cy="1428750"/>
          </a:xfrm>
        </p:spPr>
        <p:txBody>
          <a:bodyPr lIns="68799" tIns="3440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317500" y="3131820"/>
            <a:ext cx="3556000" cy="254000"/>
          </a:xfrm>
          <a:prstGeom prst="round1Rect">
            <a:avLst/>
          </a:prstGeom>
          <a:solidFill>
            <a:schemeClr val="accent3"/>
          </a:solidFill>
        </p:spPr>
        <p:txBody>
          <a:bodyPr lIns="68799" anchor="ctr">
            <a:noAutofit/>
          </a:bodyPr>
          <a:lstStyle>
            <a:lvl1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2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17500" y="3385820"/>
            <a:ext cx="3556000" cy="1893368"/>
          </a:xfrm>
        </p:spPr>
        <p:txBody>
          <a:bodyPr lIns="68799" tIns="3440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317500" y="5381625"/>
            <a:ext cx="3556000" cy="254000"/>
          </a:xfrm>
          <a:prstGeom prst="round1Rect">
            <a:avLst/>
          </a:prstGeom>
          <a:solidFill>
            <a:schemeClr val="accent4"/>
          </a:solidFill>
        </p:spPr>
        <p:txBody>
          <a:bodyPr lIns="68799" anchor="ctr">
            <a:noAutofit/>
          </a:bodyPr>
          <a:lstStyle>
            <a:lvl1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6" hasCustomPrompt="1"/>
          </p:nvPr>
        </p:nvSpPr>
        <p:spPr>
          <a:xfrm>
            <a:off x="317500" y="5636895"/>
            <a:ext cx="3556000" cy="952500"/>
          </a:xfrm>
        </p:spPr>
        <p:txBody>
          <a:bodyPr lIns="68799" tIns="3440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 hasCustomPrompt="1"/>
          </p:nvPr>
        </p:nvSpPr>
        <p:spPr>
          <a:xfrm>
            <a:off x="4318000" y="1219200"/>
            <a:ext cx="3556000" cy="254000"/>
          </a:xfrm>
          <a:prstGeom prst="round1Rect">
            <a:avLst/>
          </a:prstGeom>
          <a:solidFill>
            <a:schemeClr val="accent5"/>
          </a:solidFill>
        </p:spPr>
        <p:txBody>
          <a:bodyPr lIns="68799" anchor="ctr">
            <a:noAutofit/>
          </a:bodyPr>
          <a:lstStyle>
            <a:lvl1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4318000" y="1473200"/>
            <a:ext cx="3556000" cy="952500"/>
          </a:xfrm>
        </p:spPr>
        <p:txBody>
          <a:bodyPr lIns="68799" tIns="3440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3" hasCustomPrompt="1"/>
          </p:nvPr>
        </p:nvSpPr>
        <p:spPr>
          <a:xfrm>
            <a:off x="4318000" y="2489201"/>
            <a:ext cx="3556000" cy="1285875"/>
          </a:xfrm>
        </p:spPr>
        <p:txBody>
          <a:bodyPr lIns="68799" tIns="3440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4318000" y="4889501"/>
            <a:ext cx="3556000" cy="365125"/>
          </a:xfrm>
        </p:spPr>
        <p:txBody>
          <a:bodyPr tIns="3440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29" hasCustomPrompt="1"/>
          </p:nvPr>
        </p:nvSpPr>
        <p:spPr>
          <a:xfrm>
            <a:off x="4318000" y="5381625"/>
            <a:ext cx="3556000" cy="254000"/>
          </a:xfrm>
          <a:prstGeom prst="round1Rect">
            <a:avLst/>
          </a:prstGeom>
          <a:solidFill>
            <a:schemeClr val="accent6"/>
          </a:solidFill>
        </p:spPr>
        <p:txBody>
          <a:bodyPr lIns="68799" anchor="ctr">
            <a:noAutofit/>
          </a:bodyPr>
          <a:lstStyle>
            <a:lvl1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2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4318000" y="5636895"/>
            <a:ext cx="3556000" cy="952500"/>
          </a:xfrm>
        </p:spPr>
        <p:txBody>
          <a:bodyPr lIns="68799" tIns="3440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8305800" y="1219200"/>
            <a:ext cx="3556000" cy="254000"/>
          </a:xfrm>
          <a:prstGeom prst="round1Rect">
            <a:avLst/>
          </a:prstGeom>
          <a:solidFill>
            <a:schemeClr val="accent6"/>
          </a:solidFill>
        </p:spPr>
        <p:txBody>
          <a:bodyPr lIns="68799" anchor="ctr">
            <a:noAutofit/>
          </a:bodyPr>
          <a:lstStyle>
            <a:lvl1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2" hasCustomPrompt="1"/>
          </p:nvPr>
        </p:nvSpPr>
        <p:spPr>
          <a:xfrm>
            <a:off x="8305800" y="1473200"/>
            <a:ext cx="3556000" cy="1524000"/>
          </a:xfrm>
        </p:spPr>
        <p:txBody>
          <a:bodyPr lIns="68799" tIns="3440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8305800" y="3299460"/>
            <a:ext cx="3556000" cy="1524000"/>
          </a:xfrm>
        </p:spPr>
        <p:txBody>
          <a:bodyPr lIns="68799" tIns="3440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34" hasCustomPrompt="1"/>
          </p:nvPr>
        </p:nvSpPr>
        <p:spPr>
          <a:xfrm>
            <a:off x="8305800" y="5381625"/>
            <a:ext cx="3556000" cy="254000"/>
          </a:xfrm>
          <a:prstGeom prst="round1Rect">
            <a:avLst/>
          </a:prstGeom>
          <a:solidFill>
            <a:schemeClr val="accent1"/>
          </a:solidFill>
        </p:spPr>
        <p:txBody>
          <a:bodyPr lIns="68799" anchor="ctr">
            <a:noAutofit/>
          </a:bodyPr>
          <a:lstStyle>
            <a:lvl1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2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30" name="Content Placeholder 17"/>
          <p:cNvSpPr>
            <a:spLocks noGrp="1"/>
          </p:cNvSpPr>
          <p:nvPr>
            <p:ph sz="quarter" idx="35" hasCustomPrompt="1"/>
          </p:nvPr>
        </p:nvSpPr>
        <p:spPr>
          <a:xfrm>
            <a:off x="8305800" y="5636895"/>
            <a:ext cx="3556000" cy="952500"/>
          </a:xfrm>
        </p:spPr>
        <p:txBody>
          <a:bodyPr lIns="68799" tIns="3440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Use this placeholder to add text or other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</a:t>
            </a:r>
          </a:p>
          <a:p>
            <a:pPr lvl="6"/>
            <a:r>
              <a:rPr lang="en-US" dirty="0" smtClean="0"/>
              <a:t>Seven</a:t>
            </a:r>
          </a:p>
          <a:p>
            <a:pPr lvl="7"/>
            <a:r>
              <a:rPr lang="en-US" dirty="0" smtClean="0"/>
              <a:t>Eight</a:t>
            </a:r>
          </a:p>
          <a:p>
            <a:pPr lvl="8"/>
            <a:r>
              <a:rPr lang="en-US" dirty="0" smtClean="0"/>
              <a:t>Nine</a:t>
            </a:r>
            <a:endParaRPr lang="en-US" dirty="0"/>
          </a:p>
        </p:txBody>
      </p:sp>
      <p:sp>
        <p:nvSpPr>
          <p:cNvPr id="32" name="Instructions"/>
          <p:cNvSpPr/>
          <p:nvPr userDrawn="1"/>
        </p:nvSpPr>
        <p:spPr>
          <a:xfrm>
            <a:off x="12192000" y="531812"/>
            <a:ext cx="3457575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033" tIns="8600" rIns="53033" bIns="8600" rtlCol="0" anchor="t"/>
          <a:lstStyle/>
          <a:p>
            <a:pPr>
              <a:spcBef>
                <a:spcPts val="232"/>
              </a:spcBef>
            </a:pPr>
            <a:r>
              <a:rPr sz="1900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Printing:</a:t>
            </a:r>
          </a:p>
          <a:p>
            <a:pPr>
              <a:spcBef>
                <a:spcPts val="232"/>
              </a:spcBef>
            </a:pPr>
            <a:r>
              <a:rPr lang="en-US" sz="1300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This poster is 48” wide by 36” high. It’s designed to be printed on a large-format printer.</a:t>
            </a:r>
          </a:p>
          <a:p>
            <a:pPr>
              <a:spcBef>
                <a:spcPts val="58"/>
              </a:spcBef>
            </a:pPr>
            <a:endParaRPr sz="1200" dirty="0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232"/>
              </a:spcBef>
            </a:pPr>
            <a:r>
              <a:rPr sz="1700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Customizing the Content:</a:t>
            </a:r>
          </a:p>
          <a:p>
            <a:pPr>
              <a:spcBef>
                <a:spcPts val="232"/>
              </a:spcBef>
            </a:pPr>
            <a:r>
              <a:rPr sz="1300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The placeholders in this </a:t>
            </a:r>
            <a:r>
              <a:rPr lang="en-US" sz="1300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poster </a:t>
            </a:r>
            <a:r>
              <a:rPr sz="1300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are formatted for you. </a:t>
            </a:r>
            <a:r>
              <a:rPr lang="en-US" sz="1300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in the placeholders to add text, or click an icon to add a table, chart, SmartArt graphic, picture or multimedia file.</a:t>
            </a:r>
          </a:p>
          <a:p>
            <a:pPr>
              <a:spcBef>
                <a:spcPts val="464"/>
              </a:spcBef>
            </a:pPr>
            <a:r>
              <a:rPr lang="en-US" sz="1300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</a:t>
            </a:r>
            <a:r>
              <a:rPr sz="1300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o add or remove bullet points from text, just click the Bullets button on the Home tab.</a:t>
            </a:r>
          </a:p>
          <a:p>
            <a:pPr>
              <a:spcBef>
                <a:spcPts val="464"/>
              </a:spcBef>
            </a:pPr>
            <a:r>
              <a:rPr sz="1300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If you need more placeholders for titles, </a:t>
            </a:r>
            <a:r>
              <a:rPr lang="en-US" sz="1300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content</a:t>
            </a:r>
            <a:r>
              <a:rPr sz="1300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or body text, just make a copy of what you need and drag it into place. PowerPoint’s Smart Guides will help you align it with everything else.</a:t>
            </a:r>
          </a:p>
          <a:p>
            <a:pPr>
              <a:spcBef>
                <a:spcPts val="464"/>
              </a:spcBef>
            </a:pPr>
            <a:r>
              <a:rPr sz="1300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Want to use your own pictures instead of ours? No problem! Just </a:t>
            </a:r>
            <a:r>
              <a:rPr lang="en-US" sz="1300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right-</a:t>
            </a:r>
            <a:r>
              <a:rPr sz="1300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a picture</a:t>
            </a:r>
            <a:r>
              <a:rPr lang="en-US" sz="1300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and choose Change Picture. Maintain the proportion of pictures as you resize by dragging a corner.</a:t>
            </a:r>
            <a:endParaRPr sz="1300" dirty="0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8493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10696">
          <p15:clr>
            <a:srgbClr val="A4A3A4"/>
          </p15:clr>
        </p15:guide>
        <p15:guide id="2" pos="21560">
          <p15:clr>
            <a:srgbClr val="A4A3A4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289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03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95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483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556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716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373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21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591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13" Type="http://schemas.openxmlformats.org/officeDocument/2006/relationships/image" Target="../media/image11.jpeg"/><Relationship Id="rId3" Type="http://schemas.openxmlformats.org/officeDocument/2006/relationships/image" Target="../media/image1.jpeg"/><Relationship Id="rId7" Type="http://schemas.openxmlformats.org/officeDocument/2006/relationships/image" Target="../media/image5.tiff"/><Relationship Id="rId12" Type="http://schemas.openxmlformats.org/officeDocument/2006/relationships/image" Target="../media/image10.tiff"/><Relationship Id="rId17" Type="http://schemas.openxmlformats.org/officeDocument/2006/relationships/image" Target="../media/image15.tif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tif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10" Type="http://schemas.openxmlformats.org/officeDocument/2006/relationships/image" Target="../media/image8.tiff"/><Relationship Id="rId4" Type="http://schemas.openxmlformats.org/officeDocument/2006/relationships/image" Target="../media/image2.jpeg"/><Relationship Id="rId9" Type="http://schemas.openxmlformats.org/officeDocument/2006/relationships/image" Target="../media/image7.tiff"/><Relationship Id="rId14" Type="http://schemas.openxmlformats.org/officeDocument/2006/relationships/image" Target="../media/image12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909106"/>
              </p:ext>
            </p:extLst>
          </p:nvPr>
        </p:nvGraphicFramePr>
        <p:xfrm>
          <a:off x="1257300" y="409573"/>
          <a:ext cx="9322801" cy="6360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98225"/>
                <a:gridCol w="607966"/>
                <a:gridCol w="724598"/>
                <a:gridCol w="2064004"/>
                <a:gridCol w="2064004"/>
                <a:gridCol w="2064004"/>
              </a:tblGrid>
              <a:tr h="269588"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DLP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VP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0926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Wild type  mice</a:t>
                      </a:r>
                    </a:p>
                    <a:p>
                      <a:pPr algn="l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Grade 0 </a:t>
                      </a:r>
                    </a:p>
                  </a:txBody>
                  <a:tcPr marL="18288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Grade</a:t>
                      </a:r>
                    </a:p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Code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Lesion</a:t>
                      </a:r>
                    </a:p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Score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0926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TRAMP mice</a:t>
                      </a:r>
                    </a:p>
                    <a:p>
                      <a:pPr algn="l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Mild hyperplasia</a:t>
                      </a:r>
                    </a:p>
                    <a:p>
                      <a:pPr algn="l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Grade I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I.F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I.M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I.D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0926">
                <a:tc>
                  <a:txBody>
                    <a:bodyPr/>
                    <a:lstStyle/>
                    <a:p>
                      <a:pPr algn="l"/>
                      <a:r>
                        <a:rPr lang="it-IT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TRAMP mice</a:t>
                      </a:r>
                    </a:p>
                    <a:p>
                      <a:pPr algn="l"/>
                      <a:r>
                        <a:rPr lang="it-IT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Moderate hyperplasia</a:t>
                      </a:r>
                    </a:p>
                    <a:p>
                      <a:pPr algn="l"/>
                      <a:r>
                        <a:rPr lang="it-IT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Grade II 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II.F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II.M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II.D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0926">
                <a:tc>
                  <a:txBody>
                    <a:bodyPr/>
                    <a:lstStyle/>
                    <a:p>
                      <a:pPr algn="l"/>
                      <a:r>
                        <a:rPr lang="it-IT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TRAMP mice</a:t>
                      </a:r>
                    </a:p>
                    <a:p>
                      <a:pPr algn="l"/>
                      <a:r>
                        <a:rPr lang="it-IT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Severe hyperplasia</a:t>
                      </a:r>
                    </a:p>
                    <a:p>
                      <a:pPr algn="l"/>
                      <a:r>
                        <a:rPr lang="it-IT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Grade III</a:t>
                      </a:r>
                    </a:p>
                    <a:p>
                      <a:pPr algn="l"/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III.F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III.M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III.D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0926">
                <a:tc>
                  <a:txBody>
                    <a:bodyPr/>
                    <a:lstStyle/>
                    <a:p>
                      <a:pPr algn="l"/>
                      <a:r>
                        <a:rPr lang="it-IT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TRAMP mice</a:t>
                      </a:r>
                    </a:p>
                    <a:p>
                      <a:pPr algn="l"/>
                      <a:r>
                        <a:rPr lang="it-IT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Severe hyperplasia</a:t>
                      </a:r>
                    </a:p>
                    <a:p>
                      <a:pPr algn="l"/>
                      <a:r>
                        <a:rPr lang="it-IT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Grade IV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IV.F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IV.M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IV.D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33499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TRAMP mice</a:t>
                      </a:r>
                    </a:p>
                    <a:p>
                      <a:pPr algn="l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Adenoma</a:t>
                      </a:r>
                    </a:p>
                    <a:p>
                      <a:pPr algn="l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Grade V</a:t>
                      </a:r>
                    </a:p>
                    <a:p>
                      <a:pPr algn="l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Size &gt; 500 micrometer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V.F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V.M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V.D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defTabSz="193498" eaLnBrk="0" hangingPunct="0">
                        <a:buClr>
                          <a:srgbClr val="C0504D"/>
                        </a:buClr>
                      </a:pPr>
                      <a:r>
                        <a:rPr lang="en-US" sz="1000" b="0" cap="none" dirty="0" smtClean="0">
                          <a:solidFill>
                            <a:prstClr val="black"/>
                          </a:solidFill>
                          <a:effectLst>
                            <a:innerShdw blurRad="63500" dist="50800" dir="18900000">
                              <a:prstClr val="black">
                                <a:alpha val="50000"/>
                              </a:prstClr>
                            </a:innerShdw>
                          </a:effectLst>
                          <a:latin typeface="Arial" pitchFamily="34" charset="0"/>
                          <a:cs typeface="Arial" pitchFamily="34" charset="0"/>
                        </a:rPr>
                        <a:t>Distribution pattern code:</a:t>
                      </a:r>
                    </a:p>
                    <a:p>
                      <a:pPr defTabSz="193498" eaLnBrk="0" hangingPunct="0">
                        <a:buClr>
                          <a:srgbClr val="C0504D"/>
                        </a:buClr>
                      </a:pPr>
                      <a:endParaRPr lang="en-US" sz="1000" b="0" cap="none" dirty="0" smtClean="0">
                        <a:solidFill>
                          <a:prstClr val="black"/>
                        </a:solidFill>
                        <a:effectLst>
                          <a:innerShdw blurRad="63500" dist="50800" dir="18900000">
                            <a:prstClr val="black">
                              <a:alpha val="50000"/>
                            </a:prstClr>
                          </a:inn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defTabSz="193498" eaLnBrk="0" hangingPunct="0">
                        <a:buClr>
                          <a:srgbClr val="C0504D"/>
                        </a:buClr>
                      </a:pPr>
                      <a:r>
                        <a:rPr lang="en-US" sz="1000" b="0" cap="none" dirty="0" smtClean="0">
                          <a:solidFill>
                            <a:prstClr val="black"/>
                          </a:solidFill>
                          <a:effectLst>
                            <a:innerShdw blurRad="63500" dist="50800" dir="18900000">
                              <a:prstClr val="black">
                                <a:alpha val="50000"/>
                              </a:prstClr>
                            </a:innerShdw>
                          </a:effectLst>
                          <a:latin typeface="Arial" pitchFamily="34" charset="0"/>
                          <a:cs typeface="Arial" pitchFamily="34" charset="0"/>
                        </a:rPr>
                        <a:t>F = focal 1-2 foci</a:t>
                      </a:r>
                    </a:p>
                    <a:p>
                      <a:pPr defTabSz="193498" eaLnBrk="0" hangingPunct="0">
                        <a:buClr>
                          <a:srgbClr val="C0504D"/>
                        </a:buClr>
                      </a:pPr>
                      <a:r>
                        <a:rPr lang="en-US" sz="1000" b="0" cap="none" dirty="0" smtClean="0">
                          <a:solidFill>
                            <a:prstClr val="black"/>
                          </a:solidFill>
                          <a:effectLst>
                            <a:innerShdw blurRad="63500" dist="50800" dir="18900000">
                              <a:prstClr val="black">
                                <a:alpha val="50000"/>
                              </a:prstClr>
                            </a:innerShdw>
                          </a:effectLst>
                          <a:latin typeface="Arial" pitchFamily="34" charset="0"/>
                          <a:cs typeface="Arial" pitchFamily="34" charset="0"/>
                        </a:rPr>
                        <a:t>M = Multi-foci &gt; 3 (area &lt;=30%)</a:t>
                      </a:r>
                    </a:p>
                    <a:p>
                      <a:pPr defTabSz="193498" eaLnBrk="0" hangingPunct="0">
                        <a:buClr>
                          <a:srgbClr val="C0504D"/>
                        </a:buClr>
                      </a:pPr>
                      <a:r>
                        <a:rPr lang="en-US" sz="1000" b="0" cap="none" dirty="0" smtClean="0">
                          <a:solidFill>
                            <a:prstClr val="black"/>
                          </a:solidFill>
                          <a:effectLst>
                            <a:innerShdw blurRad="63500" dist="50800" dir="18900000">
                              <a:prstClr val="black">
                                <a:alpha val="50000"/>
                              </a:prstClr>
                            </a:innerShdw>
                          </a:effectLst>
                          <a:latin typeface="Arial" pitchFamily="34" charset="0"/>
                          <a:cs typeface="Arial" pitchFamily="34" charset="0"/>
                        </a:rPr>
                        <a:t>D = diffuse (area &gt; 30%)</a:t>
                      </a:r>
                    </a:p>
                  </a:txBody>
                  <a:tcPr marL="137160" marR="137160" marT="137160" marB="1371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*:T-Ag stain: brown, nuclear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30" name="Picture 21" descr="C:\Users\Suni\Desktop\03-22-2014\28wks\control\T-Ag-AP-M275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49458" y="3402685"/>
            <a:ext cx="923544" cy="16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2" descr="C:\Users\Suni\Desktop\03-22-2014\28wks\control\T-Ag-DLP-M274.jpg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016823" y="4416331"/>
            <a:ext cx="923544" cy="16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80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 flipV="1">
            <a:off x="7016822" y="361747"/>
            <a:ext cx="923544" cy="1636776"/>
          </a:xfrm>
          <a:prstGeom prst="rect">
            <a:avLst/>
          </a:prstGeom>
        </p:spPr>
      </p:pic>
      <p:pic>
        <p:nvPicPr>
          <p:cNvPr id="176" name="Picture 175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105835" y="361747"/>
            <a:ext cx="923544" cy="1636776"/>
          </a:xfrm>
          <a:prstGeom prst="rect">
            <a:avLst/>
          </a:prstGeom>
        </p:spPr>
      </p:pic>
      <p:pic>
        <p:nvPicPr>
          <p:cNvPr id="1026" name="Picture 2" descr="E:\TTUHSC-IHC\TX-026 IHC\T-Ag (ALL)\16wks\TRAMP-Control\M360\AP\02.tif"/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409" y="1732009"/>
            <a:ext cx="1636776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TTUHSC-IHC\TX-026 IHC\T-Ag (ALL)\28wks\TRAMP-control\M315\AP\01.tif"/>
          <p:cNvPicPr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275" y="4772946"/>
            <a:ext cx="1636776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M:\TX study\Lu-TX-026\T-Ag 02-24-2014\28wks\WT-Kava\M338\AP\01.tif"/>
          <p:cNvPicPr>
            <a:picLocks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841" y="718363"/>
            <a:ext cx="1636776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M:\TX study\Lu-TX-026\T-Ag 02-24-2014\28wks\TRAMP-control\M275\DLP\01.tif"/>
          <p:cNvPicPr>
            <a:picLocks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06" y="5786595"/>
            <a:ext cx="1636776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8"/>
          <p:cNvPicPr>
            <a:picLocks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" t="-3"/>
          <a:stretch/>
        </p:blipFill>
        <p:spPr>
          <a:xfrm>
            <a:off x="6660206" y="3759301"/>
            <a:ext cx="1636776" cy="923544"/>
          </a:xfrm>
          <a:prstGeom prst="rect">
            <a:avLst/>
          </a:prstGeom>
        </p:spPr>
      </p:pic>
      <p:pic>
        <p:nvPicPr>
          <p:cNvPr id="50" name="Picture 49"/>
          <p:cNvPicPr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274" y="2745655"/>
            <a:ext cx="1636776" cy="923544"/>
          </a:xfrm>
          <a:prstGeom prst="rect">
            <a:avLst/>
          </a:prstGeom>
        </p:spPr>
      </p:pic>
      <p:pic>
        <p:nvPicPr>
          <p:cNvPr id="56" name="Picture 4" descr="M:\TX study\Lu-TX-026\T-Ag 02-24-2014\28wks\TRAMP-Kava\M276\DLP\01.tif"/>
          <p:cNvPicPr>
            <a:picLocks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06" y="1732009"/>
            <a:ext cx="1636776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4" descr="M:\TX study\Lu-TX-026\T-Ag 02-24-2014\28wks\TRAMP-Kava\M291\DLP\01.tif"/>
          <p:cNvPicPr>
            <a:picLocks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06" y="2745655"/>
            <a:ext cx="1636776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7" descr="F:\TX-026\T-Ag 02-24-2014\28wks\TRAMP-control\M274\VP\01.tif"/>
          <p:cNvPicPr>
            <a:picLocks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9219" y="1732009"/>
            <a:ext cx="1636776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7" descr="I:\TTUHSC-IHC\TX-026 IHC\(T-Ag) 02-24-2014\16wks\TRAMP-Control\M360\VP\02.tif"/>
          <p:cNvPicPr>
            <a:picLocks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9219" y="3759301"/>
            <a:ext cx="1636776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9"/>
          <p:cNvPicPr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749219" y="2745655"/>
            <a:ext cx="1636776" cy="92354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355110" y="3102446"/>
            <a:ext cx="163286" cy="186645"/>
          </a:xfrm>
          <a:prstGeom prst="rect">
            <a:avLst/>
          </a:prstGeom>
          <a:noFill/>
        </p:spPr>
        <p:txBody>
          <a:bodyPr wrap="square" lIns="17200" tIns="8600" rIns="17200" bIns="8600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984007" y="2644501"/>
            <a:ext cx="163286" cy="186645"/>
          </a:xfrm>
          <a:prstGeom prst="rect">
            <a:avLst/>
          </a:prstGeom>
          <a:noFill/>
        </p:spPr>
        <p:txBody>
          <a:bodyPr wrap="square" lIns="17200" tIns="8600" rIns="17200" bIns="8600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1095374" y="196417"/>
            <a:ext cx="8888633" cy="308408"/>
          </a:xfrm>
        </p:spPr>
        <p:txBody>
          <a:bodyPr>
            <a:no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S2A.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TRAMP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prostate epithelial lesion scoring guide.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Pictorial examples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70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41179"/>
              </p:ext>
            </p:extLst>
          </p:nvPr>
        </p:nvGraphicFramePr>
        <p:xfrm>
          <a:off x="606425" y="771525"/>
          <a:ext cx="10782300" cy="5168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7010400"/>
                <a:gridCol w="1612900"/>
                <a:gridCol w="1320800"/>
              </a:tblGrid>
              <a:tr h="5168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Brief description Histologic features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Distribution pattern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Lobe score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34976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Simple flat lesions (hyperplasia), increased crowding of epithelial cells, epithelial arrangement generally conforms to that occurring in normal gland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Focal</a:t>
                      </a:r>
                    </a:p>
                    <a:p>
                      <a:pPr algn="l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Multifocal</a:t>
                      </a:r>
                    </a:p>
                    <a:p>
                      <a:pPr algn="l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Diffuse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T="9144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T="9144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34976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Papillary or cribriform structures, single-layered appear within grade I lesions as areas of focal piling-up of cells, still oriented toward basement or with piling of cells (hyperplasia) membrane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Focal</a:t>
                      </a:r>
                    </a:p>
                    <a:p>
                      <a:pPr algn="l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Multifocal</a:t>
                      </a:r>
                    </a:p>
                    <a:p>
                      <a:pPr algn="l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Diffuse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T="9144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73541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III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Papillary or cribriform lesions protruding epithelium assumes a cribriform or papillary pattern, projects into lumen either focally or diffusely into lumen (hyperplasia) throughout lobe, proliferating epithelium still follows outline of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acinus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and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acinar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structure of gland is apparent, proliferative smooth muscle reaction may be apparent in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acinar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capsule (anterior and dorsal lobes)</a:t>
                      </a:r>
                    </a:p>
                  </a:txBody>
                  <a:tcPr marT="9144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Focal</a:t>
                      </a:r>
                    </a:p>
                    <a:p>
                      <a:pPr algn="l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Multifocal</a:t>
                      </a:r>
                    </a:p>
                    <a:p>
                      <a:pPr algn="l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Diffuse</a:t>
                      </a:r>
                    </a:p>
                  </a:txBody>
                  <a:tcPr marL="182880" marT="9144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T="9144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34976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IV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Lesions occupying significant proportion Lumen of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acinus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becomes completely filled with epithelium, smooth muscle reaction in anterior  and of lumen (adenoma) dorsal lobes more pronounced</a:t>
                      </a:r>
                    </a:p>
                  </a:txBody>
                  <a:tcPr marT="9144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Focal</a:t>
                      </a:r>
                    </a:p>
                    <a:p>
                      <a:pPr algn="l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Multifocal</a:t>
                      </a:r>
                    </a:p>
                    <a:p>
                      <a:pPr algn="l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Diffuse</a:t>
                      </a:r>
                    </a:p>
                  </a:txBody>
                  <a:tcPr marL="182880" marT="9144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T="9144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73541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Lesions filling and expanding lumen, or a Lesions fill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acinus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which becomes expanded by the epithelial mass, proliferating epithelium is either distinct epithelial mass within the lumen diffusely arranged throughout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acinar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wall, or a distinct mass or masses fill lumen (adenoma) </a:t>
                      </a:r>
                    </a:p>
                    <a:p>
                      <a:pPr algn="l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Size/diameter of lesion should exceed 500 micrometers.</a:t>
                      </a:r>
                    </a:p>
                  </a:txBody>
                  <a:tcPr marT="9144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Focal</a:t>
                      </a:r>
                    </a:p>
                    <a:p>
                      <a:pPr algn="l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Multifocal</a:t>
                      </a:r>
                    </a:p>
                    <a:p>
                      <a:pPr algn="l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Diffuse</a:t>
                      </a:r>
                    </a:p>
                  </a:txBody>
                  <a:tcPr marL="182880" marT="9144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T="9144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47749" y="320242"/>
            <a:ext cx="8888633" cy="308408"/>
          </a:xfrm>
        </p:spPr>
        <p:txBody>
          <a:bodyPr>
            <a:no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S2B.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TRAMP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prostate epithelial lesion scoring guide.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Description of lesions.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95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381</Words>
  <Application>Microsoft Office PowerPoint</Application>
  <PresentationFormat>Custom</PresentationFormat>
  <Paragraphs>112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1_Office Theme</vt:lpstr>
      <vt:lpstr>Supplemental Figure S2A.  TRAMP prostate epithelial lesion scoring guide.    Pictorial examples </vt:lpstr>
      <vt:lpstr>Supplemental Figure S2B.  TRAMP prostate epithelial lesion scoring guide.    Description of lesions.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Table 2-Histological grading scheme</dc:title>
  <dc:creator>Peixin Jiang</dc:creator>
  <cp:lastModifiedBy>Lu, Junxuan</cp:lastModifiedBy>
  <cp:revision>13</cp:revision>
  <dcterms:created xsi:type="dcterms:W3CDTF">2015-02-03T01:02:07Z</dcterms:created>
  <dcterms:modified xsi:type="dcterms:W3CDTF">2015-04-24T22:19:57Z</dcterms:modified>
</cp:coreProperties>
</file>