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</p:sldIdLst>
  <p:sldSz cx="6858000" cy="9906000" type="A4"/>
  <p:notesSz cx="7016750" cy="93027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9BD5"/>
    <a:srgbClr val="F4B183"/>
    <a:srgbClr val="AECEEB"/>
    <a:srgbClr val="AACBE9"/>
    <a:srgbClr val="92D050"/>
    <a:srgbClr val="EDEDED"/>
    <a:srgbClr val="9DC3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82" autoAdjust="0"/>
    <p:restoredTop sz="94660"/>
  </p:normalViewPr>
  <p:slideViewPr>
    <p:cSldViewPr snapToGrid="0">
      <p:cViewPr>
        <p:scale>
          <a:sx n="100" d="100"/>
          <a:sy n="100" d="100"/>
        </p:scale>
        <p:origin x="1932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B4845-81AD-4E67-BFAC-1AB0FC6C5242}" type="datetimeFigureOut">
              <a:rPr lang="en-US" smtClean="0"/>
              <a:t>7/15/2015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54678-B494-4F29-A4A8-FE0B6C22F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051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B4845-81AD-4E67-BFAC-1AB0FC6C5242}" type="datetimeFigureOut">
              <a:rPr lang="en-US" smtClean="0"/>
              <a:t>7/15/2015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54678-B494-4F29-A4A8-FE0B6C22F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8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B4845-81AD-4E67-BFAC-1AB0FC6C5242}" type="datetimeFigureOut">
              <a:rPr lang="en-US" smtClean="0"/>
              <a:t>7/15/2015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54678-B494-4F29-A4A8-FE0B6C22F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087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B4845-81AD-4E67-BFAC-1AB0FC6C5242}" type="datetimeFigureOut">
              <a:rPr lang="en-US" smtClean="0"/>
              <a:t>7/15/2015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54678-B494-4F29-A4A8-FE0B6C22F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069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B4845-81AD-4E67-BFAC-1AB0FC6C5242}" type="datetimeFigureOut">
              <a:rPr lang="en-US" smtClean="0"/>
              <a:t>7/15/2015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54678-B494-4F29-A4A8-FE0B6C22F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806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B4845-81AD-4E67-BFAC-1AB0FC6C5242}" type="datetimeFigureOut">
              <a:rPr lang="en-US" smtClean="0"/>
              <a:t>7/15/2015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54678-B494-4F29-A4A8-FE0B6C22F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994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B4845-81AD-4E67-BFAC-1AB0FC6C5242}" type="datetimeFigureOut">
              <a:rPr lang="en-US" smtClean="0"/>
              <a:t>7/15/2015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54678-B494-4F29-A4A8-FE0B6C22F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885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B4845-81AD-4E67-BFAC-1AB0FC6C5242}" type="datetimeFigureOut">
              <a:rPr lang="en-US" smtClean="0"/>
              <a:t>7/15/2015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54678-B494-4F29-A4A8-FE0B6C22F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793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B4845-81AD-4E67-BFAC-1AB0FC6C5242}" type="datetimeFigureOut">
              <a:rPr lang="en-US" smtClean="0"/>
              <a:t>7/15/2015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54678-B494-4F29-A4A8-FE0B6C22F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550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B4845-81AD-4E67-BFAC-1AB0FC6C5242}" type="datetimeFigureOut">
              <a:rPr lang="en-US" smtClean="0"/>
              <a:t>7/15/2015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54678-B494-4F29-A4A8-FE0B6C22F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284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B4845-81AD-4E67-BFAC-1AB0FC6C5242}" type="datetimeFigureOut">
              <a:rPr lang="en-US" smtClean="0"/>
              <a:t>7/15/2015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54678-B494-4F29-A4A8-FE0B6C22F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842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B4845-81AD-4E67-BFAC-1AB0FC6C5242}" type="datetimeFigureOut">
              <a:rPr lang="en-US" smtClean="0"/>
              <a:t>7/15/2015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A54678-B494-4F29-A4A8-FE0B6C22F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656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721895" y="1382497"/>
            <a:ext cx="5378112" cy="729145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ounded Rectangle 63"/>
          <p:cNvSpPr/>
          <p:nvPr/>
        </p:nvSpPr>
        <p:spPr>
          <a:xfrm>
            <a:off x="1114864" y="7316810"/>
            <a:ext cx="3876683" cy="110855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Down Arrow 53"/>
          <p:cNvSpPr/>
          <p:nvPr/>
        </p:nvSpPr>
        <p:spPr>
          <a:xfrm>
            <a:off x="1595304" y="2319740"/>
            <a:ext cx="421228" cy="4990613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2536682" y="1688864"/>
            <a:ext cx="3306896" cy="603171"/>
            <a:chOff x="1862654" y="1465079"/>
            <a:chExt cx="3306896" cy="603171"/>
          </a:xfrm>
        </p:grpSpPr>
        <p:sp>
          <p:nvSpPr>
            <p:cNvPr id="7" name="Round Same Side Corner Rectangle 6"/>
            <p:cNvSpPr/>
            <p:nvPr/>
          </p:nvSpPr>
          <p:spPr>
            <a:xfrm rot="5400000">
              <a:off x="3214516" y="113217"/>
              <a:ext cx="603171" cy="3306896"/>
            </a:xfrm>
            <a:prstGeom prst="round2Same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Round Same Side Corner Rectangle 4"/>
            <p:cNvSpPr/>
            <p:nvPr/>
          </p:nvSpPr>
          <p:spPr>
            <a:xfrm>
              <a:off x="1862654" y="1494522"/>
              <a:ext cx="3277452" cy="54428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0" tIns="123825" rIns="247650" bIns="123825" numCol="1" spcCol="1270" anchor="ctr" anchorCtr="0">
              <a:noAutofit/>
            </a:bodyPr>
            <a:lstStyle/>
            <a:p>
              <a:pPr marL="0" lvl="1" indent="-171450" algn="l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anose="05000000000000000000" pitchFamily="2" charset="2"/>
                <a:buChar char="v"/>
              </a:pPr>
              <a:r>
                <a:rPr lang="en-US" sz="1000" kern="1200" dirty="0" smtClean="0"/>
                <a:t>Read quality</a:t>
              </a:r>
              <a:endParaRPr lang="en-US" sz="1000" kern="1200" dirty="0"/>
            </a:p>
            <a:p>
              <a:pPr marL="0" lvl="1" indent="-171450" algn="l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anose="05000000000000000000" pitchFamily="2" charset="2"/>
                <a:buChar char="v"/>
              </a:pPr>
              <a:r>
                <a:rPr lang="en-US" sz="1000" kern="1200" dirty="0" smtClean="0"/>
                <a:t>Adaptor trimming</a:t>
              </a:r>
              <a:endParaRPr lang="en-US" sz="1000" kern="1200" dirty="0"/>
            </a:p>
            <a:p>
              <a:pPr marL="0" lvl="1" indent="-171450" algn="l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anose="05000000000000000000" pitchFamily="2" charset="2"/>
                <a:buChar char="v"/>
              </a:pPr>
              <a:r>
                <a:rPr lang="en-US" sz="1000" dirty="0" smtClean="0"/>
                <a:t>Read sequence collapse</a:t>
              </a:r>
              <a:endParaRPr lang="en-US" sz="1000" kern="1200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116664" y="1635315"/>
            <a:ext cx="1400968" cy="706687"/>
            <a:chOff x="2525" y="1858"/>
            <a:chExt cx="1860129" cy="810204"/>
          </a:xfrm>
        </p:grpSpPr>
        <p:sp>
          <p:nvSpPr>
            <p:cNvPr id="10" name="Rounded Rectangle 9"/>
            <p:cNvSpPr/>
            <p:nvPr/>
          </p:nvSpPr>
          <p:spPr>
            <a:xfrm>
              <a:off x="2525" y="1858"/>
              <a:ext cx="1860129" cy="810204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Rounded Rectangle 4"/>
            <p:cNvSpPr/>
            <p:nvPr/>
          </p:nvSpPr>
          <p:spPr>
            <a:xfrm>
              <a:off x="42076" y="41409"/>
              <a:ext cx="1781027" cy="73110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19050" rIns="38100" bIns="1905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kern="1200" dirty="0" smtClean="0"/>
                <a:t>Preprocessing</a:t>
              </a:r>
              <a:endParaRPr lang="en-US" sz="1200" kern="1200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116664" y="2371446"/>
            <a:ext cx="1400967" cy="561944"/>
            <a:chOff x="2525" y="835723"/>
            <a:chExt cx="1860129" cy="561944"/>
          </a:xfrm>
        </p:grpSpPr>
        <p:sp>
          <p:nvSpPr>
            <p:cNvPr id="13" name="Rounded Rectangle 12"/>
            <p:cNvSpPr/>
            <p:nvPr/>
          </p:nvSpPr>
          <p:spPr>
            <a:xfrm>
              <a:off x="2525" y="835723"/>
              <a:ext cx="1860129" cy="561944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ounded Rectangle 4"/>
            <p:cNvSpPr/>
            <p:nvPr/>
          </p:nvSpPr>
          <p:spPr>
            <a:xfrm>
              <a:off x="29957" y="863155"/>
              <a:ext cx="1805265" cy="50708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19050" rIns="38100" bIns="1905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kern="1200" dirty="0" smtClean="0"/>
                <a:t>Genome mapping</a:t>
              </a:r>
              <a:endParaRPr lang="en-US" sz="1200" kern="12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538292" y="2383001"/>
            <a:ext cx="3306896" cy="538177"/>
            <a:chOff x="1862654" y="837808"/>
            <a:chExt cx="3306896" cy="557778"/>
          </a:xfrm>
        </p:grpSpPr>
        <p:sp>
          <p:nvSpPr>
            <p:cNvPr id="16" name="Round Same Side Corner Rectangle 15"/>
            <p:cNvSpPr/>
            <p:nvPr/>
          </p:nvSpPr>
          <p:spPr>
            <a:xfrm rot="5400000">
              <a:off x="3237213" y="-536751"/>
              <a:ext cx="557778" cy="3306896"/>
            </a:xfrm>
            <a:prstGeom prst="round2Same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Round Same Side Corner Rectangle 4"/>
            <p:cNvSpPr/>
            <p:nvPr/>
          </p:nvSpPr>
          <p:spPr>
            <a:xfrm>
              <a:off x="1862654" y="865036"/>
              <a:ext cx="3279668" cy="50332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0" tIns="123825" rIns="247650" bIns="123825" numCol="1" spcCol="1270" anchor="ctr" anchorCtr="0">
              <a:noAutofit/>
            </a:bodyPr>
            <a:lstStyle/>
            <a:p>
              <a:pPr marL="171450" lvl="1" indent="-171450" algn="l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anose="05000000000000000000" pitchFamily="2" charset="2"/>
                <a:buChar char="v"/>
              </a:pPr>
              <a:r>
                <a:rPr lang="en-US" sz="1000" kern="1200" dirty="0" smtClean="0"/>
                <a:t>Map read to the spruce genome (Pabies1.0-genome.fa) using Patman-1.2.2</a:t>
              </a:r>
              <a:endParaRPr lang="en-US" sz="1000" kern="1200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511064" y="2997221"/>
            <a:ext cx="3332514" cy="596290"/>
            <a:chOff x="1862654" y="1465078"/>
            <a:chExt cx="3306896" cy="603171"/>
          </a:xfrm>
        </p:grpSpPr>
        <p:sp>
          <p:nvSpPr>
            <p:cNvPr id="28" name="Round Same Side Corner Rectangle 27"/>
            <p:cNvSpPr/>
            <p:nvPr/>
          </p:nvSpPr>
          <p:spPr>
            <a:xfrm rot="5400000">
              <a:off x="3214516" y="113216"/>
              <a:ext cx="603171" cy="3306896"/>
            </a:xfrm>
            <a:prstGeom prst="round2Same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9" name="Round Same Side Corner Rectangle 4"/>
            <p:cNvSpPr/>
            <p:nvPr/>
          </p:nvSpPr>
          <p:spPr>
            <a:xfrm>
              <a:off x="1872179" y="1494522"/>
              <a:ext cx="3277452" cy="54428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0" tIns="123825" rIns="247650" bIns="123825" numCol="1" spcCol="1270" anchor="ctr" anchorCtr="0">
              <a:noAutofit/>
            </a:bodyPr>
            <a:lstStyle/>
            <a:p>
              <a:pPr marL="171450" lvl="1" indent="-171450" algn="l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anose="05000000000000000000" pitchFamily="2" charset="2"/>
                <a:buChar char="v"/>
              </a:pPr>
              <a:r>
                <a:rPr lang="en-US" sz="1000" kern="1200" dirty="0" smtClean="0"/>
                <a:t>Raw abundance </a:t>
              </a:r>
              <a:r>
                <a:rPr lang="en-US" sz="1000" dirty="0"/>
                <a:t>≥</a:t>
              </a:r>
              <a:r>
                <a:rPr lang="en-US" sz="1000" kern="1200" dirty="0" smtClean="0"/>
                <a:t> 10</a:t>
              </a:r>
              <a:endParaRPr lang="en-US" sz="1000" kern="1200" dirty="0"/>
            </a:p>
            <a:p>
              <a:pPr marL="171450" lvl="1" indent="-171450" algn="l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anose="05000000000000000000" pitchFamily="2" charset="2"/>
                <a:buChar char="v"/>
              </a:pPr>
              <a:r>
                <a:rPr lang="en-US" sz="1000" kern="1200" dirty="0" smtClean="0"/>
                <a:t>Length between 20-22 </a:t>
              </a:r>
              <a:r>
                <a:rPr lang="en-US" sz="1000" kern="1200" dirty="0" err="1" smtClean="0"/>
                <a:t>nt</a:t>
              </a:r>
              <a:endParaRPr lang="en-US" sz="1000" kern="1200" dirty="0"/>
            </a:p>
            <a:p>
              <a:pPr marL="171450" lvl="1" indent="-171450" algn="l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anose="05000000000000000000" pitchFamily="2" charset="2"/>
                <a:buChar char="v"/>
              </a:pPr>
              <a:r>
                <a:rPr lang="en-US" sz="1000" kern="1200" dirty="0" smtClean="0"/>
                <a:t>Genomic matches on genome </a:t>
              </a:r>
              <a:r>
                <a:rPr lang="en-US" sz="1000" dirty="0"/>
                <a:t>≤</a:t>
              </a:r>
              <a:r>
                <a:rPr lang="en-US" sz="1000" kern="1200" dirty="0" smtClean="0"/>
                <a:t> 20</a:t>
              </a:r>
              <a:endParaRPr lang="en-US" sz="1000" kern="1200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116664" y="2978171"/>
            <a:ext cx="1380307" cy="646920"/>
            <a:chOff x="2525" y="1421330"/>
            <a:chExt cx="1860129" cy="690669"/>
          </a:xfrm>
        </p:grpSpPr>
        <p:sp>
          <p:nvSpPr>
            <p:cNvPr id="26" name="Rounded Rectangle 25"/>
            <p:cNvSpPr/>
            <p:nvPr/>
          </p:nvSpPr>
          <p:spPr>
            <a:xfrm>
              <a:off x="2525" y="1421330"/>
              <a:ext cx="1860129" cy="690669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Rounded Rectangle 6"/>
            <p:cNvSpPr/>
            <p:nvPr/>
          </p:nvSpPr>
          <p:spPr>
            <a:xfrm>
              <a:off x="36241" y="1455046"/>
              <a:ext cx="1792697" cy="62323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19050" rIns="38100" bIns="1905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kern="1200" dirty="0" smtClean="0"/>
                <a:t>Preliminary filter</a:t>
              </a:r>
              <a:endParaRPr lang="en-US" sz="1200" kern="1200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524677" y="3705021"/>
            <a:ext cx="3346607" cy="896976"/>
            <a:chOff x="1862654" y="2139004"/>
            <a:chExt cx="3334502" cy="922844"/>
          </a:xfrm>
        </p:grpSpPr>
        <p:sp>
          <p:nvSpPr>
            <p:cNvPr id="24" name="Round Same Side Corner Rectangle 23"/>
            <p:cNvSpPr/>
            <p:nvPr/>
          </p:nvSpPr>
          <p:spPr>
            <a:xfrm rot="5400000">
              <a:off x="3054680" y="946978"/>
              <a:ext cx="922844" cy="3306896"/>
            </a:xfrm>
            <a:prstGeom prst="round2Same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5" name="Round Same Side Corner Rectangle 8"/>
            <p:cNvSpPr/>
            <p:nvPr/>
          </p:nvSpPr>
          <p:spPr>
            <a:xfrm>
              <a:off x="1862654" y="2184054"/>
              <a:ext cx="3334502" cy="8327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0" tIns="123825" rIns="247650" bIns="123825" numCol="1" spcCol="1270" anchor="ctr" anchorCtr="0">
              <a:noAutofit/>
            </a:bodyPr>
            <a:lstStyle/>
            <a:p>
              <a:pPr marL="171450" lvl="1" indent="-171450" algn="l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anose="05000000000000000000" pitchFamily="2" charset="2"/>
                <a:buChar char="v"/>
              </a:pPr>
              <a:r>
                <a:rPr lang="en-US" sz="1000" kern="1200" dirty="0" smtClean="0"/>
                <a:t>minimal space size between miRNA and miRNA*: 5</a:t>
              </a:r>
              <a:endParaRPr lang="en-US" sz="1000" kern="1200" dirty="0"/>
            </a:p>
            <a:p>
              <a:pPr marL="171450" lvl="1" indent="-171450" algn="l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anose="05000000000000000000" pitchFamily="2" charset="2"/>
                <a:buChar char="v"/>
              </a:pPr>
              <a:r>
                <a:rPr lang="en-US" sz="1000" kern="1200" dirty="0" smtClean="0"/>
                <a:t>minimal pair of </a:t>
              </a:r>
              <a:r>
                <a:rPr lang="en-US" sz="1000" kern="1200" dirty="0" err="1" smtClean="0"/>
                <a:t>miRNA</a:t>
              </a:r>
              <a:r>
                <a:rPr lang="en-US" sz="1000" kern="1200" dirty="0" smtClean="0"/>
                <a:t> and </a:t>
              </a:r>
              <a:r>
                <a:rPr lang="en-US" sz="1000" kern="1200" dirty="0" err="1" smtClean="0"/>
                <a:t>miRNA</a:t>
              </a:r>
              <a:r>
                <a:rPr lang="en-US" sz="1000" kern="1200" dirty="0" smtClean="0"/>
                <a:t>*: 14</a:t>
              </a:r>
              <a:endParaRPr lang="en-US" sz="1000" kern="1200" dirty="0"/>
            </a:p>
            <a:p>
              <a:pPr marL="171450" lvl="1" indent="-171450" algn="l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anose="05000000000000000000" pitchFamily="2" charset="2"/>
                <a:buChar char="v"/>
              </a:pPr>
              <a:r>
                <a:rPr lang="en-US" sz="1000" kern="1200" dirty="0" smtClean="0"/>
                <a:t>maximal bulge of miRNA and miRNA*: 3</a:t>
              </a:r>
              <a:endParaRPr lang="en-US" sz="1000" kern="1200" dirty="0"/>
            </a:p>
            <a:p>
              <a:pPr marL="171450" lvl="1" indent="-171450" algn="l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anose="05000000000000000000" pitchFamily="2" charset="2"/>
                <a:buChar char="v"/>
              </a:pPr>
              <a:r>
                <a:rPr lang="en-US" sz="1000" kern="1200" dirty="0" smtClean="0"/>
                <a:t>maximal asymmetry of miRNA/miRNA* duplex: 3 </a:t>
              </a:r>
              <a:endParaRPr lang="en-US" sz="1000" kern="1200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114866" y="3650128"/>
            <a:ext cx="1382106" cy="1104113"/>
            <a:chOff x="2525" y="2181037"/>
            <a:chExt cx="1860129" cy="949559"/>
          </a:xfrm>
        </p:grpSpPr>
        <p:sp>
          <p:nvSpPr>
            <p:cNvPr id="22" name="Rounded Rectangle 21"/>
            <p:cNvSpPr/>
            <p:nvPr/>
          </p:nvSpPr>
          <p:spPr>
            <a:xfrm>
              <a:off x="2525" y="2188426"/>
              <a:ext cx="1860129" cy="876764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Rounded Rectangle 10"/>
            <p:cNvSpPr/>
            <p:nvPr/>
          </p:nvSpPr>
          <p:spPr>
            <a:xfrm>
              <a:off x="47901" y="2181037"/>
              <a:ext cx="1769377" cy="94955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22860" rIns="45720" bIns="2286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kern="1200" dirty="0" smtClean="0"/>
                <a:t>Stem-loop structure screen</a:t>
              </a:r>
            </a:p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kern="1200" dirty="0" smtClean="0"/>
                <a:t>(modified </a:t>
              </a:r>
              <a:r>
                <a:rPr lang="en-US" sz="1200" kern="1200" dirty="0" err="1" smtClean="0"/>
                <a:t>miREAP</a:t>
              </a:r>
              <a:r>
                <a:rPr lang="en-US" sz="1200" kern="1200" dirty="0" smtClean="0"/>
                <a:t>)</a:t>
              </a:r>
              <a:endParaRPr lang="en-US" sz="1200" kern="1200" dirty="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2518800" y="4744716"/>
            <a:ext cx="3324777" cy="480649"/>
            <a:chOff x="1862654" y="1465078"/>
            <a:chExt cx="3306896" cy="603171"/>
          </a:xfrm>
        </p:grpSpPr>
        <p:sp>
          <p:nvSpPr>
            <p:cNvPr id="31" name="Round Same Side Corner Rectangle 30"/>
            <p:cNvSpPr/>
            <p:nvPr/>
          </p:nvSpPr>
          <p:spPr>
            <a:xfrm rot="5400000">
              <a:off x="3214516" y="113216"/>
              <a:ext cx="603171" cy="3306896"/>
            </a:xfrm>
            <a:prstGeom prst="round2Same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Round Same Side Corner Rectangle 4"/>
            <p:cNvSpPr/>
            <p:nvPr/>
          </p:nvSpPr>
          <p:spPr>
            <a:xfrm>
              <a:off x="1862654" y="1494522"/>
              <a:ext cx="3277452" cy="54428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0" tIns="123825" rIns="247650" bIns="123825" numCol="1" spcCol="1270" anchor="ctr" anchorCtr="0">
              <a:noAutofit/>
            </a:bodyPr>
            <a:lstStyle/>
            <a:p>
              <a:pPr marL="171450" lvl="1" indent="-171450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anose="05000000000000000000" pitchFamily="2" charset="2"/>
                <a:buChar char="v"/>
              </a:pPr>
              <a:r>
                <a:rPr lang="en-US" sz="1000" kern="1200" dirty="0" smtClean="0"/>
                <a:t>BLAST against miRBase</a:t>
              </a:r>
              <a:r>
                <a:rPr lang="en-US" sz="1000" dirty="0" smtClean="0"/>
                <a:t>, version </a:t>
              </a:r>
              <a:r>
                <a:rPr lang="en-US" sz="1000" kern="1200" dirty="0" smtClean="0"/>
                <a:t>20 </a:t>
              </a:r>
            </a:p>
            <a:p>
              <a:pPr marL="457200" lvl="2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1000" kern="1200" dirty="0" smtClean="0"/>
                <a:t>(</a:t>
              </a:r>
              <a:r>
                <a:rPr lang="en-US" sz="1000" dirty="0"/>
                <a:t>≤ </a:t>
              </a:r>
              <a:r>
                <a:rPr lang="en-US" sz="1000" kern="1200" dirty="0" smtClean="0"/>
                <a:t>4 nucleotide differences)</a:t>
              </a:r>
              <a:endParaRPr lang="en-US" sz="1000" kern="1200" dirty="0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1114865" y="4718506"/>
            <a:ext cx="1382106" cy="536905"/>
            <a:chOff x="2525" y="1421330"/>
            <a:chExt cx="1860129" cy="690669"/>
          </a:xfrm>
        </p:grpSpPr>
        <p:sp>
          <p:nvSpPr>
            <p:cNvPr id="34" name="Rounded Rectangle 33"/>
            <p:cNvSpPr/>
            <p:nvPr/>
          </p:nvSpPr>
          <p:spPr>
            <a:xfrm>
              <a:off x="2525" y="1421330"/>
              <a:ext cx="1860129" cy="690669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5" name="Rounded Rectangle 6"/>
            <p:cNvSpPr/>
            <p:nvPr/>
          </p:nvSpPr>
          <p:spPr>
            <a:xfrm>
              <a:off x="36241" y="1455046"/>
              <a:ext cx="1792697" cy="62323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19050" rIns="38100" bIns="1905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kern="1200" dirty="0" smtClean="0"/>
                <a:t>Homology search</a:t>
              </a:r>
              <a:endParaRPr lang="en-US" sz="1200" kern="1200" dirty="0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2518800" y="5345776"/>
            <a:ext cx="3324775" cy="733545"/>
            <a:chOff x="1862654" y="1465078"/>
            <a:chExt cx="3306896" cy="603171"/>
          </a:xfrm>
        </p:grpSpPr>
        <p:sp>
          <p:nvSpPr>
            <p:cNvPr id="43" name="Round Same Side Corner Rectangle 42"/>
            <p:cNvSpPr/>
            <p:nvPr/>
          </p:nvSpPr>
          <p:spPr>
            <a:xfrm rot="5400000">
              <a:off x="3214516" y="113216"/>
              <a:ext cx="603171" cy="3306896"/>
            </a:xfrm>
            <a:prstGeom prst="round2Same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4" name="Round Same Side Corner Rectangle 4"/>
            <p:cNvSpPr/>
            <p:nvPr/>
          </p:nvSpPr>
          <p:spPr>
            <a:xfrm>
              <a:off x="1862654" y="1494522"/>
              <a:ext cx="3277452" cy="54428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0" tIns="123825" rIns="247650" bIns="123825" numCol="1" spcCol="1270" anchor="ctr" anchorCtr="0">
              <a:noAutofit/>
            </a:bodyPr>
            <a:lstStyle/>
            <a:p>
              <a:pPr marL="171450" indent="-171450">
                <a:buFont typeface="Wingdings" panose="05000000000000000000" pitchFamily="2" charset="2"/>
                <a:buChar char="v"/>
              </a:pPr>
              <a:r>
                <a:rPr lang="en-US" sz="1000" dirty="0" smtClean="0"/>
                <a:t>Strand bias filter: sense/total </a:t>
              </a:r>
              <a:r>
                <a:rPr lang="en-US" sz="1000" dirty="0"/>
                <a:t>≥ </a:t>
              </a:r>
              <a:r>
                <a:rPr lang="en-US" sz="1000" dirty="0" smtClean="0"/>
                <a:t>0.9</a:t>
              </a:r>
            </a:p>
            <a:p>
              <a:pPr marL="171450" indent="-171450">
                <a:buFont typeface="Wingdings" panose="05000000000000000000" pitchFamily="2" charset="2"/>
                <a:buChar char="v"/>
              </a:pPr>
              <a:r>
                <a:rPr lang="en-US" sz="1000" dirty="0" smtClean="0"/>
                <a:t>Abundance bias: (</a:t>
              </a:r>
              <a:r>
                <a:rPr lang="en-US" sz="1000" dirty="0"/>
                <a:t>Top1 + Top2) / total ≥ </a:t>
              </a:r>
              <a:r>
                <a:rPr lang="en-US" sz="1000" dirty="0" smtClean="0"/>
                <a:t>0.7 for novel miRNAs and 0.4 for known miRNAs </a:t>
              </a:r>
            </a:p>
            <a:p>
              <a:pPr marL="171450" indent="-171450">
                <a:buFont typeface="Wingdings" panose="05000000000000000000" pitchFamily="2" charset="2"/>
                <a:buChar char="v"/>
              </a:pPr>
              <a:r>
                <a:rPr lang="en-US" sz="1000" dirty="0" smtClean="0"/>
                <a:t>With star sequence found in corresponding library</a:t>
              </a: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114865" y="5295363"/>
            <a:ext cx="1382106" cy="822058"/>
            <a:chOff x="2525" y="1421330"/>
            <a:chExt cx="1860129" cy="690669"/>
          </a:xfrm>
        </p:grpSpPr>
        <p:sp>
          <p:nvSpPr>
            <p:cNvPr id="46" name="Rounded Rectangle 45"/>
            <p:cNvSpPr/>
            <p:nvPr/>
          </p:nvSpPr>
          <p:spPr>
            <a:xfrm>
              <a:off x="2525" y="1421330"/>
              <a:ext cx="1860129" cy="690669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7" name="Rounded Rectangle 6"/>
            <p:cNvSpPr/>
            <p:nvPr/>
          </p:nvSpPr>
          <p:spPr>
            <a:xfrm>
              <a:off x="36241" y="1455046"/>
              <a:ext cx="1792697" cy="62323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19050" rIns="38100" bIns="1905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kern="1200" dirty="0" smtClean="0"/>
                <a:t>Strict filter</a:t>
              </a:r>
            </a:p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dirty="0" smtClean="0"/>
                <a:t>(applied to at least one library)</a:t>
              </a:r>
              <a:endParaRPr lang="en-US" sz="1200" kern="1200" dirty="0" smtClean="0"/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1489966" y="1382498"/>
            <a:ext cx="6253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STEPS</a:t>
            </a:r>
            <a:endParaRPr lang="en-US" sz="1400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3423541" y="1384019"/>
            <a:ext cx="8627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CRITERIA</a:t>
            </a:r>
            <a:endParaRPr lang="en-US" sz="1400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1137325" y="847880"/>
            <a:ext cx="45342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/>
              <a:t>Supplemental figure S1. Workflow for miRNA identification in spruce</a:t>
            </a:r>
            <a:endParaRPr lang="en-US" sz="1200" b="1" dirty="0"/>
          </a:p>
        </p:txBody>
      </p:sp>
      <p:sp>
        <p:nvSpPr>
          <p:cNvPr id="62" name="Flowchart: Alternate Process 61"/>
          <p:cNvSpPr/>
          <p:nvPr/>
        </p:nvSpPr>
        <p:spPr>
          <a:xfrm>
            <a:off x="1152965" y="7769341"/>
            <a:ext cx="1909095" cy="600075"/>
          </a:xfrm>
          <a:prstGeom prst="flowChartAlternateProcess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52 </a:t>
            </a:r>
            <a:r>
              <a:rPr lang="en-US" sz="1200" dirty="0" smtClean="0"/>
              <a:t>known miRNA families</a:t>
            </a:r>
          </a:p>
          <a:p>
            <a:pPr algn="ctr"/>
            <a:r>
              <a:rPr lang="en-US" sz="1200" dirty="0" smtClean="0"/>
              <a:t>(</a:t>
            </a:r>
            <a:r>
              <a:rPr lang="en-US" sz="1200" dirty="0" smtClean="0"/>
              <a:t>313 </a:t>
            </a:r>
            <a:r>
              <a:rPr lang="en-US" sz="1200" dirty="0" smtClean="0"/>
              <a:t>precursors with 185 unique miRNAs</a:t>
            </a:r>
            <a:r>
              <a:rPr lang="en-US" sz="1200" dirty="0"/>
              <a:t>)</a:t>
            </a:r>
          </a:p>
        </p:txBody>
      </p:sp>
      <p:sp>
        <p:nvSpPr>
          <p:cNvPr id="63" name="Flowchart: Alternate Process 62"/>
          <p:cNvSpPr/>
          <p:nvPr/>
        </p:nvSpPr>
        <p:spPr>
          <a:xfrm>
            <a:off x="3105093" y="7769341"/>
            <a:ext cx="1843422" cy="600075"/>
          </a:xfrm>
          <a:prstGeom prst="flowChartAlternateProcess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181 </a:t>
            </a:r>
            <a:r>
              <a:rPr lang="en-US" sz="1200" dirty="0" smtClean="0"/>
              <a:t>novel miRNA families</a:t>
            </a:r>
          </a:p>
          <a:p>
            <a:pPr algn="ctr"/>
            <a:r>
              <a:rPr lang="en-US" sz="1200" dirty="0" smtClean="0"/>
              <a:t>(272 </a:t>
            </a:r>
            <a:r>
              <a:rPr lang="en-US" sz="1200" dirty="0" smtClean="0"/>
              <a:t>precursors with </a:t>
            </a:r>
            <a:r>
              <a:rPr lang="en-US" sz="1200" dirty="0" smtClean="0"/>
              <a:t>241 </a:t>
            </a:r>
            <a:r>
              <a:rPr lang="en-US" sz="1200" dirty="0" smtClean="0"/>
              <a:t>unique miRNAs</a:t>
            </a:r>
            <a:r>
              <a:rPr lang="en-US" sz="1200" dirty="0"/>
              <a:t>)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1313775" y="7271047"/>
            <a:ext cx="2785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Spruce </a:t>
            </a:r>
            <a:r>
              <a:rPr lang="en-US" sz="1200" dirty="0" err="1" smtClean="0"/>
              <a:t>miRNAs</a:t>
            </a:r>
            <a:endParaRPr lang="en-US" sz="1200" dirty="0" smtClean="0"/>
          </a:p>
          <a:p>
            <a:r>
              <a:rPr lang="en-US" sz="1200" dirty="0" smtClean="0"/>
              <a:t>(585 </a:t>
            </a:r>
            <a:r>
              <a:rPr lang="en-US" sz="1200" dirty="0" smtClean="0"/>
              <a:t>precursors with </a:t>
            </a:r>
            <a:r>
              <a:rPr lang="en-US" sz="1200" dirty="0" smtClean="0"/>
              <a:t>426 </a:t>
            </a:r>
            <a:r>
              <a:rPr lang="en-US" sz="1200" dirty="0" smtClean="0"/>
              <a:t>unique miRNAs)</a:t>
            </a:r>
            <a:endParaRPr lang="en-US" sz="1200" dirty="0"/>
          </a:p>
        </p:txBody>
      </p:sp>
      <p:grpSp>
        <p:nvGrpSpPr>
          <p:cNvPr id="66" name="Group 65"/>
          <p:cNvGrpSpPr/>
          <p:nvPr/>
        </p:nvGrpSpPr>
        <p:grpSpPr>
          <a:xfrm>
            <a:off x="2518799" y="6212704"/>
            <a:ext cx="3324775" cy="754269"/>
            <a:chOff x="1862654" y="1465078"/>
            <a:chExt cx="3306896" cy="603171"/>
          </a:xfrm>
        </p:grpSpPr>
        <p:sp>
          <p:nvSpPr>
            <p:cNvPr id="67" name="Round Same Side Corner Rectangle 66"/>
            <p:cNvSpPr/>
            <p:nvPr/>
          </p:nvSpPr>
          <p:spPr>
            <a:xfrm rot="5400000">
              <a:off x="3214516" y="113216"/>
              <a:ext cx="603171" cy="3306896"/>
            </a:xfrm>
            <a:prstGeom prst="round2Same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8" name="Round Same Side Corner Rectangle 4"/>
            <p:cNvSpPr/>
            <p:nvPr/>
          </p:nvSpPr>
          <p:spPr>
            <a:xfrm>
              <a:off x="1862654" y="1494522"/>
              <a:ext cx="3277452" cy="54428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0" tIns="123825" rIns="247650" bIns="123825" numCol="1" spcCol="1270" anchor="ctr" anchorCtr="0">
              <a:noAutofit/>
            </a:bodyPr>
            <a:lstStyle/>
            <a:p>
              <a:pPr marL="171450" indent="-171450">
                <a:buFont typeface="Wingdings" panose="05000000000000000000" pitchFamily="2" charset="2"/>
                <a:buChar char="v"/>
              </a:pPr>
              <a:r>
                <a:rPr lang="en-US" sz="1000" dirty="0" smtClean="0"/>
                <a:t>MIRNA locus redundancy remove</a:t>
              </a:r>
            </a:p>
            <a:p>
              <a:pPr marL="171450" indent="-171450">
                <a:buFont typeface="Wingdings" panose="05000000000000000000" pitchFamily="2" charset="2"/>
                <a:buChar char="v"/>
              </a:pPr>
              <a:r>
                <a:rPr lang="en-US" sz="1000" dirty="0" smtClean="0"/>
                <a:t>MIRNA structure check</a:t>
              </a:r>
            </a:p>
            <a:p>
              <a:pPr marL="171450" indent="-171450">
                <a:buFont typeface="Wingdings" panose="05000000000000000000" pitchFamily="2" charset="2"/>
                <a:buChar char="v"/>
              </a:pPr>
              <a:r>
                <a:rPr lang="en-US" sz="1000" dirty="0" smtClean="0"/>
                <a:t>Novel </a:t>
              </a:r>
              <a:r>
                <a:rPr lang="en-US" sz="1000" dirty="0" err="1" smtClean="0"/>
                <a:t>miRNA</a:t>
              </a:r>
              <a:r>
                <a:rPr lang="en-US" sz="1000" dirty="0" smtClean="0"/>
                <a:t> family classification</a:t>
              </a:r>
            </a:p>
            <a:p>
              <a:pPr marL="171450" indent="-171450">
                <a:buFont typeface="Wingdings" panose="05000000000000000000" pitchFamily="2" charset="2"/>
                <a:buChar char="v"/>
              </a:pPr>
              <a:r>
                <a:rPr lang="en-US" sz="1000" dirty="0" smtClean="0"/>
                <a:t>Novel </a:t>
              </a:r>
              <a:r>
                <a:rPr lang="en-US" sz="1000" dirty="0" err="1" smtClean="0"/>
                <a:t>miRNA</a:t>
              </a:r>
              <a:r>
                <a:rPr lang="en-US" sz="1000" dirty="0" smtClean="0"/>
                <a:t> name assignment</a:t>
              </a: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1114864" y="6152766"/>
            <a:ext cx="1382106" cy="901928"/>
            <a:chOff x="2525" y="1421330"/>
            <a:chExt cx="1860129" cy="690669"/>
          </a:xfrm>
        </p:grpSpPr>
        <p:sp>
          <p:nvSpPr>
            <p:cNvPr id="70" name="Rounded Rectangle 69"/>
            <p:cNvSpPr/>
            <p:nvPr/>
          </p:nvSpPr>
          <p:spPr>
            <a:xfrm>
              <a:off x="2525" y="1421330"/>
              <a:ext cx="1860129" cy="690669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1" name="Rounded Rectangle 6"/>
            <p:cNvSpPr/>
            <p:nvPr/>
          </p:nvSpPr>
          <p:spPr>
            <a:xfrm>
              <a:off x="36241" y="1455046"/>
              <a:ext cx="1792697" cy="62323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19050" rIns="38100" bIns="1905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kern="1200" dirty="0" smtClean="0"/>
                <a:t>Manual check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98659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Rounded Rectangle 95"/>
          <p:cNvSpPr/>
          <p:nvPr/>
        </p:nvSpPr>
        <p:spPr>
          <a:xfrm>
            <a:off x="432003" y="816341"/>
            <a:ext cx="6000831" cy="756350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9" name="Straight Arrow Connector 108"/>
          <p:cNvCxnSpPr/>
          <p:nvPr/>
        </p:nvCxnSpPr>
        <p:spPr>
          <a:xfrm flipH="1">
            <a:off x="2224520" y="6195305"/>
            <a:ext cx="1576501" cy="205121"/>
          </a:xfrm>
          <a:prstGeom prst="straightConnector1">
            <a:avLst/>
          </a:prstGeom>
          <a:ln w="127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Isosceles Triangle 102"/>
          <p:cNvSpPr/>
          <p:nvPr/>
        </p:nvSpPr>
        <p:spPr>
          <a:xfrm rot="10800000">
            <a:off x="3811406" y="6426534"/>
            <a:ext cx="987552" cy="698416"/>
          </a:xfrm>
          <a:prstGeom prst="triangle">
            <a:avLst/>
          </a:pr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4" name="Straight Arrow Connector 73"/>
          <p:cNvCxnSpPr>
            <a:stCxn id="48" idx="2"/>
            <a:endCxn id="101" idx="0"/>
          </p:cNvCxnSpPr>
          <p:nvPr/>
        </p:nvCxnSpPr>
        <p:spPr>
          <a:xfrm>
            <a:off x="4307974" y="4538740"/>
            <a:ext cx="3761" cy="1424816"/>
          </a:xfrm>
          <a:prstGeom prst="straightConnector1">
            <a:avLst/>
          </a:prstGeom>
          <a:ln w="12700">
            <a:solidFill>
              <a:srgbClr val="F4B18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Isosceles Triangle 61"/>
          <p:cNvSpPr/>
          <p:nvPr/>
        </p:nvSpPr>
        <p:spPr>
          <a:xfrm rot="10800000">
            <a:off x="2432740" y="4508980"/>
            <a:ext cx="502920" cy="773458"/>
          </a:xfrm>
          <a:prstGeom prst="triangle">
            <a:avLst>
              <a:gd name="adj" fmla="val 100000"/>
            </a:avLst>
          </a:prstGeom>
          <a:gradFill>
            <a:gsLst>
              <a:gs pos="0">
                <a:srgbClr val="92D050"/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Flowchart: Merge 44"/>
          <p:cNvSpPr/>
          <p:nvPr/>
        </p:nvSpPr>
        <p:spPr>
          <a:xfrm rot="4288363">
            <a:off x="2146389" y="3283117"/>
            <a:ext cx="326738" cy="1164704"/>
          </a:xfrm>
          <a:prstGeom prst="flowChartMerge">
            <a:avLst/>
          </a:prstGeom>
          <a:gradFill>
            <a:gsLst>
              <a:gs pos="0">
                <a:srgbClr val="AECEEB"/>
              </a:gs>
              <a:gs pos="100000">
                <a:srgbClr val="92D05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lowchart: Merge 45"/>
          <p:cNvSpPr/>
          <p:nvPr/>
        </p:nvSpPr>
        <p:spPr>
          <a:xfrm rot="17385568">
            <a:off x="3430690" y="3291411"/>
            <a:ext cx="326738" cy="1164704"/>
          </a:xfrm>
          <a:prstGeom prst="flowChartMerge">
            <a:avLst/>
          </a:prstGeom>
          <a:gradFill>
            <a:gsLst>
              <a:gs pos="0">
                <a:srgbClr val="AACBE9"/>
              </a:gs>
              <a:gs pos="100000">
                <a:srgbClr val="F4B183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/>
          <p:cNvCxnSpPr/>
          <p:nvPr/>
        </p:nvCxnSpPr>
        <p:spPr>
          <a:xfrm>
            <a:off x="3086809" y="2618635"/>
            <a:ext cx="493348" cy="33115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3580157" y="2949789"/>
            <a:ext cx="1968830" cy="12195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6" name="Group 75"/>
          <p:cNvGrpSpPr/>
          <p:nvPr/>
        </p:nvGrpSpPr>
        <p:grpSpPr>
          <a:xfrm>
            <a:off x="3191066" y="3491585"/>
            <a:ext cx="2937076" cy="333365"/>
            <a:chOff x="3491860" y="2532215"/>
            <a:chExt cx="2937076" cy="333365"/>
          </a:xfrm>
        </p:grpSpPr>
        <p:cxnSp>
          <p:nvCxnSpPr>
            <p:cNvPr id="26" name="Straight Connector 25"/>
            <p:cNvCxnSpPr/>
            <p:nvPr/>
          </p:nvCxnSpPr>
          <p:spPr>
            <a:xfrm>
              <a:off x="3491860" y="2532215"/>
              <a:ext cx="620161" cy="333365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4102754" y="2863369"/>
              <a:ext cx="2326182" cy="0"/>
            </a:xfrm>
            <a:prstGeom prst="line">
              <a:avLst/>
            </a:prstGeom>
            <a:ln w="63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3599631" y="2563248"/>
            <a:ext cx="23310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(1) Does not code an appreciable peptide</a:t>
            </a:r>
          </a:p>
          <a:p>
            <a:pPr algn="ctr"/>
            <a:r>
              <a:rPr lang="en-US" sz="1000" dirty="0" smtClean="0"/>
              <a:t> ( </a:t>
            </a:r>
            <a:r>
              <a:rPr lang="en-US" sz="1000" dirty="0"/>
              <a:t>≤</a:t>
            </a:r>
            <a:r>
              <a:rPr lang="en-US" sz="1000" dirty="0" smtClean="0"/>
              <a:t> 100 amino acids)</a:t>
            </a:r>
            <a:endParaRPr lang="en-US" sz="1000" dirty="0"/>
          </a:p>
        </p:txBody>
      </p:sp>
      <p:sp>
        <p:nvSpPr>
          <p:cNvPr id="16" name="Isosceles Triangle 15"/>
          <p:cNvSpPr/>
          <p:nvPr/>
        </p:nvSpPr>
        <p:spPr>
          <a:xfrm rot="10800000">
            <a:off x="2272208" y="3495786"/>
            <a:ext cx="1280160" cy="570917"/>
          </a:xfrm>
          <a:prstGeom prst="triangle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rgbClr val="5B9BD5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2224520" y="3037856"/>
            <a:ext cx="13716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1,025 loci</a:t>
            </a:r>
            <a:endParaRPr lang="en-US" sz="1400" dirty="0"/>
          </a:p>
        </p:txBody>
      </p:sp>
      <p:sp>
        <p:nvSpPr>
          <p:cNvPr id="19" name="Rounded Rectangle 18"/>
          <p:cNvSpPr/>
          <p:nvPr/>
        </p:nvSpPr>
        <p:spPr>
          <a:xfrm>
            <a:off x="1098948" y="4051780"/>
            <a:ext cx="914400" cy="45720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196 loci</a:t>
            </a:r>
          </a:p>
          <a:p>
            <a:pPr algn="ctr"/>
            <a:r>
              <a:rPr lang="en-US" sz="1000" dirty="0" smtClean="0"/>
              <a:t>(CP </a:t>
            </a:r>
            <a:r>
              <a:rPr lang="en-US" sz="1000" dirty="0"/>
              <a:t>≥</a:t>
            </a:r>
            <a:r>
              <a:rPr lang="en-US" sz="1000" dirty="0" smtClean="0"/>
              <a:t> 0)</a:t>
            </a:r>
            <a:endParaRPr lang="en-US" sz="1000" dirty="0"/>
          </a:p>
        </p:txBody>
      </p:sp>
      <p:sp>
        <p:nvSpPr>
          <p:cNvPr id="21" name="TextBox 20"/>
          <p:cNvSpPr txBox="1"/>
          <p:nvPr/>
        </p:nvSpPr>
        <p:spPr>
          <a:xfrm>
            <a:off x="3710310" y="3448150"/>
            <a:ext cx="27075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(2) Not good protein-coding potential, CPC score </a:t>
            </a:r>
          </a:p>
          <a:p>
            <a:pPr algn="ctr"/>
            <a:r>
              <a:rPr lang="en-US" sz="1000" dirty="0" smtClean="0"/>
              <a:t>(evaluated by CPC-0.9-r2)</a:t>
            </a:r>
            <a:endParaRPr lang="en-US" sz="1000" dirty="0"/>
          </a:p>
        </p:txBody>
      </p:sp>
      <p:sp>
        <p:nvSpPr>
          <p:cNvPr id="38" name="Oval 37"/>
          <p:cNvSpPr/>
          <p:nvPr/>
        </p:nvSpPr>
        <p:spPr>
          <a:xfrm>
            <a:off x="3657787" y="7114004"/>
            <a:ext cx="1287010" cy="80222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606 loci</a:t>
            </a:r>
            <a:endParaRPr lang="en-US" sz="16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2254649" y="8605152"/>
            <a:ext cx="920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300 loci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342637" y="8010511"/>
            <a:ext cx="2238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4B183"/>
                </a:solidFill>
              </a:rPr>
              <a:t>Non-coding </a:t>
            </a:r>
            <a:r>
              <a:rPr lang="en-US" b="1" i="1" dirty="0" smtClean="0">
                <a:solidFill>
                  <a:srgbClr val="F4B183"/>
                </a:solidFill>
              </a:rPr>
              <a:t>PHAS </a:t>
            </a:r>
            <a:r>
              <a:rPr lang="en-US" b="1" dirty="0" smtClean="0">
                <a:solidFill>
                  <a:srgbClr val="F4B183"/>
                </a:solidFill>
              </a:rPr>
              <a:t>loci</a:t>
            </a:r>
            <a:endParaRPr lang="en-US" b="1" dirty="0">
              <a:solidFill>
                <a:srgbClr val="F4B183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917822" y="277075"/>
            <a:ext cx="50291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/>
              <a:t>Supplemental figure S2. </a:t>
            </a:r>
            <a:r>
              <a:rPr lang="en-US" sz="1200" b="1" dirty="0"/>
              <a:t>Coding and </a:t>
            </a:r>
            <a:r>
              <a:rPr lang="en-US" sz="1200" b="1" dirty="0" smtClean="0"/>
              <a:t>non-coding </a:t>
            </a:r>
            <a:r>
              <a:rPr lang="en-US" sz="1200" b="1" dirty="0"/>
              <a:t>classification of </a:t>
            </a:r>
            <a:r>
              <a:rPr lang="en-US" sz="1200" b="1" i="1" dirty="0"/>
              <a:t>PHAS</a:t>
            </a:r>
            <a:r>
              <a:rPr lang="en-US" sz="1200" b="1" dirty="0"/>
              <a:t> genes</a:t>
            </a:r>
          </a:p>
        </p:txBody>
      </p:sp>
      <p:sp>
        <p:nvSpPr>
          <p:cNvPr id="48" name="Rounded Rectangle 47"/>
          <p:cNvSpPr/>
          <p:nvPr/>
        </p:nvSpPr>
        <p:spPr>
          <a:xfrm>
            <a:off x="3850774" y="4081540"/>
            <a:ext cx="914400" cy="4572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614 loci</a:t>
            </a:r>
          </a:p>
          <a:p>
            <a:pPr algn="ctr"/>
            <a:r>
              <a:rPr lang="en-US" sz="1000" dirty="0" smtClean="0"/>
              <a:t>(CP ≤ -1)</a:t>
            </a:r>
            <a:endParaRPr lang="en-US" sz="1000" dirty="0"/>
          </a:p>
        </p:txBody>
      </p:sp>
      <p:sp>
        <p:nvSpPr>
          <p:cNvPr id="63" name="Rounded Rectangle 62"/>
          <p:cNvSpPr/>
          <p:nvPr/>
        </p:nvSpPr>
        <p:spPr>
          <a:xfrm>
            <a:off x="1862782" y="5275127"/>
            <a:ext cx="914400" cy="45720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155 loci</a:t>
            </a:r>
          </a:p>
          <a:p>
            <a:pPr algn="ctr"/>
            <a:r>
              <a:rPr lang="en-US" sz="1000" dirty="0" smtClean="0"/>
              <a:t>(E </a:t>
            </a:r>
            <a:r>
              <a:rPr lang="en-US" sz="1000" dirty="0"/>
              <a:t>≤</a:t>
            </a:r>
            <a:r>
              <a:rPr lang="en-US" sz="1000" dirty="0" smtClean="0"/>
              <a:t> 1e-4)</a:t>
            </a:r>
            <a:endParaRPr lang="en-US" sz="1000" dirty="0"/>
          </a:p>
        </p:txBody>
      </p:sp>
      <p:sp>
        <p:nvSpPr>
          <p:cNvPr id="64" name="Rounded Rectangle 63"/>
          <p:cNvSpPr/>
          <p:nvPr/>
        </p:nvSpPr>
        <p:spPr>
          <a:xfrm>
            <a:off x="3043946" y="5277756"/>
            <a:ext cx="914400" cy="4572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60 loci</a:t>
            </a:r>
          </a:p>
          <a:p>
            <a:pPr algn="ctr"/>
            <a:r>
              <a:rPr lang="en-US" sz="1000" dirty="0" smtClean="0"/>
              <a:t>(E &gt; 1e-4)</a:t>
            </a:r>
            <a:endParaRPr lang="en-US" sz="1000" dirty="0"/>
          </a:p>
        </p:txBody>
      </p:sp>
      <p:sp>
        <p:nvSpPr>
          <p:cNvPr id="65" name="Oval 64"/>
          <p:cNvSpPr/>
          <p:nvPr/>
        </p:nvSpPr>
        <p:spPr>
          <a:xfrm>
            <a:off x="646951" y="6130284"/>
            <a:ext cx="1625255" cy="80222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1,420 loci</a:t>
            </a:r>
            <a:endParaRPr lang="en-US" sz="1600" b="1" dirty="0"/>
          </a:p>
        </p:txBody>
      </p:sp>
      <p:sp>
        <p:nvSpPr>
          <p:cNvPr id="66" name="TextBox 65"/>
          <p:cNvSpPr txBox="1"/>
          <p:nvPr/>
        </p:nvSpPr>
        <p:spPr>
          <a:xfrm>
            <a:off x="646952" y="7022191"/>
            <a:ext cx="17956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92D050"/>
                </a:solidFill>
              </a:rPr>
              <a:t>Coding </a:t>
            </a:r>
            <a:r>
              <a:rPr lang="en-US" b="1" i="1" dirty="0" smtClean="0">
                <a:solidFill>
                  <a:srgbClr val="92D050"/>
                </a:solidFill>
              </a:rPr>
              <a:t>PHAS </a:t>
            </a:r>
            <a:r>
              <a:rPr lang="en-US" b="1" dirty="0" smtClean="0">
                <a:solidFill>
                  <a:srgbClr val="92D050"/>
                </a:solidFill>
              </a:rPr>
              <a:t>loci</a:t>
            </a:r>
            <a:endParaRPr lang="en-US" b="1" dirty="0">
              <a:solidFill>
                <a:srgbClr val="92D05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17874" y="4692581"/>
            <a:ext cx="2586670" cy="400110"/>
          </a:xfrm>
          <a:prstGeom prst="rect">
            <a:avLst/>
          </a:prstGeom>
          <a:solidFill>
            <a:srgbClr val="EDEDED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(3) No significant homology to known protein </a:t>
            </a:r>
          </a:p>
          <a:p>
            <a:pPr algn="ctr"/>
            <a:r>
              <a:rPr lang="en-US" sz="1000" dirty="0" smtClean="0"/>
              <a:t>(BLASTX to UniRef90, e-value &lt; 1e-4)</a:t>
            </a:r>
            <a:endParaRPr lang="en-US" sz="1000" dirty="0"/>
          </a:p>
        </p:txBody>
      </p:sp>
      <p:cxnSp>
        <p:nvCxnSpPr>
          <p:cNvPr id="68" name="Straight Arrow Connector 67"/>
          <p:cNvCxnSpPr>
            <a:stCxn id="19" idx="2"/>
            <a:endCxn id="65" idx="0"/>
          </p:cNvCxnSpPr>
          <p:nvPr/>
        </p:nvCxnSpPr>
        <p:spPr>
          <a:xfrm flipH="1">
            <a:off x="1459579" y="4508980"/>
            <a:ext cx="96569" cy="1621304"/>
          </a:xfrm>
          <a:prstGeom prst="straightConnector1">
            <a:avLst/>
          </a:prstGeom>
          <a:ln w="127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 flipH="1">
            <a:off x="1939083" y="5714437"/>
            <a:ext cx="285789" cy="515439"/>
          </a:xfrm>
          <a:prstGeom prst="straightConnector1">
            <a:avLst/>
          </a:prstGeom>
          <a:ln w="127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>
            <a:stCxn id="64" idx="2"/>
          </p:cNvCxnSpPr>
          <p:nvPr/>
        </p:nvCxnSpPr>
        <p:spPr>
          <a:xfrm>
            <a:off x="3501146" y="5734956"/>
            <a:ext cx="656245" cy="222819"/>
          </a:xfrm>
          <a:prstGeom prst="straightConnector1">
            <a:avLst/>
          </a:prstGeom>
          <a:ln w="12700">
            <a:solidFill>
              <a:srgbClr val="F4B18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1" name="Group 80"/>
          <p:cNvGrpSpPr/>
          <p:nvPr/>
        </p:nvGrpSpPr>
        <p:grpSpPr>
          <a:xfrm>
            <a:off x="3207349" y="4847682"/>
            <a:ext cx="2765842" cy="223256"/>
            <a:chOff x="3508143" y="3888312"/>
            <a:chExt cx="2765842" cy="223256"/>
          </a:xfrm>
        </p:grpSpPr>
        <p:cxnSp>
          <p:nvCxnSpPr>
            <p:cNvPr id="78" name="Straight Connector 77"/>
            <p:cNvCxnSpPr/>
            <p:nvPr/>
          </p:nvCxnSpPr>
          <p:spPr>
            <a:xfrm>
              <a:off x="3508143" y="3888312"/>
              <a:ext cx="341242" cy="223256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3839687" y="4109357"/>
              <a:ext cx="2434298" cy="0"/>
            </a:xfrm>
            <a:prstGeom prst="line">
              <a:avLst/>
            </a:prstGeom>
            <a:ln w="63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Isosceles Triangle 17"/>
          <p:cNvSpPr/>
          <p:nvPr/>
        </p:nvSpPr>
        <p:spPr>
          <a:xfrm rot="10800000">
            <a:off x="2896422" y="4456139"/>
            <a:ext cx="502920" cy="831046"/>
          </a:xfrm>
          <a:prstGeom prst="triangle">
            <a:avLst>
              <a:gd name="adj" fmla="val 0"/>
            </a:avLst>
          </a:prstGeom>
          <a:gradFill>
            <a:gsLst>
              <a:gs pos="0">
                <a:srgbClr val="F4B183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Rounded Rectangle 46"/>
          <p:cNvSpPr/>
          <p:nvPr/>
        </p:nvSpPr>
        <p:spPr>
          <a:xfrm>
            <a:off x="2386867" y="4059093"/>
            <a:ext cx="1097280" cy="457200"/>
          </a:xfrm>
          <a:prstGeom prst="roundRect">
            <a:avLst/>
          </a:prstGeom>
          <a:gradFill flip="none" rotWithShape="1">
            <a:gsLst>
              <a:gs pos="0">
                <a:srgbClr val="92D050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215 loci</a:t>
            </a:r>
          </a:p>
          <a:p>
            <a:pPr algn="ctr"/>
            <a:r>
              <a:rPr lang="en-US" sz="1000" dirty="0" smtClean="0"/>
              <a:t>(-1 &lt; CP &lt; 0)</a:t>
            </a:r>
            <a:endParaRPr lang="en-US" sz="1000" dirty="0"/>
          </a:p>
        </p:txBody>
      </p:sp>
      <p:sp>
        <p:nvSpPr>
          <p:cNvPr id="94" name="Freeform 93"/>
          <p:cNvSpPr/>
          <p:nvPr/>
        </p:nvSpPr>
        <p:spPr>
          <a:xfrm>
            <a:off x="860148" y="2776640"/>
            <a:ext cx="1727521" cy="3423501"/>
          </a:xfrm>
          <a:custGeom>
            <a:avLst/>
            <a:gdLst>
              <a:gd name="connsiteX0" fmla="*/ 1688035 w 1688035"/>
              <a:gd name="connsiteY0" fmla="*/ 0 h 3104147"/>
              <a:gd name="connsiteX1" fmla="*/ 436750 w 1688035"/>
              <a:gd name="connsiteY1" fmla="*/ 541421 h 3104147"/>
              <a:gd name="connsiteX2" fmla="*/ 15645 w 1688035"/>
              <a:gd name="connsiteY2" fmla="*/ 2334126 h 3104147"/>
              <a:gd name="connsiteX3" fmla="*/ 147993 w 1688035"/>
              <a:gd name="connsiteY3" fmla="*/ 3104147 h 31041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88035" h="3104147">
                <a:moveTo>
                  <a:pt x="1688035" y="0"/>
                </a:moveTo>
                <a:cubicBezTo>
                  <a:pt x="1201758" y="76200"/>
                  <a:pt x="715482" y="152400"/>
                  <a:pt x="436750" y="541421"/>
                </a:cubicBezTo>
                <a:cubicBezTo>
                  <a:pt x="158018" y="930442"/>
                  <a:pt x="63771" y="1907005"/>
                  <a:pt x="15645" y="2334126"/>
                </a:cubicBezTo>
                <a:cubicBezTo>
                  <a:pt x="-32481" y="2761247"/>
                  <a:pt x="35698" y="2945731"/>
                  <a:pt x="147993" y="3104147"/>
                </a:cubicBezTo>
              </a:path>
            </a:pathLst>
          </a:custGeom>
          <a:noFill/>
          <a:ln>
            <a:solidFill>
              <a:srgbClr val="92D05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ounded Rectangle 94"/>
          <p:cNvSpPr/>
          <p:nvPr/>
        </p:nvSpPr>
        <p:spPr>
          <a:xfrm rot="19071739">
            <a:off x="901956" y="3187597"/>
            <a:ext cx="914400" cy="309829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1,001 loci</a:t>
            </a:r>
          </a:p>
        </p:txBody>
      </p:sp>
      <p:sp>
        <p:nvSpPr>
          <p:cNvPr id="101" name="Rounded Rectangle 100"/>
          <p:cNvSpPr/>
          <p:nvPr/>
        </p:nvSpPr>
        <p:spPr>
          <a:xfrm>
            <a:off x="3763095" y="5963556"/>
            <a:ext cx="1097280" cy="462978"/>
          </a:xfrm>
          <a:prstGeom prst="roundRect">
            <a:avLst/>
          </a:prstGeom>
          <a:solidFill>
            <a:srgbClr val="F4B1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674 loci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3631699" y="6561330"/>
            <a:ext cx="27075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(4</a:t>
            </a:r>
            <a:r>
              <a:rPr lang="en-US" sz="1000" smtClean="0"/>
              <a:t>) No </a:t>
            </a:r>
            <a:r>
              <a:rPr lang="en-US" sz="1000" dirty="0" smtClean="0"/>
              <a:t>overlap with annotated </a:t>
            </a:r>
            <a:r>
              <a:rPr lang="en-US" sz="1000" smtClean="0"/>
              <a:t>coding genes</a:t>
            </a:r>
            <a:endParaRPr lang="en-US" sz="1000" dirty="0" smtClean="0"/>
          </a:p>
          <a:p>
            <a:pPr algn="ctr"/>
            <a:r>
              <a:rPr lang="en-US" sz="1000" dirty="0" smtClean="0"/>
              <a:t>(Pabies1.0_HC.gff3)</a:t>
            </a:r>
            <a:endParaRPr lang="en-US" sz="1000" dirty="0"/>
          </a:p>
        </p:txBody>
      </p:sp>
      <p:sp>
        <p:nvSpPr>
          <p:cNvPr id="111" name="Rounded Rectangle 110"/>
          <p:cNvSpPr/>
          <p:nvPr/>
        </p:nvSpPr>
        <p:spPr>
          <a:xfrm>
            <a:off x="2510309" y="6193644"/>
            <a:ext cx="645545" cy="267713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68 loci</a:t>
            </a:r>
          </a:p>
        </p:txBody>
      </p:sp>
      <p:sp>
        <p:nvSpPr>
          <p:cNvPr id="5" name="Isosceles Triangle 4"/>
          <p:cNvSpPr/>
          <p:nvPr/>
        </p:nvSpPr>
        <p:spPr>
          <a:xfrm rot="10800000">
            <a:off x="2273289" y="2666074"/>
            <a:ext cx="1322830" cy="393198"/>
          </a:xfrm>
          <a:prstGeom prst="triangle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rgbClr val="5B9BD5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2234492" y="2227697"/>
            <a:ext cx="13716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2,061 </a:t>
            </a:r>
            <a:r>
              <a:rPr lang="en-US" sz="1400" dirty="0"/>
              <a:t>loci</a:t>
            </a:r>
          </a:p>
        </p:txBody>
      </p:sp>
      <p:sp>
        <p:nvSpPr>
          <p:cNvPr id="3" name="Chevron 2"/>
          <p:cNvSpPr/>
          <p:nvPr/>
        </p:nvSpPr>
        <p:spPr>
          <a:xfrm rot="5400000">
            <a:off x="2272297" y="820007"/>
            <a:ext cx="1274637" cy="1450803"/>
          </a:xfrm>
          <a:prstGeom prst="chevron">
            <a:avLst>
              <a:gd name="adj" fmla="val 25479"/>
            </a:avLst>
          </a:prstGeom>
          <a:gradFill>
            <a:gsLst>
              <a:gs pos="38000">
                <a:srgbClr val="5B9BD5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>
              <a:lnSpc>
                <a:spcPts val="1600"/>
              </a:lnSpc>
            </a:pPr>
            <a:r>
              <a:rPr lang="en-US" altLang="zh-CN" i="1" dirty="0" smtClean="0">
                <a:solidFill>
                  <a:schemeClr val="tx1"/>
                </a:solidFill>
              </a:rPr>
              <a:t>PHAS</a:t>
            </a:r>
            <a:r>
              <a:rPr lang="en-US" altLang="zh-CN" dirty="0" smtClean="0">
                <a:solidFill>
                  <a:schemeClr val="tx1"/>
                </a:solidFill>
              </a:rPr>
              <a:t> locus search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23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94479" y="449705"/>
            <a:ext cx="476252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Supplemental figure S3. Stem-loop structures of miR482/2118 in spruce</a:t>
            </a:r>
          </a:p>
          <a:p>
            <a:r>
              <a:rPr lang="en-US" sz="1000" dirty="0" smtClean="0"/>
              <a:t>miRNA sequence is highlighted in red</a:t>
            </a:r>
            <a:endParaRPr lang="en-US" sz="1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634" y="1009650"/>
            <a:ext cx="5460391" cy="5956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125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18745</TotalTime>
  <Words>349</Words>
  <Application>Microsoft Office PowerPoint</Application>
  <PresentationFormat>A4 Paper (210x297 mm)</PresentationFormat>
  <Paragraphs>70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宋体</vt:lpstr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</vt:vector>
  </TitlesOfParts>
  <Company>Unknown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Rui_desktop</dc:creator>
  <cp:lastModifiedBy>Rui Xia</cp:lastModifiedBy>
  <cp:revision>83</cp:revision>
  <cp:lastPrinted>2014-09-08T19:34:01Z</cp:lastPrinted>
  <dcterms:created xsi:type="dcterms:W3CDTF">2014-05-27T13:52:08Z</dcterms:created>
  <dcterms:modified xsi:type="dcterms:W3CDTF">2015-07-15T20:01:01Z</dcterms:modified>
</cp:coreProperties>
</file>