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-4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C9903-0403-4804-8693-B45C1B9C32E5}" type="datetimeFigureOut">
              <a:rPr lang="en-GB" smtClean="0"/>
              <a:pPr/>
              <a:t>03/08/2015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30B0B-B663-4C2E-842A-EFAA6F1039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2051050" y="4365105"/>
            <a:ext cx="6121400" cy="261600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endParaRPr lang="en-GB" sz="1100" dirty="0"/>
          </a:p>
        </p:txBody>
      </p:sp>
      <p:grpSp>
        <p:nvGrpSpPr>
          <p:cNvPr id="2" name="Group 49"/>
          <p:cNvGrpSpPr/>
          <p:nvPr/>
        </p:nvGrpSpPr>
        <p:grpSpPr>
          <a:xfrm>
            <a:off x="1912846" y="1216174"/>
            <a:ext cx="6449931" cy="2941602"/>
            <a:chOff x="1912845" y="1216174"/>
            <a:chExt cx="6449921" cy="2941602"/>
          </a:xfrm>
        </p:grpSpPr>
        <p:grpSp>
          <p:nvGrpSpPr>
            <p:cNvPr id="3" name="Group 48"/>
            <p:cNvGrpSpPr/>
            <p:nvPr/>
          </p:nvGrpSpPr>
          <p:grpSpPr>
            <a:xfrm>
              <a:off x="2330354" y="1216174"/>
              <a:ext cx="6032412" cy="2941602"/>
              <a:chOff x="2330354" y="1216174"/>
              <a:chExt cx="6032412" cy="2941602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2330354" y="1412628"/>
                <a:ext cx="6032412" cy="432047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>
                  <a:lnSpc>
                    <a:spcPts val="1250"/>
                  </a:lnSpc>
                </a:pPr>
                <a:r>
                  <a:rPr lang="en-GB" sz="1000" dirty="0" err="1"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GB" sz="1000" dirty="0" err="1" smtClean="0">
                    <a:latin typeface="Arial" pitchFamily="34" charset="0"/>
                    <a:cs typeface="Arial" pitchFamily="34" charset="0"/>
                  </a:rPr>
                  <a:t>Da</a:t>
                </a:r>
                <a:endParaRPr lang="en-GB" sz="1000" dirty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  <a:p>
                <a:pPr>
                  <a:lnSpc>
                    <a:spcPts val="1400"/>
                  </a:lnSpc>
                </a:pPr>
                <a:r>
                  <a:rPr lang="en-GB" sz="1000" dirty="0" smtClean="0">
                    <a:latin typeface="Arial" pitchFamily="34" charset="0"/>
                    <a:cs typeface="Arial" pitchFamily="34" charset="0"/>
                  </a:rPr>
                  <a:t>6</a:t>
                </a:r>
                <a:endParaRPr lang="en-GB" sz="1000" dirty="0">
                  <a:latin typeface="Arial" pitchFamily="34" charset="0"/>
                  <a:cs typeface="Arial" pitchFamily="34" charset="0"/>
                </a:endParaRP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6 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/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6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/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  <a:p>
                <a:pPr>
                  <a:lnSpc>
                    <a:spcPts val="1400"/>
                  </a:lnSpc>
                </a:pPr>
                <a:r>
                  <a:rPr lang="en-GB" sz="1000" dirty="0" smtClean="0">
                    <a:latin typeface="Arial" pitchFamily="34" charset="0"/>
                    <a:cs typeface="Arial" pitchFamily="34" charset="0"/>
                  </a:rPr>
                  <a:t>6</a:t>
                </a: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  <a:p>
                <a:pPr>
                  <a:lnSpc>
                    <a:spcPts val="12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/</a:t>
                </a:r>
              </a:p>
              <a:p>
                <a:pPr>
                  <a:lnSpc>
                    <a:spcPts val="130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6 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0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2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4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5</a:t>
                </a:r>
              </a:p>
              <a:p>
                <a:pPr>
                  <a:lnSpc>
                    <a:spcPts val="1250"/>
                  </a:lnSpc>
                </a:pPr>
                <a:r>
                  <a:rPr lang="en-GB" sz="1000" dirty="0">
                    <a:latin typeface="Arial" pitchFamily="34" charset="0"/>
                    <a:cs typeface="Arial" pitchFamily="34" charset="0"/>
                  </a:rPr>
                  <a:t>6</a:t>
                </a:r>
                <a:endParaRPr lang="en-GB" dirty="0"/>
              </a:p>
            </p:txBody>
          </p:sp>
          <p:pic>
            <p:nvPicPr>
              <p:cNvPr id="10" name="Picture 9" descr="gel 3 gp 5&amp;7 DAB.tif"/>
              <p:cNvPicPr/>
              <p:nvPr/>
            </p:nvPicPr>
            <p:blipFill>
              <a:blip r:embed="rId2" cstate="print">
                <a:lum bright="10000" contrast="20000"/>
              </a:blip>
              <a:srcRect l="50093" t="10906" r="25978"/>
              <a:stretch>
                <a:fillRect/>
              </a:stretch>
            </p:blipFill>
            <p:spPr>
              <a:xfrm>
                <a:off x="7421090" y="1844675"/>
                <a:ext cx="783166" cy="2304405"/>
              </a:xfrm>
              <a:prstGeom prst="rect">
                <a:avLst/>
              </a:prstGeom>
            </p:spPr>
          </p:pic>
          <p:pic>
            <p:nvPicPr>
              <p:cNvPr id="11" name="Picture 10" descr="gel 4 gp 6 DAB.tif"/>
              <p:cNvPicPr/>
              <p:nvPr/>
            </p:nvPicPr>
            <p:blipFill>
              <a:blip r:embed="rId3" cstate="print">
                <a:lum contrast="10000"/>
              </a:blip>
              <a:srcRect l="43841" t="2862" r="31841" b="7733"/>
              <a:stretch>
                <a:fillRect/>
              </a:stretch>
            </p:blipFill>
            <p:spPr>
              <a:xfrm>
                <a:off x="6590927" y="1844675"/>
                <a:ext cx="790486" cy="2304405"/>
              </a:xfrm>
              <a:prstGeom prst="rect">
                <a:avLst/>
              </a:prstGeom>
            </p:spPr>
          </p:pic>
          <p:pic>
            <p:nvPicPr>
              <p:cNvPr id="12" name="Picture 11" descr="gel 3 gp 5&amp;7 DAB.tif"/>
              <p:cNvPicPr/>
              <p:nvPr/>
            </p:nvPicPr>
            <p:blipFill>
              <a:blip r:embed="rId2" cstate="print">
                <a:lum bright="10000" contrast="20000"/>
              </a:blip>
              <a:srcRect l="28094" t="10906" r="49458"/>
              <a:stretch>
                <a:fillRect/>
              </a:stretch>
            </p:blipFill>
            <p:spPr>
              <a:xfrm>
                <a:off x="5828044" y="1844675"/>
                <a:ext cx="731929" cy="2304405"/>
              </a:xfrm>
              <a:prstGeom prst="rect">
                <a:avLst/>
              </a:prstGeom>
            </p:spPr>
          </p:pic>
          <p:pic>
            <p:nvPicPr>
              <p:cNvPr id="13" name="Picture 12" descr="gel 2 gp 3&amp;4 DAB.tif"/>
              <p:cNvPicPr/>
              <p:nvPr/>
            </p:nvPicPr>
            <p:blipFill>
              <a:blip r:embed="rId4" cstate="print"/>
              <a:srcRect l="53263" t="9259" r="24177" b="1347"/>
              <a:stretch>
                <a:fillRect/>
              </a:stretch>
            </p:blipFill>
            <p:spPr>
              <a:xfrm>
                <a:off x="5048791" y="1844675"/>
                <a:ext cx="731929" cy="2313101"/>
              </a:xfrm>
              <a:prstGeom prst="rect">
                <a:avLst/>
              </a:prstGeom>
            </p:spPr>
          </p:pic>
          <p:pic>
            <p:nvPicPr>
              <p:cNvPr id="14" name="Picture 13" descr="gel 2 gp 3&amp;4 DAB.tif"/>
              <p:cNvPicPr/>
              <p:nvPr/>
            </p:nvPicPr>
            <p:blipFill>
              <a:blip r:embed="rId4" cstate="print"/>
              <a:srcRect l="30251" t="9259" r="46512" b="1347"/>
              <a:stretch>
                <a:fillRect/>
              </a:stretch>
            </p:blipFill>
            <p:spPr>
              <a:xfrm>
                <a:off x="4247445" y="1844675"/>
                <a:ext cx="753888" cy="2313101"/>
              </a:xfrm>
              <a:prstGeom prst="rect">
                <a:avLst/>
              </a:prstGeom>
            </p:spPr>
          </p:pic>
          <p:pic>
            <p:nvPicPr>
              <p:cNvPr id="15" name="Picture 14" descr="gel 1 gp 1&amp;2 DAB.tif"/>
              <p:cNvPicPr/>
              <p:nvPr/>
            </p:nvPicPr>
            <p:blipFill>
              <a:blip r:embed="rId5" cstate="print">
                <a:lum contrast="40000"/>
              </a:blip>
              <a:srcRect l="22048" t="9259" r="46729" b="1336"/>
              <a:stretch>
                <a:fillRect/>
              </a:stretch>
            </p:blipFill>
            <p:spPr>
              <a:xfrm>
                <a:off x="2389376" y="1844675"/>
                <a:ext cx="1017383" cy="2313101"/>
              </a:xfrm>
              <a:prstGeom prst="rect">
                <a:avLst/>
              </a:prstGeom>
            </p:spPr>
          </p:pic>
          <p:pic>
            <p:nvPicPr>
              <p:cNvPr id="16" name="Picture 15" descr="gel 1 gp 1&amp;2 DAB.tif"/>
              <p:cNvPicPr/>
              <p:nvPr/>
            </p:nvPicPr>
            <p:blipFill>
              <a:blip r:embed="rId5" cstate="print">
                <a:lum contrast="40000"/>
              </a:blip>
              <a:srcRect l="52372" t="9259" r="23204" b="1336"/>
              <a:stretch>
                <a:fillRect/>
              </a:stretch>
            </p:blipFill>
            <p:spPr>
              <a:xfrm>
                <a:off x="3431556" y="1844675"/>
                <a:ext cx="797805" cy="2313101"/>
              </a:xfrm>
              <a:prstGeom prst="rect">
                <a:avLst/>
              </a:prstGeom>
            </p:spPr>
          </p:pic>
          <p:grpSp>
            <p:nvGrpSpPr>
              <p:cNvPr id="4" name="Group 2"/>
              <p:cNvGrpSpPr>
                <a:grpSpLocks/>
              </p:cNvGrpSpPr>
              <p:nvPr/>
            </p:nvGrpSpPr>
            <p:grpSpPr bwMode="auto">
              <a:xfrm>
                <a:off x="2389882" y="1216174"/>
                <a:ext cx="5816592" cy="628650"/>
                <a:chOff x="1380" y="1065"/>
                <a:chExt cx="13860" cy="990"/>
              </a:xfrm>
            </p:grpSpPr>
            <p:grpSp>
              <p:nvGrpSpPr>
                <p:cNvPr id="5" name="Group 3"/>
                <p:cNvGrpSpPr>
                  <a:grpSpLocks/>
                </p:cNvGrpSpPr>
                <p:nvPr/>
              </p:nvGrpSpPr>
              <p:grpSpPr bwMode="auto">
                <a:xfrm>
                  <a:off x="1380" y="1065"/>
                  <a:ext cx="13860" cy="990"/>
                  <a:chOff x="1380" y="1065"/>
                  <a:chExt cx="13860" cy="990"/>
                </a:xfrm>
              </p:grpSpPr>
              <p:sp>
                <p:nvSpPr>
                  <p:cNvPr id="1028" name="Text Box 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0" y="1065"/>
                    <a:ext cx="13860" cy="99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vert270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dirty="0" smtClean="0">
                      <a:latin typeface="Arial" pitchFamily="34" charset="0"/>
                    </a:endParaRPr>
                  </a:p>
                </p:txBody>
              </p:sp>
              <p:sp>
                <p:nvSpPr>
                  <p:cNvPr id="1029" name="AutoShape 5"/>
                  <p:cNvSpPr>
                    <a:spLocks/>
                  </p:cNvSpPr>
                  <p:nvPr/>
                </p:nvSpPr>
                <p:spPr bwMode="auto">
                  <a:xfrm rot="16200000">
                    <a:off x="2733" y="717"/>
                    <a:ext cx="260" cy="1735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30" name="AutoShape 6"/>
                  <p:cNvSpPr>
                    <a:spLocks/>
                  </p:cNvSpPr>
                  <p:nvPr/>
                </p:nvSpPr>
                <p:spPr bwMode="auto">
                  <a:xfrm rot="16200000">
                    <a:off x="6525" y="735"/>
                    <a:ext cx="260" cy="1700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31" name="AutoShape 7"/>
                  <p:cNvSpPr>
                    <a:spLocks/>
                  </p:cNvSpPr>
                  <p:nvPr/>
                </p:nvSpPr>
                <p:spPr bwMode="auto">
                  <a:xfrm rot="16200000">
                    <a:off x="8406" y="729"/>
                    <a:ext cx="260" cy="1712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32" name="AutoShape 8"/>
                  <p:cNvSpPr>
                    <a:spLocks/>
                  </p:cNvSpPr>
                  <p:nvPr/>
                </p:nvSpPr>
                <p:spPr bwMode="auto">
                  <a:xfrm rot="16200000">
                    <a:off x="10314" y="749"/>
                    <a:ext cx="260" cy="1672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33" name="AutoShape 9"/>
                  <p:cNvSpPr>
                    <a:spLocks/>
                  </p:cNvSpPr>
                  <p:nvPr/>
                </p:nvSpPr>
                <p:spPr bwMode="auto">
                  <a:xfrm rot="16200000">
                    <a:off x="12195" y="742"/>
                    <a:ext cx="260" cy="1686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34" name="AutoShape 10"/>
                  <p:cNvSpPr>
                    <a:spLocks/>
                  </p:cNvSpPr>
                  <p:nvPr/>
                </p:nvSpPr>
                <p:spPr bwMode="auto">
                  <a:xfrm rot="16200000">
                    <a:off x="14089" y="749"/>
                    <a:ext cx="260" cy="1672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  <p:sp>
                <p:nvSpPr>
                  <p:cNvPr id="1035" name="AutoShape 11"/>
                  <p:cNvSpPr>
                    <a:spLocks/>
                  </p:cNvSpPr>
                  <p:nvPr/>
                </p:nvSpPr>
                <p:spPr bwMode="auto">
                  <a:xfrm rot="16200000">
                    <a:off x="4650" y="748"/>
                    <a:ext cx="260" cy="1675"/>
                  </a:xfrm>
                  <a:prstGeom prst="rightBrace">
                    <a:avLst>
                      <a:gd name="adj1" fmla="val 52083"/>
                      <a:gd name="adj2" fmla="val 50000"/>
                    </a:avLst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GB"/>
                  </a:p>
                </p:txBody>
              </p:sp>
            </p:grpSp>
            <p:sp>
              <p:nvSpPr>
                <p:cNvPr id="103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207" y="1065"/>
                  <a:ext cx="13005" cy="7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ts val="1000"/>
                    </a:spcAft>
                  </a:pPr>
                  <a:r>
                    <a:rPr lang="en-GB" sz="1000" dirty="0">
                      <a:latin typeface="Arial" pitchFamily="34" charset="0"/>
                    </a:rPr>
                    <a:t>  Gp1                Gp2                Gp3                Gp4	               Gp5 	           Gp6                Gp7</a:t>
                  </a:r>
                  <a:endParaRPr lang="en-US" sz="1000" dirty="0">
                    <a:latin typeface="Arial" pitchFamily="34" charset="0"/>
                  </a:endParaRPr>
                </a:p>
              </p:txBody>
            </p:sp>
          </p:grpSp>
        </p:grpSp>
        <p:grpSp>
          <p:nvGrpSpPr>
            <p:cNvPr id="6" name="Group 46"/>
            <p:cNvGrpSpPr/>
            <p:nvPr/>
          </p:nvGrpSpPr>
          <p:grpSpPr>
            <a:xfrm>
              <a:off x="1912845" y="1748406"/>
              <a:ext cx="532012" cy="2307400"/>
              <a:chOff x="1706218" y="1748406"/>
              <a:chExt cx="532012" cy="2307400"/>
            </a:xfrm>
          </p:grpSpPr>
          <p:grpSp>
            <p:nvGrpSpPr>
              <p:cNvPr id="7" name="Group 29"/>
              <p:cNvGrpSpPr/>
              <p:nvPr/>
            </p:nvGrpSpPr>
            <p:grpSpPr>
              <a:xfrm>
                <a:off x="2094252" y="2159056"/>
                <a:ext cx="79954" cy="1485968"/>
                <a:chOff x="428777" y="1858894"/>
                <a:chExt cx="262737" cy="1485968"/>
              </a:xfrm>
            </p:grpSpPr>
            <p:cxnSp>
              <p:nvCxnSpPr>
                <p:cNvPr id="24" name="AutoShape 7"/>
                <p:cNvCxnSpPr>
                  <a:cxnSpLocks noChangeShapeType="1"/>
                </p:cNvCxnSpPr>
                <p:nvPr/>
              </p:nvCxnSpPr>
              <p:spPr bwMode="auto">
                <a:xfrm>
                  <a:off x="429413" y="1858894"/>
                  <a:ext cx="244288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5" name="AutoShape 8"/>
                <p:cNvCxnSpPr>
                  <a:cxnSpLocks noChangeShapeType="1"/>
                </p:cNvCxnSpPr>
                <p:nvPr/>
              </p:nvCxnSpPr>
              <p:spPr bwMode="auto">
                <a:xfrm>
                  <a:off x="437048" y="2038085"/>
                  <a:ext cx="244923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6" name="AutoShape 9"/>
                <p:cNvCxnSpPr>
                  <a:cxnSpLocks noChangeShapeType="1"/>
                </p:cNvCxnSpPr>
                <p:nvPr/>
              </p:nvCxnSpPr>
              <p:spPr bwMode="auto">
                <a:xfrm>
                  <a:off x="437048" y="2715633"/>
                  <a:ext cx="244923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" name="AutoShape 10"/>
                <p:cNvCxnSpPr>
                  <a:cxnSpLocks noChangeShapeType="1"/>
                </p:cNvCxnSpPr>
                <p:nvPr/>
              </p:nvCxnSpPr>
              <p:spPr bwMode="auto">
                <a:xfrm>
                  <a:off x="428777" y="3200846"/>
                  <a:ext cx="244923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8" name="AutoShape 11"/>
                <p:cNvCxnSpPr>
                  <a:cxnSpLocks noChangeShapeType="1"/>
                </p:cNvCxnSpPr>
                <p:nvPr/>
              </p:nvCxnSpPr>
              <p:spPr bwMode="auto">
                <a:xfrm>
                  <a:off x="437048" y="2294218"/>
                  <a:ext cx="244923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9" name="AutoShape 12"/>
                <p:cNvCxnSpPr>
                  <a:cxnSpLocks noChangeShapeType="1"/>
                </p:cNvCxnSpPr>
                <p:nvPr/>
              </p:nvCxnSpPr>
              <p:spPr bwMode="auto">
                <a:xfrm>
                  <a:off x="447225" y="2470133"/>
                  <a:ext cx="244289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0" name="AutoShape 13"/>
                <p:cNvCxnSpPr>
                  <a:cxnSpLocks noChangeShapeType="1"/>
                </p:cNvCxnSpPr>
                <p:nvPr/>
              </p:nvCxnSpPr>
              <p:spPr bwMode="auto">
                <a:xfrm>
                  <a:off x="447225" y="3344862"/>
                  <a:ext cx="244289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31" name="AutoShape 14"/>
                <p:cNvCxnSpPr>
                  <a:cxnSpLocks noChangeShapeType="1"/>
                </p:cNvCxnSpPr>
                <p:nvPr/>
              </p:nvCxnSpPr>
              <p:spPr bwMode="auto">
                <a:xfrm>
                  <a:off x="447225" y="2942290"/>
                  <a:ext cx="244289" cy="0"/>
                </a:xfrm>
                <a:prstGeom prst="straightConnector1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8" name="Group 54"/>
              <p:cNvGrpSpPr/>
              <p:nvPr/>
            </p:nvGrpSpPr>
            <p:grpSpPr>
              <a:xfrm>
                <a:off x="1706218" y="1748406"/>
                <a:ext cx="532012" cy="2026096"/>
                <a:chOff x="1119043" y="1471728"/>
                <a:chExt cx="532012" cy="2026096"/>
              </a:xfrm>
            </p:grpSpPr>
            <p:sp>
              <p:nvSpPr>
                <p:cNvPr id="34" name="TextBox 33"/>
                <p:cNvSpPr txBox="1"/>
                <p:nvPr/>
              </p:nvSpPr>
              <p:spPr>
                <a:xfrm>
                  <a:off x="1119043" y="1756426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188</a:t>
                  </a: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199453" y="1938098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98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1199453" y="2195933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62</a:t>
                  </a: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1190687" y="2370146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49</a:t>
                  </a: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1190687" y="2615646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38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1199453" y="2850513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28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196966" y="3082957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17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1187595" y="3251603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14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158148" y="1471728"/>
                  <a:ext cx="45160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</a:t>
                  </a:r>
                  <a:r>
                    <a:rPr lang="en-GB" sz="1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Da</a:t>
                  </a:r>
                  <a:endParaRPr lang="en-GB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5" name="AutoShape 13"/>
              <p:cNvCxnSpPr>
                <a:cxnSpLocks noChangeShapeType="1"/>
              </p:cNvCxnSpPr>
              <p:nvPr/>
            </p:nvCxnSpPr>
            <p:spPr bwMode="auto">
              <a:xfrm>
                <a:off x="2089497" y="3933056"/>
                <a:ext cx="74340" cy="0"/>
              </a:xfrm>
              <a:prstGeom prst="straightConnector1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46" name="TextBox 45"/>
              <p:cNvSpPr txBox="1"/>
              <p:nvPr/>
            </p:nvSpPr>
            <p:spPr>
              <a:xfrm>
                <a:off x="1774321" y="3809585"/>
                <a:ext cx="45160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  6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</Words>
  <Application>Microsoft Office PowerPoint</Application>
  <PresentationFormat>On-screen Show (4:3)</PresentationFormat>
  <Paragraphs>47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Moredun Research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KB</dc:creator>
  <cp:lastModifiedBy>KB</cp:lastModifiedBy>
  <cp:revision>3</cp:revision>
  <dcterms:created xsi:type="dcterms:W3CDTF">2015-06-05T15:04:48Z</dcterms:created>
  <dcterms:modified xsi:type="dcterms:W3CDTF">2015-08-03T10:52:00Z</dcterms:modified>
</cp:coreProperties>
</file>