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5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C7985-4ADB-4411-847E-DC253FCDA6D0}" type="datetimeFigureOut">
              <a:rPr lang="en-AU" smtClean="0"/>
              <a:t>23/10/2015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4C76E-BE2A-4F6C-A631-E36BD58C7DA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01197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C7985-4ADB-4411-847E-DC253FCDA6D0}" type="datetimeFigureOut">
              <a:rPr lang="en-AU" smtClean="0"/>
              <a:t>23/10/2015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4C76E-BE2A-4F6C-A631-E36BD58C7DA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28454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C7985-4ADB-4411-847E-DC253FCDA6D0}" type="datetimeFigureOut">
              <a:rPr lang="en-AU" smtClean="0"/>
              <a:t>23/10/2015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4C76E-BE2A-4F6C-A631-E36BD58C7DA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22254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C7985-4ADB-4411-847E-DC253FCDA6D0}" type="datetimeFigureOut">
              <a:rPr lang="en-AU" smtClean="0"/>
              <a:t>23/10/2015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4C76E-BE2A-4F6C-A631-E36BD58C7DA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35056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C7985-4ADB-4411-847E-DC253FCDA6D0}" type="datetimeFigureOut">
              <a:rPr lang="en-AU" smtClean="0"/>
              <a:t>23/10/2015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4C76E-BE2A-4F6C-A631-E36BD58C7DA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57544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C7985-4ADB-4411-847E-DC253FCDA6D0}" type="datetimeFigureOut">
              <a:rPr lang="en-AU" smtClean="0"/>
              <a:t>23/10/2015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4C76E-BE2A-4F6C-A631-E36BD58C7DA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28410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C7985-4ADB-4411-847E-DC253FCDA6D0}" type="datetimeFigureOut">
              <a:rPr lang="en-AU" smtClean="0"/>
              <a:t>23/10/2015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4C76E-BE2A-4F6C-A631-E36BD58C7DA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07615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C7985-4ADB-4411-847E-DC253FCDA6D0}" type="datetimeFigureOut">
              <a:rPr lang="en-AU" smtClean="0"/>
              <a:t>23/10/2015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4C76E-BE2A-4F6C-A631-E36BD58C7DA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53420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C7985-4ADB-4411-847E-DC253FCDA6D0}" type="datetimeFigureOut">
              <a:rPr lang="en-AU" smtClean="0"/>
              <a:t>23/10/2015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4C76E-BE2A-4F6C-A631-E36BD58C7DA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431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C7985-4ADB-4411-847E-DC253FCDA6D0}" type="datetimeFigureOut">
              <a:rPr lang="en-AU" smtClean="0"/>
              <a:t>23/10/2015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4C76E-BE2A-4F6C-A631-E36BD58C7DA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93537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C7985-4ADB-4411-847E-DC253FCDA6D0}" type="datetimeFigureOut">
              <a:rPr lang="en-AU" smtClean="0"/>
              <a:t>23/10/2015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4C76E-BE2A-4F6C-A631-E36BD58C7DA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90149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C7985-4ADB-4411-847E-DC253FCDA6D0}" type="datetimeFigureOut">
              <a:rPr lang="en-AU" smtClean="0"/>
              <a:t>23/10/2015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4C76E-BE2A-4F6C-A631-E36BD58C7DA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23914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2" y="0"/>
            <a:ext cx="8890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/>
              <a:t>Supplementary Fig. 1. Specificity of antagonists</a:t>
            </a:r>
            <a:endParaRPr lang="en-IE" b="1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62276" y="599720"/>
            <a:ext cx="3775293" cy="282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92479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2" y="0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/>
              <a:t>Supplementary Fig. 2. CRP and PMA/A23187-induced ROS generation in PAR4 KO platelets</a:t>
            </a:r>
            <a:endParaRPr lang="en-IE" b="1" dirty="0"/>
          </a:p>
        </p:txBody>
      </p:sp>
      <p:grpSp>
        <p:nvGrpSpPr>
          <p:cNvPr id="17" name="Group 16"/>
          <p:cNvGrpSpPr/>
          <p:nvPr/>
        </p:nvGrpSpPr>
        <p:grpSpPr>
          <a:xfrm>
            <a:off x="1907172" y="467824"/>
            <a:ext cx="3576502" cy="2961176"/>
            <a:chOff x="615184" y="2211572"/>
            <a:chExt cx="3576502" cy="2961176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224" b="18163"/>
            <a:stretch>
              <a:fillRect/>
            </a:stretch>
          </p:blipFill>
          <p:spPr bwMode="auto">
            <a:xfrm>
              <a:off x="615184" y="2211572"/>
              <a:ext cx="3576502" cy="2243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1531740" y="4429496"/>
              <a:ext cx="7369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1400" b="1" dirty="0"/>
                <a:t>WT</a:t>
              </a:r>
              <a:endParaRPr lang="en-IE" sz="1400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802015" y="4404120"/>
              <a:ext cx="114413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1400" b="1" dirty="0"/>
                <a:t>PAR4 KO</a:t>
              </a:r>
              <a:endParaRPr lang="en-IE" sz="1400" b="1" dirty="0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1873465" y="4855590"/>
              <a:ext cx="1444140" cy="51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2244214" y="4864971"/>
              <a:ext cx="7369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1400" b="1" dirty="0"/>
                <a:t>CRP</a:t>
              </a:r>
              <a:endParaRPr lang="en-IE" sz="1400" b="1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359751" y="446560"/>
            <a:ext cx="3695855" cy="2982441"/>
            <a:chOff x="4999523" y="2185060"/>
            <a:chExt cx="3695855" cy="2982441"/>
          </a:xfrm>
        </p:grpSpPr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930" b="18290"/>
            <a:stretch>
              <a:fillRect/>
            </a:stretch>
          </p:blipFill>
          <p:spPr bwMode="auto">
            <a:xfrm>
              <a:off x="4999523" y="2185060"/>
              <a:ext cx="3695855" cy="2280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6345619" y="4859724"/>
              <a:ext cx="14140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1400" b="1" dirty="0"/>
                <a:t>PMA/A23187</a:t>
              </a:r>
              <a:endParaRPr lang="en-IE" sz="1400" b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994883" y="4427516"/>
              <a:ext cx="7369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1400" b="1" dirty="0"/>
                <a:t>WT</a:t>
              </a:r>
              <a:endParaRPr lang="en-IE" sz="1400" b="1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265158" y="4402140"/>
              <a:ext cx="114413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1400" b="1" dirty="0"/>
                <a:t>PAR4 KO</a:t>
              </a:r>
              <a:endParaRPr lang="en-IE" sz="1400" b="1" dirty="0"/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6336608" y="4853610"/>
              <a:ext cx="1444140" cy="51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1524002" y="3429000"/>
            <a:ext cx="8890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/>
              <a:t>Supplementary Fig. 3. </a:t>
            </a:r>
            <a:r>
              <a:rPr lang="en-IE" b="1" dirty="0" err="1"/>
              <a:t>Nk</a:t>
            </a:r>
            <a:r>
              <a:rPr lang="en-IE" b="1" dirty="0"/>
              <a:t>-protease treatment of platelets</a:t>
            </a:r>
            <a:endParaRPr lang="en-IE" b="1" dirty="0"/>
          </a:p>
        </p:txBody>
      </p:sp>
      <p:grpSp>
        <p:nvGrpSpPr>
          <p:cNvPr id="20" name="Group 19"/>
          <p:cNvGrpSpPr/>
          <p:nvPr/>
        </p:nvGrpSpPr>
        <p:grpSpPr>
          <a:xfrm>
            <a:off x="4503842" y="4022870"/>
            <a:ext cx="3184316" cy="2371107"/>
            <a:chOff x="1026543" y="1057894"/>
            <a:chExt cx="3184316" cy="2371107"/>
          </a:xfrm>
        </p:grpSpPr>
        <p:grpSp>
          <p:nvGrpSpPr>
            <p:cNvPr id="21" name="Group 10"/>
            <p:cNvGrpSpPr/>
            <p:nvPr/>
          </p:nvGrpSpPr>
          <p:grpSpPr>
            <a:xfrm>
              <a:off x="1104177" y="1057894"/>
              <a:ext cx="3106499" cy="1141842"/>
              <a:chOff x="1239031" y="1057894"/>
              <a:chExt cx="2894009" cy="1049467"/>
            </a:xfrm>
          </p:grpSpPr>
          <p:grpSp>
            <p:nvGrpSpPr>
              <p:cNvPr id="29" name="Group 28"/>
              <p:cNvGrpSpPr/>
              <p:nvPr/>
            </p:nvGrpSpPr>
            <p:grpSpPr>
              <a:xfrm>
                <a:off x="1239031" y="1200150"/>
                <a:ext cx="2894009" cy="907211"/>
                <a:chOff x="1239031" y="1200150"/>
                <a:chExt cx="2894009" cy="907211"/>
              </a:xfrm>
            </p:grpSpPr>
            <p:grpSp>
              <p:nvGrpSpPr>
                <p:cNvPr id="31" name="Group 7"/>
                <p:cNvGrpSpPr/>
                <p:nvPr/>
              </p:nvGrpSpPr>
              <p:grpSpPr>
                <a:xfrm>
                  <a:off x="1239031" y="1200150"/>
                  <a:ext cx="2894009" cy="907211"/>
                  <a:chOff x="1239031" y="1200150"/>
                  <a:chExt cx="2894009" cy="907211"/>
                </a:xfrm>
              </p:grpSpPr>
              <p:pic>
                <p:nvPicPr>
                  <p:cNvPr id="33" name="Picture 6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>
                    <a:grayscl/>
                  </a:blip>
                  <a:srcRect b="4037"/>
                  <a:stretch>
                    <a:fillRect/>
                  </a:stretch>
                </p:blipFill>
                <p:spPr bwMode="auto">
                  <a:xfrm>
                    <a:off x="1239031" y="1221708"/>
                    <a:ext cx="2894009" cy="88565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34" name="Rectangle 33"/>
                  <p:cNvSpPr/>
                  <p:nvPr/>
                </p:nvSpPr>
                <p:spPr>
                  <a:xfrm>
                    <a:off x="1517650" y="1200150"/>
                    <a:ext cx="800100" cy="12065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E"/>
                  </a:p>
                </p:txBody>
              </p:sp>
            </p:grpSp>
            <p:sp>
              <p:nvSpPr>
                <p:cNvPr id="32" name="Rectangle 31"/>
                <p:cNvSpPr/>
                <p:nvPr/>
              </p:nvSpPr>
              <p:spPr>
                <a:xfrm>
                  <a:off x="2641600" y="1219200"/>
                  <a:ext cx="1346200" cy="1016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E"/>
                </a:p>
              </p:txBody>
            </p:sp>
          </p:grpSp>
          <p:sp>
            <p:nvSpPr>
              <p:cNvPr id="30" name="Rectangle 29"/>
              <p:cNvSpPr/>
              <p:nvPr/>
            </p:nvSpPr>
            <p:spPr>
              <a:xfrm>
                <a:off x="1817997" y="1057894"/>
                <a:ext cx="1353787" cy="20188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IE" sz="1200" b="1" dirty="0">
                    <a:solidFill>
                      <a:schemeClr val="tx1"/>
                    </a:solidFill>
                  </a:rPr>
                  <a:t>No </a:t>
                </a:r>
                <a:r>
                  <a:rPr lang="en-IE" sz="1200" b="1" dirty="0" err="1">
                    <a:solidFill>
                      <a:schemeClr val="tx1"/>
                    </a:solidFill>
                  </a:rPr>
                  <a:t>Nk</a:t>
                </a:r>
                <a:r>
                  <a:rPr lang="en-IE" sz="1200" b="1" dirty="0">
                    <a:solidFill>
                      <a:schemeClr val="tx1"/>
                    </a:solidFill>
                  </a:rPr>
                  <a:t> protease treatment</a:t>
                </a:r>
                <a:endParaRPr lang="en-IE" sz="1200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2" name="Group 17"/>
            <p:cNvGrpSpPr/>
            <p:nvPr/>
          </p:nvGrpSpPr>
          <p:grpSpPr>
            <a:xfrm>
              <a:off x="1026543" y="2247180"/>
              <a:ext cx="3184316" cy="1181821"/>
              <a:chOff x="4817997" y="1056739"/>
              <a:chExt cx="3084965" cy="1171965"/>
            </a:xfrm>
          </p:grpSpPr>
          <p:grpSp>
            <p:nvGrpSpPr>
              <p:cNvPr id="23" name="Group 12"/>
              <p:cNvGrpSpPr/>
              <p:nvPr/>
            </p:nvGrpSpPr>
            <p:grpSpPr>
              <a:xfrm>
                <a:off x="4817997" y="1185109"/>
                <a:ext cx="3084965" cy="1043595"/>
                <a:chOff x="4817997" y="1185109"/>
                <a:chExt cx="3084965" cy="1043595"/>
              </a:xfrm>
            </p:grpSpPr>
            <p:grpSp>
              <p:nvGrpSpPr>
                <p:cNvPr id="25" name="Group 8"/>
                <p:cNvGrpSpPr/>
                <p:nvPr/>
              </p:nvGrpSpPr>
              <p:grpSpPr>
                <a:xfrm>
                  <a:off x="4817997" y="1185109"/>
                  <a:ext cx="3084965" cy="1043595"/>
                  <a:chOff x="4817997" y="1185109"/>
                  <a:chExt cx="3084965" cy="1043595"/>
                </a:xfrm>
              </p:grpSpPr>
              <p:pic>
                <p:nvPicPr>
                  <p:cNvPr id="27" name="Picture 7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>
                    <a:grayscl/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817997" y="1185109"/>
                    <a:ext cx="3084965" cy="104359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28" name="Rectangle 6"/>
                  <p:cNvSpPr/>
                  <p:nvPr/>
                </p:nvSpPr>
                <p:spPr>
                  <a:xfrm>
                    <a:off x="5130800" y="1200150"/>
                    <a:ext cx="857250" cy="1143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E"/>
                  </a:p>
                </p:txBody>
              </p:sp>
            </p:grpSp>
            <p:sp>
              <p:nvSpPr>
                <p:cNvPr id="26" name="Rectangle 10"/>
                <p:cNvSpPr/>
                <p:nvPr/>
              </p:nvSpPr>
              <p:spPr>
                <a:xfrm>
                  <a:off x="6280150" y="1204224"/>
                  <a:ext cx="1346200" cy="1016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E"/>
                </a:p>
              </p:txBody>
            </p:sp>
          </p:grpSp>
          <p:sp>
            <p:nvSpPr>
              <p:cNvPr id="24" name="Rectangle 23"/>
              <p:cNvSpPr/>
              <p:nvPr/>
            </p:nvSpPr>
            <p:spPr>
              <a:xfrm>
                <a:off x="5406242" y="1056739"/>
                <a:ext cx="1533896" cy="20188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IE" sz="1200" b="1" dirty="0" err="1">
                    <a:solidFill>
                      <a:schemeClr val="tx1"/>
                    </a:solidFill>
                  </a:rPr>
                  <a:t>Nk</a:t>
                </a:r>
                <a:r>
                  <a:rPr lang="en-IE" sz="1200" b="1" dirty="0">
                    <a:solidFill>
                      <a:schemeClr val="tx1"/>
                    </a:solidFill>
                  </a:rPr>
                  <a:t> protease treatment</a:t>
                </a:r>
                <a:endParaRPr lang="en-IE" sz="1200" b="1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35" name="TextBox 34"/>
          <p:cNvSpPr txBox="1"/>
          <p:nvPr/>
        </p:nvSpPr>
        <p:spPr>
          <a:xfrm>
            <a:off x="1524001" y="532263"/>
            <a:ext cx="491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b="1" dirty="0"/>
              <a:t>A</a:t>
            </a:r>
            <a:endParaRPr lang="en-IE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6096001" y="548185"/>
            <a:ext cx="491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b="1" dirty="0"/>
              <a:t>B</a:t>
            </a:r>
            <a:endParaRPr lang="en-IE" b="1" dirty="0"/>
          </a:p>
        </p:txBody>
      </p:sp>
    </p:spTree>
    <p:extLst>
      <p:ext uri="{BB962C8B-B14F-4D97-AF65-F5344CB8AC3E}">
        <p14:creationId xmlns:p14="http://schemas.microsoft.com/office/powerpoint/2010/main" val="163022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1523573" y="899402"/>
            <a:ext cx="6593494" cy="4207689"/>
            <a:chOff x="-427" y="899401"/>
            <a:chExt cx="6593494" cy="4207689"/>
          </a:xfrm>
        </p:grpSpPr>
        <p:sp>
          <p:nvSpPr>
            <p:cNvPr id="2" name="TextBox 1"/>
            <p:cNvSpPr txBox="1"/>
            <p:nvPr/>
          </p:nvSpPr>
          <p:spPr>
            <a:xfrm>
              <a:off x="0" y="3056845"/>
              <a:ext cx="1784350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AU" b="1" dirty="0"/>
                <a:t>WT Cells</a:t>
              </a:r>
              <a:endParaRPr lang="en-AU" b="1" dirty="0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-427" y="899401"/>
              <a:ext cx="1784350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AU" b="1" dirty="0"/>
                <a:t>R543W Cells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0" y="1256221"/>
              <a:ext cx="5029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/>
                <a:t>A</a:t>
              </a:r>
              <a:endParaRPr lang="en-US" sz="1600" b="1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207323" y="1255594"/>
              <a:ext cx="5029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/>
                <a:t>B</a:t>
              </a:r>
              <a:endParaRPr lang="en-US" sz="1600" b="1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572000" y="1252784"/>
              <a:ext cx="5029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/>
                <a:t>C</a:t>
              </a:r>
              <a:endParaRPr lang="en-US" sz="1600" b="1" dirty="0"/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189935" y="1501253"/>
              <a:ext cx="1971321" cy="1525728"/>
              <a:chOff x="189935" y="1535373"/>
              <a:chExt cx="1971321" cy="1525728"/>
            </a:xfrm>
          </p:grpSpPr>
          <p:pic>
            <p:nvPicPr>
              <p:cNvPr id="6" name="Picture 7"/>
              <p:cNvPicPr>
                <a:picLocks noChangeAspect="1" noChangeArrowheads="1"/>
              </p:cNvPicPr>
              <p:nvPr/>
            </p:nvPicPr>
            <p:blipFill>
              <a:blip r:embed="rId2" cstate="print">
                <a:grayscl/>
              </a:blip>
              <a:srcRect l="13133" t="13747" b="8562"/>
              <a:stretch>
                <a:fillRect/>
              </a:stretch>
            </p:blipFill>
            <p:spPr bwMode="auto">
              <a:xfrm rot="60000">
                <a:off x="189935" y="1610103"/>
                <a:ext cx="1971321" cy="14509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" name="Rectangle 18"/>
              <p:cNvSpPr/>
              <p:nvPr/>
            </p:nvSpPr>
            <p:spPr>
              <a:xfrm>
                <a:off x="559558" y="1535373"/>
                <a:ext cx="1194179" cy="18424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E"/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2401935" y="1469408"/>
              <a:ext cx="1994230" cy="1680384"/>
              <a:chOff x="2538415" y="1524000"/>
              <a:chExt cx="1994230" cy="1680384"/>
            </a:xfrm>
          </p:grpSpPr>
          <p:pic>
            <p:nvPicPr>
              <p:cNvPr id="10" name="Picture 9"/>
              <p:cNvPicPr>
                <a:picLocks noChangeAspect="1" noChangeArrowheads="1"/>
              </p:cNvPicPr>
              <p:nvPr/>
            </p:nvPicPr>
            <p:blipFill>
              <a:blip r:embed="rId3" cstate="print">
                <a:grayscl/>
              </a:blip>
              <a:srcRect l="16368"/>
              <a:stretch>
                <a:fillRect/>
              </a:stretch>
            </p:blipFill>
            <p:spPr bwMode="auto">
              <a:xfrm rot="60000">
                <a:off x="2538415" y="1529048"/>
                <a:ext cx="1994230" cy="16753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0" name="Rectangle 19"/>
              <p:cNvSpPr/>
              <p:nvPr/>
            </p:nvSpPr>
            <p:spPr>
              <a:xfrm>
                <a:off x="2881952" y="1524000"/>
                <a:ext cx="1194179" cy="18424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E"/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4497768" y="1487606"/>
              <a:ext cx="2095299" cy="1699151"/>
              <a:chOff x="4497768" y="1487606"/>
              <a:chExt cx="2095299" cy="1699151"/>
            </a:xfrm>
          </p:grpSpPr>
          <p:pic>
            <p:nvPicPr>
              <p:cNvPr id="14" name="Picture 10"/>
              <p:cNvPicPr>
                <a:picLocks noChangeAspect="1" noChangeArrowheads="1"/>
              </p:cNvPicPr>
              <p:nvPr/>
            </p:nvPicPr>
            <p:blipFill>
              <a:blip r:embed="rId4" cstate="print">
                <a:grayscl/>
              </a:blip>
              <a:srcRect/>
              <a:stretch>
                <a:fillRect/>
              </a:stretch>
            </p:blipFill>
            <p:spPr bwMode="auto">
              <a:xfrm rot="60000">
                <a:off x="4497768" y="1509007"/>
                <a:ext cx="2095299" cy="16777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3" name="Rectangle 22"/>
              <p:cNvSpPr/>
              <p:nvPr/>
            </p:nvSpPr>
            <p:spPr>
              <a:xfrm>
                <a:off x="4974609" y="1487606"/>
                <a:ext cx="1194179" cy="18424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E"/>
              </a:p>
            </p:txBody>
          </p:sp>
        </p:grpSp>
        <p:sp>
          <p:nvSpPr>
            <p:cNvPr id="25" name="TextBox 14"/>
            <p:cNvSpPr txBox="1">
              <a:spLocks noChangeArrowheads="1"/>
            </p:cNvSpPr>
            <p:nvPr/>
          </p:nvSpPr>
          <p:spPr bwMode="auto">
            <a:xfrm>
              <a:off x="317513" y="1467091"/>
              <a:ext cx="1757367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AU" sz="1000" b="1" dirty="0">
                  <a:latin typeface="Calibri" pitchFamily="34" charset="0"/>
                </a:rPr>
                <a:t>No Addition </a:t>
              </a:r>
              <a:r>
                <a:rPr lang="en-AU" sz="1000" b="1" dirty="0">
                  <a:latin typeface="Calibri" pitchFamily="34" charset="0"/>
                </a:rPr>
                <a:t>R543W cells</a:t>
              </a:r>
            </a:p>
          </p:txBody>
        </p:sp>
        <p:sp>
          <p:nvSpPr>
            <p:cNvPr id="26" name="TextBox 25"/>
            <p:cNvSpPr txBox="1">
              <a:spLocks noChangeArrowheads="1"/>
            </p:cNvSpPr>
            <p:nvPr/>
          </p:nvSpPr>
          <p:spPr bwMode="auto">
            <a:xfrm>
              <a:off x="2583934" y="1430673"/>
              <a:ext cx="161274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AU" sz="1000" b="1">
                  <a:latin typeface="Calibri" pitchFamily="34" charset="0"/>
                </a:rPr>
                <a:t>R543W cells + 5D2</a:t>
              </a:r>
            </a:p>
          </p:txBody>
        </p:sp>
        <p:sp>
          <p:nvSpPr>
            <p:cNvPr id="27" name="TextBox 24"/>
            <p:cNvSpPr txBox="1">
              <a:spLocks noChangeArrowheads="1"/>
            </p:cNvSpPr>
            <p:nvPr/>
          </p:nvSpPr>
          <p:spPr bwMode="auto">
            <a:xfrm>
              <a:off x="4886186" y="1449701"/>
              <a:ext cx="1527599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AU" sz="1000" b="1" dirty="0">
                  <a:latin typeface="Calibri" pitchFamily="34" charset="0"/>
                </a:rPr>
                <a:t>R543W cells + AK2</a:t>
              </a:r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259312" y="3620605"/>
              <a:ext cx="1747840" cy="1457792"/>
              <a:chOff x="0" y="3965464"/>
              <a:chExt cx="1747840" cy="1457792"/>
            </a:xfrm>
          </p:grpSpPr>
          <p:pic>
            <p:nvPicPr>
              <p:cNvPr id="4" name="Picture 4"/>
              <p:cNvPicPr>
                <a:picLocks noChangeAspect="1" noChangeArrowheads="1"/>
              </p:cNvPicPr>
              <p:nvPr/>
            </p:nvPicPr>
            <p:blipFill>
              <a:blip r:embed="rId5" cstate="print">
                <a:grayscl/>
              </a:blip>
              <a:srcRect l="3590" t="4933" r="6033" b="6758"/>
              <a:stretch>
                <a:fillRect/>
              </a:stretch>
            </p:blipFill>
            <p:spPr bwMode="auto">
              <a:xfrm>
                <a:off x="0" y="3965464"/>
                <a:ext cx="1747840" cy="14577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8" name="Rectangle 27"/>
              <p:cNvSpPr/>
              <p:nvPr/>
            </p:nvSpPr>
            <p:spPr>
              <a:xfrm>
                <a:off x="436728" y="3978322"/>
                <a:ext cx="1044054" cy="136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E"/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2478110" y="3547093"/>
              <a:ext cx="1759574" cy="1559997"/>
              <a:chOff x="2546350" y="3864656"/>
              <a:chExt cx="1759574" cy="1559997"/>
            </a:xfrm>
          </p:grpSpPr>
          <p:pic>
            <p:nvPicPr>
              <p:cNvPr id="8" name="Picture 5"/>
              <p:cNvPicPr>
                <a:picLocks noChangeAspect="1" noChangeArrowheads="1"/>
              </p:cNvPicPr>
              <p:nvPr/>
            </p:nvPicPr>
            <p:blipFill>
              <a:blip r:embed="rId6" cstate="print">
                <a:grayscl/>
              </a:blip>
              <a:srcRect l="8214" r="8990" b="4158"/>
              <a:stretch>
                <a:fillRect/>
              </a:stretch>
            </p:blipFill>
            <p:spPr bwMode="auto">
              <a:xfrm>
                <a:off x="2546350" y="3864656"/>
                <a:ext cx="1759574" cy="15599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9" name="Rectangle 28"/>
              <p:cNvSpPr/>
              <p:nvPr/>
            </p:nvSpPr>
            <p:spPr>
              <a:xfrm>
                <a:off x="2922895" y="3939654"/>
                <a:ext cx="1044054" cy="136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E"/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4647064" y="3605606"/>
              <a:ext cx="1829029" cy="1453832"/>
              <a:chOff x="4572000" y="4127889"/>
              <a:chExt cx="1829029" cy="1453832"/>
            </a:xfrm>
          </p:grpSpPr>
          <p:pic>
            <p:nvPicPr>
              <p:cNvPr id="12" name="Picture 6"/>
              <p:cNvPicPr>
                <a:picLocks noChangeAspect="1" noChangeArrowheads="1"/>
              </p:cNvPicPr>
              <p:nvPr/>
            </p:nvPicPr>
            <p:blipFill>
              <a:blip r:embed="rId7" cstate="print">
                <a:grayscl/>
              </a:blip>
              <a:srcRect l="7224" t="4349" r="5202" b="14017"/>
              <a:stretch>
                <a:fillRect/>
              </a:stretch>
            </p:blipFill>
            <p:spPr bwMode="auto">
              <a:xfrm>
                <a:off x="4572000" y="4127889"/>
                <a:ext cx="1829029" cy="1453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0" name="Rectangle 29"/>
              <p:cNvSpPr/>
              <p:nvPr/>
            </p:nvSpPr>
            <p:spPr>
              <a:xfrm>
                <a:off x="5024651" y="4130722"/>
                <a:ext cx="1044054" cy="136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E"/>
              </a:p>
            </p:txBody>
          </p:sp>
        </p:grpSp>
        <p:sp>
          <p:nvSpPr>
            <p:cNvPr id="34" name="TextBox 2"/>
            <p:cNvSpPr txBox="1">
              <a:spLocks noChangeArrowheads="1"/>
            </p:cNvSpPr>
            <p:nvPr/>
          </p:nvSpPr>
          <p:spPr bwMode="auto">
            <a:xfrm>
              <a:off x="398278" y="3517880"/>
              <a:ext cx="1716247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AU" sz="1000" b="1" dirty="0">
                  <a:latin typeface="Calibri" pitchFamily="34" charset="0"/>
                </a:rPr>
                <a:t>No Addition COS-7 </a:t>
              </a:r>
              <a:r>
                <a:rPr lang="en-AU" sz="1000" b="1" dirty="0">
                  <a:latin typeface="Calibri" pitchFamily="34" charset="0"/>
                </a:rPr>
                <a:t>cells</a:t>
              </a:r>
            </a:p>
          </p:txBody>
        </p:sp>
        <p:sp>
          <p:nvSpPr>
            <p:cNvPr id="35" name="TextBox 12"/>
            <p:cNvSpPr txBox="1">
              <a:spLocks noChangeArrowheads="1"/>
            </p:cNvSpPr>
            <p:nvPr/>
          </p:nvSpPr>
          <p:spPr bwMode="auto">
            <a:xfrm>
              <a:off x="2618024" y="3524970"/>
              <a:ext cx="161277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AU" sz="1000" b="1" dirty="0">
                  <a:latin typeface="Calibri" pitchFamily="34" charset="0"/>
                </a:rPr>
                <a:t>WT </a:t>
              </a:r>
              <a:r>
                <a:rPr lang="en-AU" sz="1000" b="1" dirty="0">
                  <a:latin typeface="Calibri" pitchFamily="34" charset="0"/>
                </a:rPr>
                <a:t>cells + 5D2</a:t>
              </a:r>
            </a:p>
          </p:txBody>
        </p:sp>
        <p:sp>
          <p:nvSpPr>
            <p:cNvPr id="36" name="TextBox 35"/>
            <p:cNvSpPr txBox="1">
              <a:spLocks noChangeArrowheads="1"/>
            </p:cNvSpPr>
            <p:nvPr/>
          </p:nvSpPr>
          <p:spPr bwMode="auto">
            <a:xfrm>
              <a:off x="4848132" y="3510181"/>
              <a:ext cx="1612895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AU" sz="1000" b="1" dirty="0">
                  <a:latin typeface="Calibri" pitchFamily="34" charset="0"/>
                </a:rPr>
                <a:t>WT </a:t>
              </a:r>
              <a:r>
                <a:rPr lang="en-AU" sz="1000" b="1" dirty="0">
                  <a:latin typeface="Calibri" pitchFamily="34" charset="0"/>
                </a:rPr>
                <a:t>cells + AK2</a:t>
              </a: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1524002" y="0"/>
            <a:ext cx="8890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/>
              <a:t>Supplementary Fig. </a:t>
            </a:r>
            <a:r>
              <a:rPr lang="en-IE" b="1"/>
              <a:t>4. </a:t>
            </a:r>
            <a:r>
              <a:rPr lang="en-AU" b="1" dirty="0"/>
              <a:t>Expression of VWF-A1 domain on R543W cells</a:t>
            </a:r>
            <a:endParaRPr lang="en-IE" b="1" dirty="0"/>
          </a:p>
        </p:txBody>
      </p:sp>
    </p:spTree>
    <p:extLst>
      <p:ext uri="{BB962C8B-B14F-4D97-AF65-F5344CB8AC3E}">
        <p14:creationId xmlns:p14="http://schemas.microsoft.com/office/powerpoint/2010/main" val="15778867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91</Words>
  <Application>Microsoft Office PowerPoint</Application>
  <PresentationFormat>Widescreen</PresentationFormat>
  <Paragraphs>25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>Curtin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 Metharom</dc:creator>
  <cp:lastModifiedBy>Pat Metharom</cp:lastModifiedBy>
  <cp:revision>1</cp:revision>
  <dcterms:created xsi:type="dcterms:W3CDTF">2015-10-23T02:20:40Z</dcterms:created>
  <dcterms:modified xsi:type="dcterms:W3CDTF">2015-10-23T02:20:56Z</dcterms:modified>
</cp:coreProperties>
</file>