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drawings/drawing8.xml" ContentType="application/vnd.openxmlformats-officedocument.drawingml.chartshapes+xml"/>
  <Override PartName="/ppt/charts/chart9.xml" ContentType="application/vnd.openxmlformats-officedocument.drawingml.chart+xml"/>
  <Override PartName="/ppt/drawings/drawing9.xml" ContentType="application/vnd.openxmlformats-officedocument.drawingml.chartshapes+xml"/>
  <Override PartName="/ppt/charts/chart10.xml" ContentType="application/vnd.openxmlformats-officedocument.drawingml.chart+xml"/>
  <Override PartName="/ppt/drawings/drawing10.xml" ContentType="application/vnd.openxmlformats-officedocument.drawingml.chartshapes+xml"/>
  <Override PartName="/ppt/charts/chart11.xml" ContentType="application/vnd.openxmlformats-officedocument.drawingml.chart+xml"/>
  <Override PartName="/ppt/drawings/drawing11.xml" ContentType="application/vnd.openxmlformats-officedocument.drawingml.chartshapes+xml"/>
  <Override PartName="/ppt/charts/chart12.xml" ContentType="application/vnd.openxmlformats-officedocument.drawingml.chart+xml"/>
  <Override PartName="/ppt/drawings/drawing12.xml" ContentType="application/vnd.openxmlformats-officedocument.drawingml.chartshapes+xml"/>
  <Override PartName="/ppt/charts/chart13.xml" ContentType="application/vnd.openxmlformats-officedocument.drawingml.chart+xml"/>
  <Override PartName="/ppt/drawings/drawing1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>
        <p:scale>
          <a:sx n="75" d="100"/>
          <a:sy n="75" d="100"/>
        </p:scale>
        <p:origin x="-1146" y="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&#24352;&#20808;&#29748;\Doctoral%20study\Paper\v11\Figure%20&amp;%20Table-V11\Figure%205-%20combine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oleObject" Target="file:///C:\&#24352;&#20808;&#29748;\Doctoral%20study\Paper\v11\Figure%20&amp;%20Table-V11\Figure%205-%20combine.xlsx" TargetMode="Externa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oleObject" Target="file:///C:\&#24352;&#20808;&#29748;\Doctoral%20study\Paper\v11\Figure%20&amp;%20Table-V11\Figure%205-%20combine.xlsx" TargetMode="Externa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2.xml"/><Relationship Id="rId1" Type="http://schemas.openxmlformats.org/officeDocument/2006/relationships/oleObject" Target="file:///C:\&#24352;&#20808;&#29748;\Doctoral%20study\Paper\v11\Figure%20&amp;%20Table-V11\Figure%205-%20combine.xlsx" TargetMode="Externa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3.xml"/><Relationship Id="rId1" Type="http://schemas.openxmlformats.org/officeDocument/2006/relationships/oleObject" Target="file:///C:\&#24352;&#20808;&#29748;\Doctoral%20study\results\Real-time%20PCR\Mouse-Bacteria\Mouse%20small%20intestine\Conclusion%20(All%20genes%20in%20samll%20intestine)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&#24352;&#20808;&#29748;\Doctoral%20study\Paper\v11\Figure%20&amp;%20Table-V11\Figure%205-%20combine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&#24352;&#20808;&#29748;\Doctoral%20study\Paper\v11\Figure%20&amp;%20Table-V11\Figure%205-%20combine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&#24352;&#20808;&#29748;\Doctoral%20study\Paper\v11\Figure%20&amp;%20Table-V11\Figure%205-%20combine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&#24352;&#20808;&#29748;\Doctoral%20study\Paper\v11\Figure%20&amp;%20Table-V11\Figure%205-%20combine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C:\&#24352;&#20808;&#29748;\Doctoral%20study\Paper\v11\Figure%20&amp;%20Table-V11\Figure%205-%20combine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C:\&#24352;&#20808;&#29748;\Doctoral%20study\Paper\v11\Figure%20&amp;%20Table-V11\Figure%205-%20combine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C:\&#24352;&#20808;&#29748;\Doctoral%20study\Paper\v11\Figure%20&amp;%20Table-V11\Figure%205-%20combine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C:\&#24352;&#20808;&#29748;\Doctoral%20study\Paper\v11\Figure%20&amp;%20Table-V11\Figure%205-%20combin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4198824786324786"/>
          <c:y val="0.26105555555555554"/>
          <c:w val="0.40052136752136752"/>
          <c:h val="0.39371701388888891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Lit>
                <c:formatCode>General</c:formatCode>
                <c:ptCount val="3"/>
                <c:pt idx="0">
                  <c:v>0.71176732473271709</c:v>
                </c:pt>
                <c:pt idx="1">
                  <c:v>0.75055294050699417</c:v>
                </c:pt>
                <c:pt idx="2">
                  <c:v>0.42388088537314422</c:v>
                </c:pt>
              </c:numLit>
            </c:plus>
            <c:minus>
              <c:numLit>
                <c:formatCode>General</c:formatCode>
                <c:ptCount val="3"/>
                <c:pt idx="0">
                  <c:v>0.71176732473271709</c:v>
                </c:pt>
                <c:pt idx="1">
                  <c:v>0.75055294050699417</c:v>
                </c:pt>
                <c:pt idx="2">
                  <c:v>0.42388088537314422</c:v>
                </c:pt>
              </c:numLit>
            </c:minus>
          </c:errBars>
          <c:cat>
            <c:strLit>
              <c:ptCount val="3"/>
              <c:pt idx="0">
                <c:v>PBS</c:v>
              </c:pt>
              <c:pt idx="1">
                <c:v>B.dorei</c:v>
              </c:pt>
              <c:pt idx="2">
                <c:v>E.limosum</c:v>
              </c:pt>
            </c:strLit>
          </c:cat>
          <c:val>
            <c:numLit>
              <c:formatCode>General</c:formatCode>
              <c:ptCount val="3"/>
              <c:pt idx="0">
                <c:v>2.3867189097557167</c:v>
              </c:pt>
              <c:pt idx="1">
                <c:v>3.3041703623933869</c:v>
              </c:pt>
              <c:pt idx="2">
                <c:v>2.2201464078938078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245632"/>
        <c:axId val="34247424"/>
      </c:barChart>
      <c:catAx>
        <c:axId val="34245632"/>
        <c:scaling>
          <c:orientation val="minMax"/>
        </c:scaling>
        <c:delete val="0"/>
        <c:axPos val="b"/>
        <c:majorTickMark val="out"/>
        <c:minorTickMark val="none"/>
        <c:tickLblPos val="none"/>
        <c:crossAx val="34247424"/>
        <c:crosses val="autoZero"/>
        <c:auto val="1"/>
        <c:lblAlgn val="ctr"/>
        <c:lblOffset val="100"/>
        <c:noMultiLvlLbl val="0"/>
      </c:catAx>
      <c:valAx>
        <c:axId val="3424742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 i="1"/>
                </a:pPr>
                <a:r>
                  <a:rPr lang="en-US" b="0" i="1"/>
                  <a:t>Fxr/Gapdh</a:t>
                </a:r>
                <a:endParaRPr lang="zh-CN" b="0" i="1"/>
              </a:p>
            </c:rich>
          </c:tx>
          <c:layout>
            <c:manualLayout>
              <c:xMode val="edge"/>
              <c:yMode val="edge"/>
              <c:x val="2.9265873015873019E-2"/>
              <c:y val="0.3371777777777778"/>
            </c:manualLayout>
          </c:layout>
          <c:overlay val="0"/>
        </c:title>
        <c:numFmt formatCode="#,##0.0_);[Red]\(#,##0.0\)" sourceLinked="0"/>
        <c:majorTickMark val="out"/>
        <c:minorTickMark val="none"/>
        <c:tickLblPos val="nextTo"/>
        <c:crossAx val="3424563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700">
          <a:latin typeface="Times New Roman" panose="02020603050405020304" pitchFamily="18" charset="0"/>
          <a:cs typeface="Times New Roman" panose="02020603050405020304" pitchFamily="18" charset="0"/>
        </a:defRPr>
      </a:pPr>
      <a:endParaRPr lang="zh-CN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2325817945446231"/>
          <c:y val="0.27727141203703703"/>
          <c:w val="0.48924907407407409"/>
          <c:h val="0.38301504629629629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Lit>
                <c:formatCode>General</c:formatCode>
                <c:ptCount val="3"/>
                <c:pt idx="0">
                  <c:v>0.10546351414515409</c:v>
                </c:pt>
                <c:pt idx="1">
                  <c:v>0.10595361280240569</c:v>
                </c:pt>
                <c:pt idx="2">
                  <c:v>0.13313458188258787</c:v>
                </c:pt>
              </c:numLit>
            </c:plus>
            <c:minus>
              <c:numLit>
                <c:formatCode>General</c:formatCode>
                <c:ptCount val="3"/>
                <c:pt idx="0">
                  <c:v>0.10546351414515409</c:v>
                </c:pt>
                <c:pt idx="1">
                  <c:v>0.10595361280240569</c:v>
                </c:pt>
                <c:pt idx="2">
                  <c:v>0.13313458188258787</c:v>
                </c:pt>
              </c:numLit>
            </c:minus>
          </c:errBars>
          <c:cat>
            <c:strLit>
              <c:ptCount val="3"/>
              <c:pt idx="0">
                <c:v>PBS</c:v>
              </c:pt>
              <c:pt idx="1">
                <c:v>B.dorei</c:v>
              </c:pt>
              <c:pt idx="2">
                <c:v>E.limosum</c:v>
              </c:pt>
            </c:strLit>
          </c:cat>
          <c:val>
            <c:numLit>
              <c:formatCode>General</c:formatCode>
              <c:ptCount val="3"/>
              <c:pt idx="0">
                <c:v>0.65562049105924747</c:v>
              </c:pt>
              <c:pt idx="1">
                <c:v>0.88914822967620155</c:v>
              </c:pt>
              <c:pt idx="2">
                <c:v>0.97831742676425604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437632"/>
        <c:axId val="40439168"/>
      </c:barChart>
      <c:catAx>
        <c:axId val="40437632"/>
        <c:scaling>
          <c:orientation val="minMax"/>
        </c:scaling>
        <c:delete val="0"/>
        <c:axPos val="b"/>
        <c:majorTickMark val="out"/>
        <c:minorTickMark val="none"/>
        <c:tickLblPos val="none"/>
        <c:crossAx val="40439168"/>
        <c:crosses val="autoZero"/>
        <c:auto val="1"/>
        <c:lblAlgn val="ctr"/>
        <c:lblOffset val="100"/>
        <c:noMultiLvlLbl val="0"/>
      </c:catAx>
      <c:valAx>
        <c:axId val="40439168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 i="1"/>
                </a:pPr>
                <a:r>
                  <a:rPr lang="en-US" b="0" i="1"/>
                  <a:t>Ost</a:t>
                </a:r>
                <a:r>
                  <a:rPr lang="el-GR" b="0" i="1"/>
                  <a:t>α</a:t>
                </a:r>
                <a:r>
                  <a:rPr lang="en-US" b="0" i="1"/>
                  <a:t>/Gapdh</a:t>
                </a:r>
                <a:endParaRPr lang="zh-CN" b="0" i="1"/>
              </a:p>
            </c:rich>
          </c:tx>
          <c:layout>
            <c:manualLayout>
              <c:xMode val="edge"/>
              <c:yMode val="edge"/>
              <c:x val="3.3597825132674779E-2"/>
              <c:y val="0.32435209339422372"/>
            </c:manualLayout>
          </c:layout>
          <c:overlay val="0"/>
        </c:title>
        <c:numFmt formatCode="#,##0.0_);[Red]\(#,##0.0\)" sourceLinked="0"/>
        <c:majorTickMark val="out"/>
        <c:minorTickMark val="none"/>
        <c:tickLblPos val="nextTo"/>
        <c:crossAx val="4043763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lnSpc>
          <a:spcPct val="150000"/>
        </a:lnSpc>
        <a:defRPr sz="700">
          <a:latin typeface="Times New Roman" panose="02020603050405020304" pitchFamily="18" charset="0"/>
          <a:cs typeface="Times New Roman" panose="02020603050405020304" pitchFamily="18" charset="0"/>
        </a:defRPr>
      </a:pPr>
      <a:endParaRPr lang="zh-CN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9509152482525622"/>
          <c:y val="0.26661925698493238"/>
          <c:w val="0.47555693317604381"/>
          <c:h val="0.37768981481481484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[2]CONCLUSION!$AK$24:$AK$26</c:f>
                <c:numCache>
                  <c:formatCode>General</c:formatCode>
                  <c:ptCount val="3"/>
                  <c:pt idx="0">
                    <c:v>0.22021272035472833</c:v>
                  </c:pt>
                  <c:pt idx="1">
                    <c:v>0.17216592245490225</c:v>
                  </c:pt>
                  <c:pt idx="2">
                    <c:v>0.24024181892283505</c:v>
                  </c:pt>
                </c:numCache>
              </c:numRef>
            </c:plus>
            <c:minus>
              <c:numRef>
                <c:f>[2]CONCLUSION!$AK$24:$AK$26</c:f>
                <c:numCache>
                  <c:formatCode>General</c:formatCode>
                  <c:ptCount val="3"/>
                  <c:pt idx="0">
                    <c:v>0.22021272035472833</c:v>
                  </c:pt>
                  <c:pt idx="1">
                    <c:v>0.17216592245490225</c:v>
                  </c:pt>
                  <c:pt idx="2">
                    <c:v>0.24024181892283505</c:v>
                  </c:pt>
                </c:numCache>
              </c:numRef>
            </c:minus>
          </c:errBars>
          <c:cat>
            <c:strRef>
              <c:f>[2]CONCLUSION!$AI$24:$AI$26</c:f>
              <c:strCache>
                <c:ptCount val="3"/>
                <c:pt idx="0">
                  <c:v>PBS</c:v>
                </c:pt>
                <c:pt idx="1">
                  <c:v>B.dorei</c:v>
                </c:pt>
                <c:pt idx="2">
                  <c:v>E.limosum</c:v>
                </c:pt>
              </c:strCache>
            </c:strRef>
          </c:cat>
          <c:val>
            <c:numRef>
              <c:f>[2]CONCLUSION!$AJ$24:$AJ$26</c:f>
              <c:numCache>
                <c:formatCode>General</c:formatCode>
                <c:ptCount val="3"/>
                <c:pt idx="0">
                  <c:v>0.70468646961656356</c:v>
                </c:pt>
                <c:pt idx="1">
                  <c:v>1.0206365153162078</c:v>
                </c:pt>
                <c:pt idx="2">
                  <c:v>1.1825002695291122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473344"/>
        <c:axId val="40474880"/>
      </c:barChart>
      <c:catAx>
        <c:axId val="40473344"/>
        <c:scaling>
          <c:orientation val="minMax"/>
        </c:scaling>
        <c:delete val="0"/>
        <c:axPos val="b"/>
        <c:majorTickMark val="out"/>
        <c:minorTickMark val="none"/>
        <c:tickLblPos val="none"/>
        <c:crossAx val="40474880"/>
        <c:crosses val="autoZero"/>
        <c:auto val="1"/>
        <c:lblAlgn val="ctr"/>
        <c:lblOffset val="100"/>
        <c:noMultiLvlLbl val="0"/>
      </c:catAx>
      <c:valAx>
        <c:axId val="4047488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 i="1"/>
                </a:pPr>
                <a:r>
                  <a:rPr lang="en-US" b="0" i="1"/>
                  <a:t>Ibat/Gapdh</a:t>
                </a:r>
                <a:endParaRPr lang="zh-CN" b="0" i="1"/>
              </a:p>
            </c:rich>
          </c:tx>
          <c:layout>
            <c:manualLayout>
              <c:xMode val="edge"/>
              <c:yMode val="edge"/>
              <c:x val="1.2118588394854671E-2"/>
              <c:y val="0.33017108438444337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crossAx val="4047334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700">
          <a:latin typeface="Times New Roman" panose="02020603050405020304" pitchFamily="18" charset="0"/>
          <a:cs typeface="Times New Roman" panose="02020603050405020304" pitchFamily="18" charset="0"/>
        </a:defRPr>
      </a:pPr>
      <a:endParaRPr lang="zh-CN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8128455754307405"/>
          <c:y val="0.26660232495574154"/>
          <c:w val="0.48936289733651117"/>
          <c:h val="0.37746585648148145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[2]CONCLUSION!$AS$24:$AS$26</c:f>
                <c:numCache>
                  <c:formatCode>General</c:formatCode>
                  <c:ptCount val="3"/>
                  <c:pt idx="0">
                    <c:v>0.30170663554280508</c:v>
                  </c:pt>
                  <c:pt idx="1">
                    <c:v>0.49675564283443363</c:v>
                  </c:pt>
                  <c:pt idx="2">
                    <c:v>0.25572576753466453</c:v>
                  </c:pt>
                </c:numCache>
              </c:numRef>
            </c:plus>
            <c:minus>
              <c:numRef>
                <c:f>[2]CONCLUSION!$AS$24:$AS$26</c:f>
                <c:numCache>
                  <c:formatCode>General</c:formatCode>
                  <c:ptCount val="3"/>
                  <c:pt idx="0">
                    <c:v>0.30170663554280508</c:v>
                  </c:pt>
                  <c:pt idx="1">
                    <c:v>0.49675564283443363</c:v>
                  </c:pt>
                  <c:pt idx="2">
                    <c:v>0.25572576753466453</c:v>
                  </c:pt>
                </c:numCache>
              </c:numRef>
            </c:minus>
          </c:errBars>
          <c:cat>
            <c:strRef>
              <c:f>[2]CONCLUSION!$AQ$24:$AQ$26</c:f>
              <c:strCache>
                <c:ptCount val="3"/>
                <c:pt idx="0">
                  <c:v>PBS</c:v>
                </c:pt>
                <c:pt idx="1">
                  <c:v>B.dorei</c:v>
                </c:pt>
                <c:pt idx="2">
                  <c:v>E.limosum</c:v>
                </c:pt>
              </c:strCache>
            </c:strRef>
          </c:cat>
          <c:val>
            <c:numRef>
              <c:f>[2]CONCLUSION!$AR$24:$AR$26</c:f>
              <c:numCache>
                <c:formatCode>General</c:formatCode>
                <c:ptCount val="3"/>
                <c:pt idx="0">
                  <c:v>0.67968045022079682</c:v>
                </c:pt>
                <c:pt idx="1">
                  <c:v>1.0824782780152815</c:v>
                </c:pt>
                <c:pt idx="2">
                  <c:v>0.62130635454815841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3998080"/>
        <c:axId val="94003968"/>
      </c:barChart>
      <c:catAx>
        <c:axId val="93998080"/>
        <c:scaling>
          <c:orientation val="minMax"/>
        </c:scaling>
        <c:delete val="0"/>
        <c:axPos val="b"/>
        <c:majorTickMark val="out"/>
        <c:minorTickMark val="none"/>
        <c:tickLblPos val="none"/>
        <c:crossAx val="94003968"/>
        <c:crosses val="autoZero"/>
        <c:auto val="1"/>
        <c:lblAlgn val="ctr"/>
        <c:lblOffset val="100"/>
        <c:noMultiLvlLbl val="0"/>
      </c:catAx>
      <c:valAx>
        <c:axId val="940039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 i="1"/>
                </a:pPr>
                <a:r>
                  <a:rPr lang="en-US" b="0" i="1"/>
                  <a:t>Shp/Gapdh</a:t>
                </a:r>
                <a:endParaRPr lang="zh-CN" b="0" i="1"/>
              </a:p>
            </c:rich>
          </c:tx>
          <c:layout>
            <c:manualLayout>
              <c:xMode val="edge"/>
              <c:yMode val="edge"/>
              <c:x val="0"/>
              <c:y val="0.36620741387381467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crossAx val="9399808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700">
          <a:latin typeface="Times New Roman" panose="02020603050405020304" pitchFamily="18" charset="0"/>
          <a:cs typeface="Times New Roman" panose="02020603050405020304" pitchFamily="18" charset="0"/>
        </a:defRPr>
      </a:pPr>
      <a:endParaRPr lang="zh-CN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3882323232323239"/>
          <c:y val="0.24106499999999997"/>
          <c:w val="0.56092525252525249"/>
          <c:h val="0.39674999999999999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CONCLUSION!$AD$24:$AD$26</c:f>
                <c:numCache>
                  <c:formatCode>General</c:formatCode>
                  <c:ptCount val="3"/>
                  <c:pt idx="0">
                    <c:v>0.18282871743146836</c:v>
                  </c:pt>
                  <c:pt idx="1">
                    <c:v>0.1133261800324319</c:v>
                  </c:pt>
                  <c:pt idx="2">
                    <c:v>0.13681225112167358</c:v>
                  </c:pt>
                </c:numCache>
              </c:numRef>
            </c:plus>
            <c:minus>
              <c:numRef>
                <c:f>CONCLUSION!$AD$24:$AD$26</c:f>
                <c:numCache>
                  <c:formatCode>General</c:formatCode>
                  <c:ptCount val="3"/>
                  <c:pt idx="0">
                    <c:v>0.18282871743146836</c:v>
                  </c:pt>
                  <c:pt idx="1">
                    <c:v>0.1133261800324319</c:v>
                  </c:pt>
                  <c:pt idx="2">
                    <c:v>0.13681225112167358</c:v>
                  </c:pt>
                </c:numCache>
              </c:numRef>
            </c:minus>
          </c:errBars>
          <c:cat>
            <c:strRef>
              <c:f>CONCLUSION!$AB$24:$AB$26</c:f>
              <c:strCache>
                <c:ptCount val="3"/>
                <c:pt idx="0">
                  <c:v>PBS</c:v>
                </c:pt>
                <c:pt idx="1">
                  <c:v>B.dorei</c:v>
                </c:pt>
                <c:pt idx="2">
                  <c:v>E.limosum</c:v>
                </c:pt>
              </c:strCache>
            </c:strRef>
          </c:cat>
          <c:val>
            <c:numRef>
              <c:f>CONCLUSION!$AC$24:$AC$26</c:f>
              <c:numCache>
                <c:formatCode>0.000</c:formatCode>
                <c:ptCount val="3"/>
                <c:pt idx="0">
                  <c:v>0.67437226472384726</c:v>
                </c:pt>
                <c:pt idx="1">
                  <c:v>0.84726238463718717</c:v>
                </c:pt>
                <c:pt idx="2">
                  <c:v>0.51845246072785722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037504"/>
        <c:axId val="94039040"/>
      </c:barChart>
      <c:catAx>
        <c:axId val="94037504"/>
        <c:scaling>
          <c:orientation val="minMax"/>
        </c:scaling>
        <c:delete val="0"/>
        <c:axPos val="b"/>
        <c:majorTickMark val="out"/>
        <c:minorTickMark val="none"/>
        <c:tickLblPos val="none"/>
        <c:crossAx val="94039040"/>
        <c:crosses val="autoZero"/>
        <c:auto val="1"/>
        <c:lblAlgn val="ctr"/>
        <c:lblOffset val="100"/>
        <c:noMultiLvlLbl val="0"/>
      </c:catAx>
      <c:valAx>
        <c:axId val="9403904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 i="1"/>
                </a:pPr>
                <a:r>
                  <a:rPr lang="en-US" b="0" i="1"/>
                  <a:t>Fgf15/Gapdh</a:t>
                </a:r>
                <a:endParaRPr lang="zh-CN" b="0" i="1"/>
              </a:p>
            </c:rich>
          </c:tx>
          <c:layout>
            <c:manualLayout>
              <c:xMode val="edge"/>
              <c:yMode val="edge"/>
              <c:x val="5.131313131313131E-2"/>
              <c:y val="0.30385253333508355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crossAx val="940375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700">
          <a:latin typeface="Times New Roman" panose="02020603050405020304" pitchFamily="18" charset="0"/>
          <a:cs typeface="Times New Roman" panose="02020603050405020304" pitchFamily="18" charset="0"/>
        </a:defRPr>
      </a:pPr>
      <a:endParaRPr lang="zh-CN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7887606837606839"/>
          <c:y val="0.27516666666666667"/>
          <c:w val="0.39257382916527667"/>
          <c:h val="0.37187615740740743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Lit>
                <c:formatCode>General</c:formatCode>
                <c:ptCount val="3"/>
                <c:pt idx="0">
                  <c:v>1.0989324015569018</c:v>
                </c:pt>
                <c:pt idx="1">
                  <c:v>0.34537920826860724</c:v>
                </c:pt>
                <c:pt idx="2">
                  <c:v>2.9356751857065828</c:v>
                </c:pt>
              </c:numLit>
            </c:plus>
            <c:minus>
              <c:numLit>
                <c:formatCode>General</c:formatCode>
                <c:ptCount val="3"/>
                <c:pt idx="0">
                  <c:v>1.0989324015569018</c:v>
                </c:pt>
                <c:pt idx="1">
                  <c:v>0.34537920826860724</c:v>
                </c:pt>
                <c:pt idx="2">
                  <c:v>2.9356751857065828</c:v>
                </c:pt>
              </c:numLit>
            </c:minus>
          </c:errBars>
          <c:cat>
            <c:strLit>
              <c:ptCount val="3"/>
              <c:pt idx="0">
                <c:v>PBS</c:v>
              </c:pt>
              <c:pt idx="1">
                <c:v>B.dorei</c:v>
              </c:pt>
              <c:pt idx="2">
                <c:v>E.limosum</c:v>
              </c:pt>
            </c:strLit>
          </c:cat>
          <c:val>
            <c:numLit>
              <c:formatCode>General</c:formatCode>
              <c:ptCount val="3"/>
              <c:pt idx="0">
                <c:v>3.5836613926098049</c:v>
              </c:pt>
              <c:pt idx="1">
                <c:v>2.074128011066958</c:v>
              </c:pt>
              <c:pt idx="2">
                <c:v>10.936161401498524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748288"/>
        <c:axId val="34749824"/>
      </c:barChart>
      <c:catAx>
        <c:axId val="34748288"/>
        <c:scaling>
          <c:orientation val="minMax"/>
        </c:scaling>
        <c:delete val="0"/>
        <c:axPos val="b"/>
        <c:majorTickMark val="out"/>
        <c:minorTickMark val="none"/>
        <c:tickLblPos val="none"/>
        <c:crossAx val="34749824"/>
        <c:crosses val="autoZero"/>
        <c:auto val="1"/>
        <c:lblAlgn val="ctr"/>
        <c:lblOffset val="100"/>
        <c:noMultiLvlLbl val="0"/>
      </c:catAx>
      <c:valAx>
        <c:axId val="3474982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 i="1"/>
                </a:pPr>
                <a:r>
                  <a:rPr lang="en-US" b="0" i="1"/>
                  <a:t>Shp/Gapdh</a:t>
                </a:r>
                <a:endParaRPr lang="zh-CN" b="0" i="1"/>
              </a:p>
            </c:rich>
          </c:tx>
          <c:layout>
            <c:manualLayout>
              <c:xMode val="edge"/>
              <c:yMode val="edge"/>
              <c:x val="4.4097490200243852E-2"/>
              <c:y val="0.32174054609557434"/>
            </c:manualLayout>
          </c:layout>
          <c:overlay val="0"/>
        </c:title>
        <c:numFmt formatCode="#,##0.0_);[Red]\(#,##0.0\)" sourceLinked="0"/>
        <c:majorTickMark val="out"/>
        <c:minorTickMark val="none"/>
        <c:tickLblPos val="nextTo"/>
        <c:crossAx val="3474828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700">
          <a:latin typeface="Times New Roman" panose="02020603050405020304" pitchFamily="18" charset="0"/>
          <a:cs typeface="Times New Roman" panose="02020603050405020304" pitchFamily="18" charset="0"/>
        </a:defRPr>
      </a:pPr>
      <a:endParaRPr lang="zh-CN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7222479473250284"/>
          <c:y val="0.26811111111111113"/>
          <c:w val="0.37028449453937634"/>
          <c:h val="0.37427777777777776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Lit>
                <c:formatCode>General</c:formatCode>
                <c:ptCount val="3"/>
                <c:pt idx="0">
                  <c:v>1.4680362979298649</c:v>
                </c:pt>
                <c:pt idx="1">
                  <c:v>0.59118714621756152</c:v>
                </c:pt>
                <c:pt idx="2">
                  <c:v>1.1869584723067521</c:v>
                </c:pt>
              </c:numLit>
            </c:plus>
            <c:minus>
              <c:numLit>
                <c:formatCode>General</c:formatCode>
                <c:ptCount val="3"/>
                <c:pt idx="0">
                  <c:v>1.4680362979298649</c:v>
                </c:pt>
                <c:pt idx="1">
                  <c:v>0.59118714621756152</c:v>
                </c:pt>
                <c:pt idx="2">
                  <c:v>1.1869584723067521</c:v>
                </c:pt>
              </c:numLit>
            </c:minus>
          </c:errBars>
          <c:cat>
            <c:strLit>
              <c:ptCount val="3"/>
              <c:pt idx="0">
                <c:v>PBS</c:v>
              </c:pt>
              <c:pt idx="1">
                <c:v>B.dorei</c:v>
              </c:pt>
              <c:pt idx="2">
                <c:v>E.limosum</c:v>
              </c:pt>
            </c:strLit>
          </c:cat>
          <c:val>
            <c:numLit>
              <c:formatCode>General</c:formatCode>
              <c:ptCount val="3"/>
              <c:pt idx="0">
                <c:v>4.1694615447158014</c:v>
              </c:pt>
              <c:pt idx="1">
                <c:v>3.6950343491080635</c:v>
              </c:pt>
              <c:pt idx="2">
                <c:v>4.6678227452198433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108416"/>
        <c:axId val="40109952"/>
      </c:barChart>
      <c:catAx>
        <c:axId val="40108416"/>
        <c:scaling>
          <c:orientation val="minMax"/>
        </c:scaling>
        <c:delete val="0"/>
        <c:axPos val="b"/>
        <c:majorTickMark val="out"/>
        <c:minorTickMark val="none"/>
        <c:tickLblPos val="none"/>
        <c:crossAx val="40109952"/>
        <c:crosses val="autoZero"/>
        <c:auto val="1"/>
        <c:lblAlgn val="ctr"/>
        <c:lblOffset val="100"/>
        <c:noMultiLvlLbl val="0"/>
      </c:catAx>
      <c:valAx>
        <c:axId val="401099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 i="1"/>
                </a:pPr>
                <a:r>
                  <a:rPr lang="en-US" b="0" i="1"/>
                  <a:t>Bsep/Gapdh</a:t>
                </a:r>
                <a:endParaRPr lang="zh-CN" b="0" i="1"/>
              </a:p>
            </c:rich>
          </c:tx>
          <c:layout>
            <c:manualLayout>
              <c:xMode val="edge"/>
              <c:yMode val="edge"/>
              <c:x val="3.6063771799249966E-2"/>
              <c:y val="0.31870724707481102"/>
            </c:manualLayout>
          </c:layout>
          <c:overlay val="0"/>
        </c:title>
        <c:numFmt formatCode="#,##0.0_);[Red]\(#,##0.0\)" sourceLinked="0"/>
        <c:majorTickMark val="out"/>
        <c:minorTickMark val="none"/>
        <c:tickLblPos val="nextTo"/>
        <c:crossAx val="4010841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700">
          <a:latin typeface="Times New Roman" panose="02020603050405020304" pitchFamily="18" charset="0"/>
          <a:cs typeface="Times New Roman" panose="02020603050405020304" pitchFamily="18" charset="0"/>
        </a:defRPr>
      </a:pPr>
      <a:endParaRPr lang="zh-CN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5124999999999998"/>
          <c:y val="0.25959119496855348"/>
          <c:w val="0.37077478924126855"/>
          <c:h val="0.37811053240740738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[4]整理!$E$24:$E$26</c:f>
                <c:numCache>
                  <c:formatCode>General</c:formatCode>
                  <c:ptCount val="3"/>
                  <c:pt idx="0">
                    <c:v>0.40009624587922377</c:v>
                  </c:pt>
                  <c:pt idx="1">
                    <c:v>0.3169396533997953</c:v>
                  </c:pt>
                  <c:pt idx="2">
                    <c:v>0.7558563871721824</c:v>
                  </c:pt>
                </c:numCache>
              </c:numRef>
            </c:plus>
            <c:minus>
              <c:numRef>
                <c:f>[4]整理!$E$24:$E$26</c:f>
                <c:numCache>
                  <c:formatCode>General</c:formatCode>
                  <c:ptCount val="3"/>
                  <c:pt idx="0">
                    <c:v>0.40009624587922377</c:v>
                  </c:pt>
                  <c:pt idx="1">
                    <c:v>0.3169396533997953</c:v>
                  </c:pt>
                  <c:pt idx="2">
                    <c:v>0.7558563871721824</c:v>
                  </c:pt>
                </c:numCache>
              </c:numRef>
            </c:minus>
          </c:errBars>
          <c:cat>
            <c:strRef>
              <c:f>[3]Sheet1!$C$88:$C$90</c:f>
              <c:strCache>
                <c:ptCount val="3"/>
                <c:pt idx="0">
                  <c:v>PBS</c:v>
                </c:pt>
                <c:pt idx="1">
                  <c:v>B.dorei</c:v>
                </c:pt>
                <c:pt idx="2">
                  <c:v>E.limosum</c:v>
                </c:pt>
              </c:strCache>
            </c:strRef>
          </c:cat>
          <c:val>
            <c:numRef>
              <c:f>[3]Sheet1!$D$88:$D$90</c:f>
              <c:numCache>
                <c:formatCode>General</c:formatCode>
                <c:ptCount val="3"/>
                <c:pt idx="0">
                  <c:v>1.0611741149283731</c:v>
                </c:pt>
                <c:pt idx="1">
                  <c:v>1.0979584098847248</c:v>
                </c:pt>
                <c:pt idx="2">
                  <c:v>1.5174096635729812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139392"/>
        <c:axId val="40141184"/>
      </c:barChart>
      <c:catAx>
        <c:axId val="40139392"/>
        <c:scaling>
          <c:orientation val="minMax"/>
        </c:scaling>
        <c:delete val="0"/>
        <c:axPos val="b"/>
        <c:majorTickMark val="out"/>
        <c:minorTickMark val="none"/>
        <c:tickLblPos val="none"/>
        <c:crossAx val="40141184"/>
        <c:crosses val="autoZero"/>
        <c:auto val="1"/>
        <c:lblAlgn val="ctr"/>
        <c:lblOffset val="100"/>
        <c:noMultiLvlLbl val="0"/>
      </c:catAx>
      <c:valAx>
        <c:axId val="4014118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 i="1"/>
                </a:pPr>
                <a:r>
                  <a:rPr lang="en-US" b="0" i="1"/>
                  <a:t>Cyp7a1/Gapdh</a:t>
                </a:r>
                <a:endParaRPr lang="zh-CN" b="0" i="1"/>
              </a:p>
            </c:rich>
          </c:tx>
          <c:layout>
            <c:manualLayout>
              <c:xMode val="edge"/>
              <c:yMode val="edge"/>
              <c:x val="4.1487235174937936E-2"/>
              <c:y val="0.30353114219027255"/>
            </c:manualLayout>
          </c:layout>
          <c:overlay val="0"/>
        </c:title>
        <c:numFmt formatCode="#,##0.0_);[Red]\(#,##0.0\)" sourceLinked="0"/>
        <c:majorTickMark val="out"/>
        <c:minorTickMark val="none"/>
        <c:tickLblPos val="nextTo"/>
        <c:crossAx val="4013939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700">
          <a:latin typeface="Times New Roman" panose="02020603050405020304" pitchFamily="18" charset="0"/>
          <a:cs typeface="Times New Roman" panose="02020603050405020304" pitchFamily="18" charset="0"/>
        </a:defRPr>
      </a:pPr>
      <a:endParaRPr lang="zh-CN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6953480505721595"/>
          <c:y val="0.27749473012348774"/>
          <c:w val="0.38186745975522324"/>
          <c:h val="0.36062152777777778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[4]整理!$M$24:$M$26</c:f>
                <c:numCache>
                  <c:formatCode>General</c:formatCode>
                  <c:ptCount val="3"/>
                  <c:pt idx="0">
                    <c:v>3.8203328220205869E-2</c:v>
                  </c:pt>
                  <c:pt idx="1">
                    <c:v>1.6243114025610135E-2</c:v>
                  </c:pt>
                  <c:pt idx="2">
                    <c:v>1.9183360208730522E-2</c:v>
                  </c:pt>
                </c:numCache>
              </c:numRef>
            </c:plus>
            <c:minus>
              <c:numRef>
                <c:f>[4]整理!$M$24:$M$26</c:f>
                <c:numCache>
                  <c:formatCode>General</c:formatCode>
                  <c:ptCount val="3"/>
                  <c:pt idx="0">
                    <c:v>3.8203328220205869E-2</c:v>
                  </c:pt>
                  <c:pt idx="1">
                    <c:v>1.6243114025610135E-2</c:v>
                  </c:pt>
                  <c:pt idx="2">
                    <c:v>1.9183360208730522E-2</c:v>
                  </c:pt>
                </c:numCache>
              </c:numRef>
            </c:minus>
          </c:errBars>
          <c:cat>
            <c:strRef>
              <c:f>[4]整理!$K$24:$K$26</c:f>
              <c:strCache>
                <c:ptCount val="3"/>
                <c:pt idx="0">
                  <c:v>PBS</c:v>
                </c:pt>
                <c:pt idx="1">
                  <c:v>B.dorei</c:v>
                </c:pt>
                <c:pt idx="2">
                  <c:v>E.limosum</c:v>
                </c:pt>
              </c:strCache>
            </c:strRef>
          </c:cat>
          <c:val>
            <c:numRef>
              <c:f>[4]整理!$L$24:$L$26</c:f>
              <c:numCache>
                <c:formatCode>General</c:formatCode>
                <c:ptCount val="3"/>
                <c:pt idx="0">
                  <c:v>0.13557612234241742</c:v>
                </c:pt>
                <c:pt idx="1">
                  <c:v>7.1029684105158308E-2</c:v>
                </c:pt>
                <c:pt idx="2">
                  <c:v>5.9380054941619624E-2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162432"/>
        <c:axId val="40163968"/>
      </c:barChart>
      <c:catAx>
        <c:axId val="40162432"/>
        <c:scaling>
          <c:orientation val="minMax"/>
        </c:scaling>
        <c:delete val="0"/>
        <c:axPos val="b"/>
        <c:majorTickMark val="out"/>
        <c:minorTickMark val="none"/>
        <c:tickLblPos val="none"/>
        <c:crossAx val="40163968"/>
        <c:crosses val="autoZero"/>
        <c:auto val="1"/>
        <c:lblAlgn val="ctr"/>
        <c:lblOffset val="100"/>
        <c:noMultiLvlLbl val="0"/>
      </c:catAx>
      <c:valAx>
        <c:axId val="401639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 i="1"/>
                </a:pPr>
                <a:r>
                  <a:rPr lang="en-US" b="0" i="1"/>
                  <a:t>Cyp7b1/Gapdh</a:t>
                </a:r>
                <a:endParaRPr lang="zh-CN" b="0" i="1"/>
              </a:p>
            </c:rich>
          </c:tx>
          <c:layout>
            <c:manualLayout>
              <c:xMode val="edge"/>
              <c:yMode val="edge"/>
              <c:x val="4.1560031725909989E-2"/>
              <c:y val="0.29246176465393919"/>
            </c:manualLayout>
          </c:layout>
          <c:overlay val="0"/>
        </c:title>
        <c:numFmt formatCode="#,##0.0_);[Red]\(#,##0.0\)" sourceLinked="0"/>
        <c:majorTickMark val="out"/>
        <c:minorTickMark val="none"/>
        <c:tickLblPos val="nextTo"/>
        <c:crossAx val="40162432"/>
        <c:crosses val="autoZero"/>
        <c:crossBetween val="between"/>
        <c:majorUnit val="0.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700">
          <a:latin typeface="Times New Roman" panose="02020603050405020304" pitchFamily="18" charset="0"/>
          <a:cs typeface="Times New Roman" panose="02020603050405020304" pitchFamily="18" charset="0"/>
        </a:defRPr>
      </a:pPr>
      <a:endParaRPr lang="zh-CN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9795861667056307"/>
          <c:y val="0.2603073973940056"/>
          <c:w val="0.35409163241773195"/>
          <c:h val="0.36491087962962965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[4]整理!$U$24:$U$26</c:f>
                <c:numCache>
                  <c:formatCode>General</c:formatCode>
                  <c:ptCount val="3"/>
                  <c:pt idx="0">
                    <c:v>4.0232594804123743E-2</c:v>
                  </c:pt>
                  <c:pt idx="1">
                    <c:v>2.742600278282941E-2</c:v>
                  </c:pt>
                  <c:pt idx="2">
                    <c:v>5.6425976329695884E-2</c:v>
                  </c:pt>
                </c:numCache>
              </c:numRef>
            </c:plus>
            <c:minus>
              <c:numRef>
                <c:f>[4]整理!$U$24:$U$26</c:f>
                <c:numCache>
                  <c:formatCode>General</c:formatCode>
                  <c:ptCount val="3"/>
                  <c:pt idx="0">
                    <c:v>4.0232594804123743E-2</c:v>
                  </c:pt>
                  <c:pt idx="1">
                    <c:v>2.742600278282941E-2</c:v>
                  </c:pt>
                  <c:pt idx="2">
                    <c:v>5.6425976329695884E-2</c:v>
                  </c:pt>
                </c:numCache>
              </c:numRef>
            </c:minus>
          </c:errBars>
          <c:cat>
            <c:strRef>
              <c:f>[4]整理!$S$24:$S$26</c:f>
              <c:strCache>
                <c:ptCount val="3"/>
                <c:pt idx="0">
                  <c:v>PBS</c:v>
                </c:pt>
                <c:pt idx="1">
                  <c:v>B.dorei</c:v>
                </c:pt>
                <c:pt idx="2">
                  <c:v>E.limosum</c:v>
                </c:pt>
              </c:strCache>
            </c:strRef>
          </c:cat>
          <c:val>
            <c:numRef>
              <c:f>[4]整理!$T$24:$T$26</c:f>
              <c:numCache>
                <c:formatCode>General</c:formatCode>
                <c:ptCount val="3"/>
                <c:pt idx="0">
                  <c:v>0.28767267952860814</c:v>
                </c:pt>
                <c:pt idx="1">
                  <c:v>0.24629044028537797</c:v>
                </c:pt>
                <c:pt idx="2">
                  <c:v>0.26793574857001473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205696"/>
        <c:axId val="40219776"/>
      </c:barChart>
      <c:catAx>
        <c:axId val="40205696"/>
        <c:scaling>
          <c:orientation val="minMax"/>
        </c:scaling>
        <c:delete val="0"/>
        <c:axPos val="b"/>
        <c:majorTickMark val="out"/>
        <c:minorTickMark val="none"/>
        <c:tickLblPos val="none"/>
        <c:crossAx val="40219776"/>
        <c:crosses val="autoZero"/>
        <c:auto val="1"/>
        <c:lblAlgn val="ctr"/>
        <c:lblOffset val="100"/>
        <c:noMultiLvlLbl val="0"/>
      </c:catAx>
      <c:valAx>
        <c:axId val="4021977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 i="1"/>
                </a:pPr>
                <a:r>
                  <a:rPr lang="en-US" b="0" i="1"/>
                  <a:t>Cyp8b1/Gapdh</a:t>
                </a:r>
                <a:endParaRPr lang="zh-CN" b="0" i="1"/>
              </a:p>
            </c:rich>
          </c:tx>
          <c:layout>
            <c:manualLayout>
              <c:xMode val="edge"/>
              <c:yMode val="edge"/>
              <c:x val="4.2278506297909628E-2"/>
              <c:y val="0.28483842696430778"/>
            </c:manualLayout>
          </c:layout>
          <c:overlay val="0"/>
        </c:title>
        <c:numFmt formatCode="#,##0.0_);[Red]\(#,##0.0\)" sourceLinked="0"/>
        <c:majorTickMark val="out"/>
        <c:minorTickMark val="none"/>
        <c:tickLblPos val="nextTo"/>
        <c:crossAx val="4020569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700">
          <a:latin typeface="Times New Roman" panose="02020603050405020304" pitchFamily="18" charset="0"/>
          <a:cs typeface="Times New Roman" panose="02020603050405020304" pitchFamily="18" charset="0"/>
        </a:defRPr>
      </a:pPr>
      <a:endParaRPr lang="zh-CN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6953530449803804"/>
          <c:y val="0.25503004252692518"/>
          <c:w val="0.38186680225205055"/>
          <c:h val="0.37036168981481482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Ref>
                <c:f>[4]整理!$AC$24:$AC$26</c:f>
                <c:numCache>
                  <c:formatCode>General</c:formatCode>
                  <c:ptCount val="3"/>
                  <c:pt idx="0">
                    <c:v>2.3959449622473161E-2</c:v>
                  </c:pt>
                  <c:pt idx="1">
                    <c:v>5.4372116586677233E-2</c:v>
                  </c:pt>
                  <c:pt idx="2">
                    <c:v>2.8329718973522711E-2</c:v>
                  </c:pt>
                </c:numCache>
              </c:numRef>
            </c:plus>
            <c:minus>
              <c:numRef>
                <c:f>[4]整理!$AC$24:$AC$26</c:f>
                <c:numCache>
                  <c:formatCode>General</c:formatCode>
                  <c:ptCount val="3"/>
                  <c:pt idx="0">
                    <c:v>2.3959449622473161E-2</c:v>
                  </c:pt>
                  <c:pt idx="1">
                    <c:v>5.4372116586677233E-2</c:v>
                  </c:pt>
                  <c:pt idx="2">
                    <c:v>2.8329718973522711E-2</c:v>
                  </c:pt>
                </c:numCache>
              </c:numRef>
            </c:minus>
          </c:errBars>
          <c:cat>
            <c:strRef>
              <c:f>[4]整理!$AA$24:$AA$26</c:f>
              <c:strCache>
                <c:ptCount val="3"/>
                <c:pt idx="0">
                  <c:v>PBS</c:v>
                </c:pt>
                <c:pt idx="1">
                  <c:v>B.dorei</c:v>
                </c:pt>
                <c:pt idx="2">
                  <c:v>E.limosum</c:v>
                </c:pt>
              </c:strCache>
            </c:strRef>
          </c:cat>
          <c:val>
            <c:numRef>
              <c:f>[4]整理!$AB$24:$AB$26</c:f>
              <c:numCache>
                <c:formatCode>General</c:formatCode>
                <c:ptCount val="3"/>
                <c:pt idx="0">
                  <c:v>0.19014533762969832</c:v>
                </c:pt>
                <c:pt idx="1">
                  <c:v>0.25648864398140514</c:v>
                </c:pt>
                <c:pt idx="2">
                  <c:v>0.20483313718520871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253312"/>
        <c:axId val="40254848"/>
      </c:barChart>
      <c:catAx>
        <c:axId val="40253312"/>
        <c:scaling>
          <c:orientation val="minMax"/>
        </c:scaling>
        <c:delete val="0"/>
        <c:axPos val="b"/>
        <c:majorTickMark val="out"/>
        <c:minorTickMark val="none"/>
        <c:tickLblPos val="none"/>
        <c:crossAx val="40254848"/>
        <c:crosses val="autoZero"/>
        <c:auto val="1"/>
        <c:lblAlgn val="ctr"/>
        <c:lblOffset val="100"/>
        <c:noMultiLvlLbl val="0"/>
      </c:catAx>
      <c:valAx>
        <c:axId val="4025484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 i="1"/>
                </a:pPr>
                <a:r>
                  <a:rPr lang="en-US" b="0" i="1"/>
                  <a:t>Ntcp/Gapdh</a:t>
                </a:r>
                <a:endParaRPr lang="zh-CN" b="0" i="1"/>
              </a:p>
            </c:rich>
          </c:tx>
          <c:layout>
            <c:manualLayout>
              <c:xMode val="edge"/>
              <c:yMode val="edge"/>
              <c:x val="2.701779700691842E-2"/>
              <c:y val="0.29631597222222217"/>
            </c:manualLayout>
          </c:layout>
          <c:overlay val="0"/>
        </c:title>
        <c:numFmt formatCode="#,##0.0_);[Red]\(#,##0.0\)" sourceLinked="0"/>
        <c:majorTickMark val="out"/>
        <c:minorTickMark val="none"/>
        <c:tickLblPos val="nextTo"/>
        <c:crossAx val="4025331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700">
          <a:latin typeface="Times New Roman" panose="02020603050405020304" pitchFamily="18" charset="0"/>
          <a:cs typeface="Times New Roman" panose="02020603050405020304" pitchFamily="18" charset="0"/>
        </a:defRPr>
      </a:pPr>
      <a:endParaRPr lang="zh-CN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8609608076225227"/>
          <c:y val="0.26105555555555554"/>
          <c:w val="0.46271284958595621"/>
          <c:h val="0.39923090277777779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Lit>
                <c:formatCode>General</c:formatCode>
                <c:ptCount val="3"/>
                <c:pt idx="0">
                  <c:v>6.2344193647249878E-2</c:v>
                </c:pt>
                <c:pt idx="1">
                  <c:v>0.13017499267133884</c:v>
                </c:pt>
                <c:pt idx="2">
                  <c:v>0.14458217495590323</c:v>
                </c:pt>
              </c:numLit>
            </c:plus>
            <c:minus>
              <c:numLit>
                <c:formatCode>General</c:formatCode>
                <c:ptCount val="3"/>
                <c:pt idx="0">
                  <c:v>6.2344193647249878E-2</c:v>
                </c:pt>
                <c:pt idx="1">
                  <c:v>0.13017499267133884</c:v>
                </c:pt>
                <c:pt idx="2">
                  <c:v>0.14458217495590323</c:v>
                </c:pt>
              </c:numLit>
            </c:minus>
          </c:errBars>
          <c:cat>
            <c:strLit>
              <c:ptCount val="3"/>
              <c:pt idx="0">
                <c:v>PBS</c:v>
              </c:pt>
              <c:pt idx="1">
                <c:v>B.dorei</c:v>
              </c:pt>
              <c:pt idx="2">
                <c:v>E.limosum</c:v>
              </c:pt>
            </c:strLit>
          </c:cat>
          <c:val>
            <c:numLit>
              <c:formatCode>General</c:formatCode>
              <c:ptCount val="3"/>
              <c:pt idx="0">
                <c:v>0.50314337915946072</c:v>
              </c:pt>
              <c:pt idx="1">
                <c:v>0.93590687700447062</c:v>
              </c:pt>
              <c:pt idx="2">
                <c:v>1.0861768312766653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284544"/>
        <c:axId val="40286080"/>
      </c:barChart>
      <c:catAx>
        <c:axId val="40284544"/>
        <c:scaling>
          <c:orientation val="minMax"/>
        </c:scaling>
        <c:delete val="0"/>
        <c:axPos val="b"/>
        <c:majorTickMark val="out"/>
        <c:minorTickMark val="none"/>
        <c:tickLblPos val="none"/>
        <c:crossAx val="40286080"/>
        <c:crosses val="autoZero"/>
        <c:auto val="1"/>
        <c:lblAlgn val="ctr"/>
        <c:lblOffset val="100"/>
        <c:noMultiLvlLbl val="0"/>
      </c:catAx>
      <c:valAx>
        <c:axId val="40286080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 i="1"/>
                </a:pPr>
                <a:r>
                  <a:rPr lang="en-US" b="0" i="1"/>
                  <a:t>Fxr/Gapdh</a:t>
                </a:r>
                <a:endParaRPr lang="zh-CN" b="0" i="1"/>
              </a:p>
            </c:rich>
          </c:tx>
          <c:layout>
            <c:manualLayout>
              <c:xMode val="edge"/>
              <c:yMode val="edge"/>
              <c:x val="0"/>
              <c:y val="0.33717760556315085"/>
            </c:manualLayout>
          </c:layout>
          <c:overlay val="0"/>
        </c:title>
        <c:numFmt formatCode="#,##0.0_);[Red]\(#,##0.0\)" sourceLinked="0"/>
        <c:majorTickMark val="out"/>
        <c:minorTickMark val="none"/>
        <c:tickLblPos val="nextTo"/>
        <c:crossAx val="4028454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700">
          <a:latin typeface="Times New Roman" panose="02020603050405020304" pitchFamily="18" charset="0"/>
          <a:cs typeface="Times New Roman" panose="02020603050405020304" pitchFamily="18" charset="0"/>
        </a:defRPr>
      </a:pPr>
      <a:endParaRPr lang="zh-CN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0547885018176566"/>
          <c:y val="0.2610555555555556"/>
          <c:w val="0.47748981481481484"/>
          <c:h val="0.39952488425925925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plus"/>
            <c:errValType val="cust"/>
            <c:noEndCap val="0"/>
            <c:plus>
              <c:numLit>
                <c:formatCode>General</c:formatCode>
                <c:ptCount val="3"/>
                <c:pt idx="0">
                  <c:v>0.19906161193552921</c:v>
                </c:pt>
                <c:pt idx="1">
                  <c:v>0.12761981694487337</c:v>
                </c:pt>
                <c:pt idx="2">
                  <c:v>0.19669856030288413</c:v>
                </c:pt>
              </c:numLit>
            </c:plus>
            <c:minus>
              <c:numLit>
                <c:formatCode>General</c:formatCode>
                <c:ptCount val="3"/>
                <c:pt idx="0">
                  <c:v>0.19906161193552921</c:v>
                </c:pt>
                <c:pt idx="1">
                  <c:v>0.12761981694487337</c:v>
                </c:pt>
                <c:pt idx="2">
                  <c:v>0.19669856030288413</c:v>
                </c:pt>
              </c:numLit>
            </c:minus>
          </c:errBars>
          <c:cat>
            <c:strLit>
              <c:ptCount val="3"/>
              <c:pt idx="0">
                <c:v>PBS</c:v>
              </c:pt>
              <c:pt idx="1">
                <c:v>B.dorei</c:v>
              </c:pt>
              <c:pt idx="2">
                <c:v>E.limosum</c:v>
              </c:pt>
            </c:strLit>
          </c:cat>
          <c:val>
            <c:numLit>
              <c:formatCode>General</c:formatCode>
              <c:ptCount val="3"/>
              <c:pt idx="0">
                <c:v>0.74054618144344886</c:v>
              </c:pt>
              <c:pt idx="1">
                <c:v>0.74451734641604206</c:v>
              </c:pt>
              <c:pt idx="2">
                <c:v>1.1143726880029978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332672"/>
        <c:axId val="40338560"/>
      </c:barChart>
      <c:catAx>
        <c:axId val="40332672"/>
        <c:scaling>
          <c:orientation val="minMax"/>
        </c:scaling>
        <c:delete val="0"/>
        <c:axPos val="b"/>
        <c:majorTickMark val="out"/>
        <c:minorTickMark val="none"/>
        <c:tickLblPos val="none"/>
        <c:crossAx val="40338560"/>
        <c:crosses val="autoZero"/>
        <c:auto val="1"/>
        <c:lblAlgn val="ctr"/>
        <c:lblOffset val="100"/>
        <c:noMultiLvlLbl val="0"/>
      </c:catAx>
      <c:valAx>
        <c:axId val="40338560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i="1"/>
                </a:pPr>
                <a:r>
                  <a:rPr lang="en-US" i="1"/>
                  <a:t>Ibabp/Gapdh</a:t>
                </a:r>
                <a:endParaRPr lang="zh-CN" i="1"/>
              </a:p>
            </c:rich>
          </c:tx>
          <c:layout>
            <c:manualLayout>
              <c:xMode val="edge"/>
              <c:yMode val="edge"/>
              <c:x val="0"/>
              <c:y val="0.31563128490580261"/>
            </c:manualLayout>
          </c:layout>
          <c:overlay val="0"/>
        </c:title>
        <c:numFmt formatCode="#,##0.0_);[Red]\(#,##0.0\)" sourceLinked="0"/>
        <c:majorTickMark val="out"/>
        <c:minorTickMark val="none"/>
        <c:tickLblPos val="nextTo"/>
        <c:crossAx val="4033267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700" b="0">
          <a:latin typeface="Times New Roman" panose="02020603050405020304" pitchFamily="18" charset="0"/>
          <a:cs typeface="Times New Roman" panose="02020603050405020304" pitchFamily="18" charset="0"/>
        </a:defRPr>
      </a:pPr>
      <a:endParaRPr lang="zh-CN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0.10916</cdr:y>
    </cdr:from>
    <cdr:to>
      <cdr:x>0.22834</cdr:x>
      <cdr:y>0.24439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0" y="195527"/>
          <a:ext cx="466226" cy="2422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zh-CN" sz="1100" b="1">
              <a:latin typeface="Times New Roman" panose="02020603050405020304" pitchFamily="18" charset="0"/>
              <a:cs typeface="Times New Roman" panose="02020603050405020304" pitchFamily="18" charset="0"/>
            </a:rPr>
            <a:t>G</a:t>
          </a:r>
          <a:endParaRPr lang="zh-CN" altLang="en-US" sz="11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</cdr:x>
      <cdr:y>0</cdr:y>
    </cdr:from>
    <cdr:to>
      <cdr:x>0.62455</cdr:x>
      <cdr:y>0.16771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0" y="0"/>
          <a:ext cx="552994" cy="2831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zh-CN" sz="1000" b="1" dirty="0">
              <a:latin typeface="Times New Roman" panose="02020603050405020304" pitchFamily="18" charset="0"/>
              <a:cs typeface="Times New Roman" panose="02020603050405020304" pitchFamily="18" charset="0"/>
            </a:rPr>
            <a:t>Liver</a:t>
          </a:r>
          <a:endParaRPr lang="zh-CN" altLang="en-US" sz="1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0.40919</cdr:x>
      <cdr:y>0.63134</cdr:y>
    </cdr:from>
    <cdr:to>
      <cdr:x>0.93499</cdr:x>
      <cdr:y>1</cdr:y>
    </cdr:to>
    <cdr:sp macro="" textlink="">
      <cdr:nvSpPr>
        <cdr:cNvPr id="5" name="TextBox 1"/>
        <cdr:cNvSpPr txBox="1"/>
      </cdr:nvSpPr>
      <cdr:spPr>
        <a:xfrm xmlns:a="http://schemas.openxmlformats.org/drawingml/2006/main" rot="16200000">
          <a:off x="195366" y="1520977"/>
          <a:ext cx="792000" cy="46264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>
            <a:lnSpc>
              <a:spcPct val="10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HFD-PBS</a:t>
          </a:r>
        </a:p>
        <a:p xmlns:a="http://schemas.openxmlformats.org/drawingml/2006/main">
          <a:pPr algn="r">
            <a:lnSpc>
              <a:spcPct val="10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700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B.dorei</a:t>
          </a:r>
          <a:endParaRPr lang="en-US" altLang="zh-CN" sz="7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r">
            <a:lnSpc>
              <a:spcPct val="10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700" i="1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E.limosum</a:t>
          </a:r>
          <a:endParaRPr lang="zh-CN" altLang="en-US" sz="7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0.65449</cdr:x>
      <cdr:y>0.19513</cdr:y>
    </cdr:from>
    <cdr:to>
      <cdr:x>1</cdr:x>
      <cdr:y>0.28292</cdr:y>
    </cdr:to>
    <cdr:sp macro="" textlink="">
      <cdr:nvSpPr>
        <cdr:cNvPr id="6" name="TextBox 19"/>
        <cdr:cNvSpPr txBox="1"/>
      </cdr:nvSpPr>
      <cdr:spPr>
        <a:xfrm xmlns:a="http://schemas.openxmlformats.org/drawingml/2006/main">
          <a:off x="650131" y="356849"/>
          <a:ext cx="343208" cy="16054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zh-CN" sz="1100"/>
            <a:t>**</a:t>
          </a:r>
          <a:endParaRPr lang="zh-CN" altLang="en-US" sz="1100"/>
        </a:p>
      </cdr:txBody>
    </cdr:sp>
  </cdr:relSizeAnchor>
  <cdr:relSizeAnchor xmlns:cdr="http://schemas.openxmlformats.org/drawingml/2006/chartDrawing">
    <cdr:from>
      <cdr:x>0</cdr:x>
      <cdr:y>0.08898</cdr:y>
    </cdr:from>
    <cdr:to>
      <cdr:x>0.17227</cdr:x>
      <cdr:y>0.22273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170601"/>
          <a:ext cx="262694" cy="2564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zh-CN" sz="1100" b="1" dirty="0">
              <a:latin typeface="Times New Roman" panose="02020603050405020304" pitchFamily="18" charset="0"/>
              <a:cs typeface="Times New Roman" panose="02020603050405020304" pitchFamily="18" charset="0"/>
            </a:rPr>
            <a:t>C</a:t>
          </a:r>
          <a:endParaRPr lang="zh-CN" altLang="en-US" sz="11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0.34226</cdr:x>
      <cdr:y>0.63146</cdr:y>
    </cdr:from>
    <cdr:to>
      <cdr:x>0.90819</cdr:x>
      <cdr:y>1</cdr:y>
    </cdr:to>
    <cdr:sp macro="" textlink="">
      <cdr:nvSpPr>
        <cdr:cNvPr id="4" name="TextBox 1"/>
        <cdr:cNvSpPr txBox="1"/>
      </cdr:nvSpPr>
      <cdr:spPr>
        <a:xfrm xmlns:a="http://schemas.openxmlformats.org/drawingml/2006/main" rot="16200000">
          <a:off x="223572" y="1472591"/>
          <a:ext cx="792000" cy="56081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>
            <a:lnSpc>
              <a:spcPct val="15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HFD-PBS</a:t>
          </a:r>
        </a:p>
        <a:p xmlns:a="http://schemas.openxmlformats.org/drawingml/2006/main">
          <a:pPr algn="r">
            <a:lnSpc>
              <a:spcPct val="15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700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B.dorei</a:t>
          </a:r>
          <a:endParaRPr lang="en-US" altLang="zh-CN" sz="7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r">
            <a:lnSpc>
              <a:spcPct val="15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700" i="1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E.limosum</a:t>
          </a:r>
          <a:endParaRPr lang="zh-CN" altLang="en-US" sz="7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0.0253</cdr:x>
      <cdr:y>0.09457</cdr:y>
    </cdr:from>
    <cdr:to>
      <cdr:x>0.26093</cdr:x>
      <cdr:y>0.19013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7223" y="187546"/>
          <a:ext cx="253509" cy="1895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zh-CN" sz="1100" b="1">
              <a:latin typeface="Times New Roman" panose="02020603050405020304" pitchFamily="18" charset="0"/>
              <a:cs typeface="Times New Roman" panose="02020603050405020304" pitchFamily="18" charset="0"/>
            </a:rPr>
            <a:t>E</a:t>
          </a:r>
          <a:endParaRPr lang="zh-CN" altLang="en-US" sz="11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0.3523</cdr:x>
      <cdr:y>0.62782</cdr:y>
    </cdr:from>
    <cdr:to>
      <cdr:x>0.91823</cdr:x>
      <cdr:y>1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311729" y="1124351"/>
          <a:ext cx="643126" cy="56417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>
            <a:lnSpc>
              <a:spcPct val="15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HFD-PBS</a:t>
          </a:r>
        </a:p>
        <a:p xmlns:a="http://schemas.openxmlformats.org/drawingml/2006/main">
          <a:pPr algn="r">
            <a:lnSpc>
              <a:spcPct val="15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700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B.dorei</a:t>
          </a:r>
          <a:endParaRPr lang="en-US" altLang="zh-CN" sz="7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r">
            <a:lnSpc>
              <a:spcPct val="15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700" i="1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E.limosum</a:t>
          </a:r>
          <a:endParaRPr lang="zh-CN" altLang="en-US" sz="7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</cdr:x>
      <cdr:y>0.09457</cdr:y>
    </cdr:from>
    <cdr:to>
      <cdr:x>0.23543</cdr:x>
      <cdr:y>0.19013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187545"/>
          <a:ext cx="253509" cy="1895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zh-CN" sz="1100" b="1">
              <a:latin typeface="Times New Roman" panose="02020603050405020304" pitchFamily="18" charset="0"/>
              <a:cs typeface="Times New Roman" panose="02020603050405020304" pitchFamily="18" charset="0"/>
            </a:rPr>
            <a:t>F</a:t>
          </a:r>
          <a:endParaRPr lang="zh-CN" altLang="en-US" sz="11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0.34495</cdr:x>
      <cdr:y>0.61275</cdr:y>
    </cdr:from>
    <cdr:to>
      <cdr:x>0.91088</cdr:x>
      <cdr:y>0.98493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304402" y="1098314"/>
          <a:ext cx="643126" cy="56417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>
            <a:lnSpc>
              <a:spcPct val="15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HFD-PBS</a:t>
          </a:r>
        </a:p>
        <a:p xmlns:a="http://schemas.openxmlformats.org/drawingml/2006/main">
          <a:pPr algn="r">
            <a:lnSpc>
              <a:spcPct val="15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700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B.dorei</a:t>
          </a:r>
          <a:endParaRPr lang="en-US" altLang="zh-CN" sz="7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r">
            <a:lnSpc>
              <a:spcPct val="15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700" i="1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E.limosum</a:t>
          </a:r>
          <a:endParaRPr lang="zh-CN" altLang="en-US" sz="7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0.43641</cdr:x>
      <cdr:y>0.60568</cdr:y>
    </cdr:from>
    <cdr:to>
      <cdr:x>0.948</cdr:x>
      <cdr:y>1</cdr:y>
    </cdr:to>
    <cdr:sp macro="" textlink="">
      <cdr:nvSpPr>
        <cdr:cNvPr id="2" name="TextBox 8"/>
        <cdr:cNvSpPr txBox="1"/>
      </cdr:nvSpPr>
      <cdr:spPr>
        <a:xfrm xmlns:a="http://schemas.openxmlformats.org/drawingml/2006/main" rot="16200000">
          <a:off x="264734" y="1459249"/>
          <a:ext cx="841103" cy="50647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>
            <a:lnSpc>
              <a:spcPct val="15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HFD-PBS                  HFD-</a:t>
          </a:r>
          <a:r>
            <a:rPr lang="en-US" altLang="zh-CN" sz="700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B.dorei</a:t>
          </a:r>
          <a:r>
            <a:rPr lang="en-US" altLang="zh-CN" sz="7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700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E.limosum</a:t>
          </a:r>
          <a:endParaRPr lang="zh-CN" altLang="en-US" sz="7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</cdr:x>
      <cdr:y>0.08001</cdr:y>
    </cdr:from>
    <cdr:to>
      <cdr:x>0.17244</cdr:x>
      <cdr:y>0.21476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0" y="144016"/>
          <a:ext cx="170712" cy="2425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zh-CN" sz="11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</a:t>
          </a:r>
          <a:endParaRPr lang="zh-CN" altLang="en-US" sz="11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0.10138</cdr:y>
    </cdr:from>
    <cdr:to>
      <cdr:x>0.25119</cdr:x>
      <cdr:y>0.26091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181598"/>
          <a:ext cx="512885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zh-CN" sz="1100" b="1">
              <a:latin typeface="Times New Roman" panose="02020603050405020304" pitchFamily="18" charset="0"/>
              <a:cs typeface="Times New Roman" panose="02020603050405020304" pitchFamily="18" charset="0"/>
            </a:rPr>
            <a:t>H</a:t>
          </a:r>
          <a:endParaRPr lang="zh-CN" altLang="en-US" sz="11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0.47303</cdr:x>
      <cdr:y>0.63134</cdr:y>
    </cdr:from>
    <cdr:to>
      <cdr:x>0.97592</cdr:x>
      <cdr:y>1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241510" y="1531039"/>
          <a:ext cx="792000" cy="44252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>
            <a:lnSpc>
              <a:spcPct val="10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HFD-PBS</a:t>
          </a:r>
        </a:p>
        <a:p xmlns:a="http://schemas.openxmlformats.org/drawingml/2006/main">
          <a:pPr algn="r">
            <a:lnSpc>
              <a:spcPct val="10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700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B.dorei</a:t>
          </a:r>
          <a:endParaRPr lang="en-US" altLang="zh-CN" sz="7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r">
            <a:lnSpc>
              <a:spcPct val="10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700" i="1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E.limosum</a:t>
          </a:r>
          <a:endParaRPr lang="zh-CN" altLang="en-US" sz="7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0.00649</cdr:x>
      <cdr:y>0.10525</cdr:y>
    </cdr:from>
    <cdr:to>
      <cdr:x>0.1572</cdr:x>
      <cdr:y>0.21979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249" y="188528"/>
          <a:ext cx="307731" cy="2051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zh-CN" sz="1100" b="1">
              <a:latin typeface="Times New Roman" panose="02020603050405020304" pitchFamily="18" charset="0"/>
              <a:cs typeface="Times New Roman" panose="02020603050405020304" pitchFamily="18" charset="0"/>
            </a:rPr>
            <a:t>I</a:t>
          </a:r>
          <a:endParaRPr lang="zh-CN" altLang="en-US" sz="11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0.42789</cdr:x>
      <cdr:y>0.6126</cdr:y>
    </cdr:from>
    <cdr:to>
      <cdr:x>0.90784</cdr:x>
      <cdr:y>1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172317" y="1529313"/>
          <a:ext cx="832260" cy="42287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>
            <a:lnSpc>
              <a:spcPct val="10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HFD-PBS</a:t>
          </a:r>
        </a:p>
        <a:p xmlns:a="http://schemas.openxmlformats.org/drawingml/2006/main">
          <a:pPr algn="r">
            <a:lnSpc>
              <a:spcPct val="10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700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B.dorei</a:t>
          </a:r>
          <a:endParaRPr lang="en-US" altLang="zh-CN" sz="7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r">
            <a:lnSpc>
              <a:spcPct val="10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700" i="1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E.limosum</a:t>
          </a:r>
          <a:endParaRPr lang="zh-CN" altLang="en-US" sz="7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0.0271</cdr:x>
      <cdr:y>0.10154</cdr:y>
    </cdr:from>
    <cdr:to>
      <cdr:x>0.178</cdr:x>
      <cdr:y>0.21608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5400" y="196850"/>
          <a:ext cx="141424" cy="2220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zh-CN" sz="1100" b="1">
              <a:latin typeface="Times New Roman" panose="02020603050405020304" pitchFamily="18" charset="0"/>
              <a:cs typeface="Times New Roman" panose="02020603050405020304" pitchFamily="18" charset="0"/>
            </a:rPr>
            <a:t>J</a:t>
          </a:r>
          <a:endParaRPr lang="zh-CN" altLang="en-US" sz="11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0.42201</cdr:x>
      <cdr:y>0.60614</cdr:y>
    </cdr:from>
    <cdr:to>
      <cdr:x>0.88233</cdr:x>
      <cdr:y>1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150825" y="1533120"/>
          <a:ext cx="846123" cy="4050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>
            <a:lnSpc>
              <a:spcPct val="10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HFD-PBS</a:t>
          </a:r>
        </a:p>
        <a:p xmlns:a="http://schemas.openxmlformats.org/drawingml/2006/main">
          <a:pPr algn="r">
            <a:lnSpc>
              <a:spcPct val="10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700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B.dorei</a:t>
          </a:r>
          <a:endParaRPr lang="en-US" altLang="zh-CN" sz="7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r">
            <a:lnSpc>
              <a:spcPct val="10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700" i="1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E.limosum</a:t>
          </a:r>
          <a:endParaRPr lang="zh-CN" altLang="en-US" sz="7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</cdr:x>
      <cdr:y>0.09859</cdr:y>
    </cdr:from>
    <cdr:to>
      <cdr:x>0.1509</cdr:x>
      <cdr:y>0.2135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190500"/>
          <a:ext cx="141424" cy="2220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zh-CN" sz="1100" b="1">
              <a:latin typeface="Times New Roman" panose="02020603050405020304" pitchFamily="18" charset="0"/>
              <a:cs typeface="Times New Roman" panose="02020603050405020304" pitchFamily="18" charset="0"/>
            </a:rPr>
            <a:t>K</a:t>
          </a:r>
          <a:endParaRPr lang="zh-CN" altLang="en-US" sz="11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0.43858</cdr:x>
      <cdr:y>0.60249</cdr:y>
    </cdr:from>
    <cdr:to>
      <cdr:x>0.92489</cdr:x>
      <cdr:y>1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172106" y="1507875"/>
          <a:ext cx="853974" cy="42735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>
            <a:lnSpc>
              <a:spcPct val="10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HFD-PBS</a:t>
          </a:r>
        </a:p>
        <a:p xmlns:a="http://schemas.openxmlformats.org/drawingml/2006/main">
          <a:pPr algn="r">
            <a:lnSpc>
              <a:spcPct val="10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700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B.dorei</a:t>
          </a:r>
          <a:endParaRPr lang="en-US" altLang="zh-CN" sz="7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r">
            <a:lnSpc>
              <a:spcPct val="10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700" i="1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E.limosum</a:t>
          </a:r>
          <a:endParaRPr lang="zh-CN" altLang="en-US" sz="7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0.0218</cdr:x>
      <cdr:y>0.09827</cdr:y>
    </cdr:from>
    <cdr:to>
      <cdr:x>0.17251</cdr:x>
      <cdr:y>0.21281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316" y="173843"/>
          <a:ext cx="133543" cy="2026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zh-CN" sz="1100" b="1">
              <a:latin typeface="Times New Roman" panose="02020603050405020304" pitchFamily="18" charset="0"/>
              <a:cs typeface="Times New Roman" panose="02020603050405020304" pitchFamily="18" charset="0"/>
            </a:rPr>
            <a:t>L</a:t>
          </a:r>
          <a:endParaRPr lang="zh-CN" altLang="en-US" sz="11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0.46285</cdr:x>
      <cdr:y>0.59063</cdr:y>
    </cdr:from>
    <cdr:to>
      <cdr:x>0.95167</cdr:x>
      <cdr:y>1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183428" y="1500539"/>
          <a:ext cx="879458" cy="43069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>
            <a:lnSpc>
              <a:spcPct val="10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HFD-PBS</a:t>
          </a:r>
        </a:p>
        <a:p xmlns:a="http://schemas.openxmlformats.org/drawingml/2006/main">
          <a:pPr algn="r">
            <a:lnSpc>
              <a:spcPct val="10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700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B.dorei</a:t>
          </a:r>
          <a:endParaRPr lang="en-US" altLang="zh-CN" sz="7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r">
            <a:lnSpc>
              <a:spcPct val="10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700" i="1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E.limosum</a:t>
          </a:r>
          <a:endParaRPr lang="zh-CN" altLang="en-US" sz="7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</cdr:x>
      <cdr:y>0.08844</cdr:y>
    </cdr:from>
    <cdr:to>
      <cdr:x>0.1509</cdr:x>
      <cdr:y>0.20298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171450"/>
          <a:ext cx="141424" cy="2220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zh-CN" sz="1100" b="1">
              <a:latin typeface="Times New Roman" panose="02020603050405020304" pitchFamily="18" charset="0"/>
              <a:cs typeface="Times New Roman" panose="02020603050405020304" pitchFamily="18" charset="0"/>
            </a:rPr>
            <a:t>M</a:t>
          </a:r>
          <a:endParaRPr lang="zh-CN" altLang="en-US" sz="11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0.42005</cdr:x>
      <cdr:y>0.59132</cdr:y>
    </cdr:from>
    <cdr:to>
      <cdr:x>0.89458</cdr:x>
      <cdr:y>1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139436" y="1510818"/>
          <a:ext cx="877961" cy="41757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>
            <a:lnSpc>
              <a:spcPct val="10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HFD-PBS</a:t>
          </a:r>
        </a:p>
        <a:p xmlns:a="http://schemas.openxmlformats.org/drawingml/2006/main">
          <a:pPr algn="r">
            <a:lnSpc>
              <a:spcPct val="10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700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B.dorei</a:t>
          </a:r>
          <a:endParaRPr lang="en-US" altLang="zh-CN" sz="7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r">
            <a:lnSpc>
              <a:spcPct val="10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700" i="1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E.limosum</a:t>
          </a:r>
          <a:endParaRPr lang="zh-CN" altLang="en-US" sz="7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0.64806</cdr:x>
      <cdr:y>0.20021</cdr:y>
    </cdr:from>
    <cdr:to>
      <cdr:x>0.87178</cdr:x>
      <cdr:y>0.28341</cdr:y>
    </cdr:to>
    <cdr:sp macro="" textlink="">
      <cdr:nvSpPr>
        <cdr:cNvPr id="7" name="TextBox 19"/>
        <cdr:cNvSpPr txBox="1"/>
      </cdr:nvSpPr>
      <cdr:spPr>
        <a:xfrm xmlns:a="http://schemas.openxmlformats.org/drawingml/2006/main">
          <a:off x="643742" y="366133"/>
          <a:ext cx="222230" cy="15215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zh-CN" sz="1100"/>
            <a:t>*</a:t>
          </a:r>
          <a:endParaRPr lang="zh-CN" altLang="en-US" sz="1100"/>
        </a:p>
      </cdr:txBody>
    </cdr:sp>
  </cdr:relSizeAnchor>
  <cdr:relSizeAnchor xmlns:cdr="http://schemas.openxmlformats.org/drawingml/2006/chartDrawing">
    <cdr:from>
      <cdr:x>0</cdr:x>
      <cdr:y>0</cdr:y>
    </cdr:from>
    <cdr:to>
      <cdr:x>1</cdr:x>
      <cdr:y>0.1417</cdr:y>
    </cdr:to>
    <cdr:sp macro="" textlink="">
      <cdr:nvSpPr>
        <cdr:cNvPr id="8" name="TextBox 19"/>
        <cdr:cNvSpPr txBox="1"/>
      </cdr:nvSpPr>
      <cdr:spPr>
        <a:xfrm xmlns:a="http://schemas.openxmlformats.org/drawingml/2006/main">
          <a:off x="0" y="0"/>
          <a:ext cx="1080000" cy="28374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zh-CN" sz="1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Ileum</a:t>
          </a:r>
          <a:endParaRPr lang="zh-CN" altLang="en-US" sz="1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</cdr:x>
      <cdr:y>0.09422</cdr:y>
    </cdr:from>
    <cdr:to>
      <cdr:x>0.23543</cdr:x>
      <cdr:y>0.21651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180660"/>
          <a:ext cx="359019" cy="23446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zh-CN" sz="1100" b="1"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endParaRPr lang="zh-CN" altLang="en-US" sz="11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0.3229</cdr:x>
      <cdr:y>0.62893</cdr:y>
    </cdr:from>
    <cdr:to>
      <cdr:x>0.88883</cdr:x>
      <cdr:y>1</cdr:y>
    </cdr:to>
    <cdr:sp macro="" textlink="">
      <cdr:nvSpPr>
        <cdr:cNvPr id="5" name="TextBox 4"/>
        <cdr:cNvSpPr txBox="1"/>
      </cdr:nvSpPr>
      <cdr:spPr>
        <a:xfrm xmlns:a="http://schemas.openxmlformats.org/drawingml/2006/main" rot="16200000">
          <a:off x="263921" y="1203530"/>
          <a:ext cx="672932" cy="56081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>
            <a:lnSpc>
              <a:spcPct val="150000"/>
            </a:lnSpc>
          </a:pPr>
          <a:r>
            <a:rPr lang="en-US" altLang="zh-CN" sz="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HFD-PBS</a:t>
          </a:r>
          <a:endParaRPr lang="en-US" altLang="zh-CN" sz="6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r">
            <a:lnSpc>
              <a:spcPct val="150000"/>
            </a:lnSpc>
          </a:pPr>
          <a:r>
            <a:rPr lang="en-US" altLang="zh-CN" sz="6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600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B.dorei</a:t>
          </a:r>
          <a:endParaRPr lang="en-US" altLang="zh-CN" sz="6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r">
            <a:lnSpc>
              <a:spcPct val="150000"/>
            </a:lnSpc>
          </a:pPr>
          <a:r>
            <a:rPr lang="en-US" altLang="zh-CN" sz="6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600" i="1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E.limosum</a:t>
          </a:r>
          <a:endParaRPr lang="zh-CN" altLang="en-US" sz="6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</cdr:x>
      <cdr:y>0.08622</cdr:y>
    </cdr:from>
    <cdr:to>
      <cdr:x>0.21141</cdr:x>
      <cdr:y>0.20468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165314"/>
          <a:ext cx="322385" cy="2271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zh-CN" sz="1100" b="1">
              <a:latin typeface="Times New Roman" panose="02020603050405020304" pitchFamily="18" charset="0"/>
              <a:cs typeface="Times New Roman" panose="02020603050405020304" pitchFamily="18" charset="0"/>
            </a:rPr>
            <a:t>B</a:t>
          </a:r>
          <a:endParaRPr lang="zh-CN" altLang="en-US" sz="11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0.34495</cdr:x>
      <cdr:y>0.62376</cdr:y>
    </cdr:from>
    <cdr:to>
      <cdr:x>0.91088</cdr:x>
      <cdr:y>0.99576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304551" y="1117176"/>
          <a:ext cx="642823" cy="56417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>
            <a:lnSpc>
              <a:spcPct val="15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HFD-PBS</a:t>
          </a:r>
        </a:p>
        <a:p xmlns:a="http://schemas.openxmlformats.org/drawingml/2006/main">
          <a:pPr algn="r">
            <a:lnSpc>
              <a:spcPct val="15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700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B.dorei</a:t>
          </a:r>
          <a:endParaRPr lang="en-US" altLang="zh-CN" sz="7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r">
            <a:lnSpc>
              <a:spcPct val="150000"/>
            </a:lnSpc>
          </a:pPr>
          <a:r>
            <a:rPr lang="en-US" altLang="zh-CN" sz="700" dirty="0">
              <a:latin typeface="Times New Roman" panose="02020603050405020304" pitchFamily="18" charset="0"/>
              <a:cs typeface="Times New Roman" panose="02020603050405020304" pitchFamily="18" charset="0"/>
            </a:rPr>
            <a:t>HFD-</a:t>
          </a:r>
          <a:r>
            <a:rPr lang="en-US" altLang="zh-CN" sz="700" i="1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E.limosum</a:t>
          </a:r>
          <a:endParaRPr lang="zh-CN" altLang="en-US" sz="7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5F207-21E5-4CD1-8941-55F1B0A67EB4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EBD3-BDF1-4EC9-A93D-86F868B944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2560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5F207-21E5-4CD1-8941-55F1B0A67EB4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EBD3-BDF1-4EC9-A93D-86F868B944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6253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5F207-21E5-4CD1-8941-55F1B0A67EB4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EBD3-BDF1-4EC9-A93D-86F868B944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4835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5F207-21E5-4CD1-8941-55F1B0A67EB4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EBD3-BDF1-4EC9-A93D-86F868B944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407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5F207-21E5-4CD1-8941-55F1B0A67EB4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EBD3-BDF1-4EC9-A93D-86F868B944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273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5F207-21E5-4CD1-8941-55F1B0A67EB4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EBD3-BDF1-4EC9-A93D-86F868B944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7455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5F207-21E5-4CD1-8941-55F1B0A67EB4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EBD3-BDF1-4EC9-A93D-86F868B944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0748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5F207-21E5-4CD1-8941-55F1B0A67EB4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EBD3-BDF1-4EC9-A93D-86F868B944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528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5F207-21E5-4CD1-8941-55F1B0A67EB4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EBD3-BDF1-4EC9-A93D-86F868B944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2043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5F207-21E5-4CD1-8941-55F1B0A67EB4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EBD3-BDF1-4EC9-A93D-86F868B944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786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5F207-21E5-4CD1-8941-55F1B0A67EB4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9EBD3-BDF1-4EC9-A93D-86F868B944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866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5F207-21E5-4CD1-8941-55F1B0A67EB4}" type="datetimeFigureOut">
              <a:rPr lang="zh-CN" altLang="en-US" smtClean="0"/>
              <a:t>2015/11/6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9EBD3-BDF1-4EC9-A93D-86F868B944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2917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chart" Target="../charts/chart12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12" Type="http://schemas.openxmlformats.org/officeDocument/2006/relationships/chart" Target="../charts/chart1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5" Type="http://schemas.openxmlformats.org/officeDocument/2006/relationships/chart" Target="../charts/chart4.xml"/><Relationship Id="rId10" Type="http://schemas.openxmlformats.org/officeDocument/2006/relationships/chart" Target="../charts/chart9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Relationship Id="rId14" Type="http://schemas.openxmlformats.org/officeDocument/2006/relationships/chart" Target="../charts/char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518434" y="1606047"/>
            <a:ext cx="6090014" cy="4270985"/>
            <a:chOff x="1518434" y="1606047"/>
            <a:chExt cx="6090014" cy="4270985"/>
          </a:xfrm>
        </p:grpSpPr>
        <p:grpSp>
          <p:nvGrpSpPr>
            <p:cNvPr id="6" name="组合 5"/>
            <p:cNvGrpSpPr/>
            <p:nvPr/>
          </p:nvGrpSpPr>
          <p:grpSpPr>
            <a:xfrm>
              <a:off x="1518434" y="3717032"/>
              <a:ext cx="6077902" cy="2160000"/>
              <a:chOff x="5006" y="1824102"/>
              <a:chExt cx="6077902" cy="1821802"/>
            </a:xfrm>
          </p:grpSpPr>
          <p:graphicFrame>
            <p:nvGraphicFramePr>
              <p:cNvPr id="7" name="图表 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990024220"/>
                  </p:ext>
                </p:extLst>
              </p:nvPr>
            </p:nvGraphicFramePr>
            <p:xfrm>
              <a:off x="5006" y="1824102"/>
              <a:ext cx="879896" cy="181193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graphicFrame>
            <p:nvGraphicFramePr>
              <p:cNvPr id="8" name="图表 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246999614"/>
                  </p:ext>
                </p:extLst>
              </p:nvPr>
            </p:nvGraphicFramePr>
            <p:xfrm>
              <a:off x="884903" y="1824931"/>
              <a:ext cx="879967" cy="181193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aphicFrame>
            <p:nvGraphicFramePr>
              <p:cNvPr id="9" name="图表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126281762"/>
                  </p:ext>
                </p:extLst>
              </p:nvPr>
            </p:nvGraphicFramePr>
            <p:xfrm>
              <a:off x="1755638" y="1826934"/>
              <a:ext cx="881087" cy="181193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aphicFrame>
            <p:nvGraphicFramePr>
              <p:cNvPr id="10" name="图表 9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968761853"/>
                  </p:ext>
                </p:extLst>
              </p:nvPr>
            </p:nvGraphicFramePr>
            <p:xfrm>
              <a:off x="2628429" y="1825388"/>
              <a:ext cx="879966" cy="181193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graphicFrame>
            <p:nvGraphicFramePr>
              <p:cNvPr id="11" name="图表 10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21932591"/>
                  </p:ext>
                </p:extLst>
              </p:nvPr>
            </p:nvGraphicFramePr>
            <p:xfrm>
              <a:off x="3495032" y="1833968"/>
              <a:ext cx="878777" cy="181193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graphicFrame>
            <p:nvGraphicFramePr>
              <p:cNvPr id="12" name="图表 1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803764119"/>
                  </p:ext>
                </p:extLst>
              </p:nvPr>
            </p:nvGraphicFramePr>
            <p:xfrm>
              <a:off x="4351404" y="1828003"/>
              <a:ext cx="881086" cy="181193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graphicFrame>
            <p:nvGraphicFramePr>
              <p:cNvPr id="13" name="图表 1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056713245"/>
                  </p:ext>
                </p:extLst>
              </p:nvPr>
            </p:nvGraphicFramePr>
            <p:xfrm>
              <a:off x="5202940" y="1825498"/>
              <a:ext cx="879968" cy="181193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</p:grpSp>
        <p:grpSp>
          <p:nvGrpSpPr>
            <p:cNvPr id="2" name="组合 1"/>
            <p:cNvGrpSpPr/>
            <p:nvPr/>
          </p:nvGrpSpPr>
          <p:grpSpPr>
            <a:xfrm>
              <a:off x="1530546" y="1606047"/>
              <a:ext cx="6077902" cy="2160000"/>
              <a:chOff x="1530546" y="1606048"/>
              <a:chExt cx="6077902" cy="1822752"/>
            </a:xfrm>
          </p:grpSpPr>
          <p:graphicFrame>
            <p:nvGraphicFramePr>
              <p:cNvPr id="14" name="图表 1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35464835"/>
                  </p:ext>
                </p:extLst>
              </p:nvPr>
            </p:nvGraphicFramePr>
            <p:xfrm>
              <a:off x="1530546" y="1608596"/>
              <a:ext cx="990958" cy="181346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  <p:graphicFrame>
            <p:nvGraphicFramePr>
              <p:cNvPr id="15" name="图表 1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247605491"/>
                  </p:ext>
                </p:extLst>
              </p:nvPr>
            </p:nvGraphicFramePr>
            <p:xfrm>
              <a:off x="2563334" y="1607340"/>
              <a:ext cx="992149" cy="181346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0"/>
              </a:graphicData>
            </a:graphic>
          </p:graphicFrame>
          <p:graphicFrame>
            <p:nvGraphicFramePr>
              <p:cNvPr id="16" name="图表 1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311666086"/>
                  </p:ext>
                </p:extLst>
              </p:nvPr>
            </p:nvGraphicFramePr>
            <p:xfrm>
              <a:off x="3584762" y="1606048"/>
              <a:ext cx="990957" cy="181346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1"/>
              </a:graphicData>
            </a:graphic>
          </p:graphicFrame>
          <p:graphicFrame>
            <p:nvGraphicFramePr>
              <p:cNvPr id="18" name="图表 1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959242045"/>
                  </p:ext>
                </p:extLst>
              </p:nvPr>
            </p:nvGraphicFramePr>
            <p:xfrm>
              <a:off x="5599053" y="1606641"/>
              <a:ext cx="990957" cy="181346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2"/>
              </a:graphicData>
            </a:graphic>
          </p:graphicFrame>
          <p:graphicFrame>
            <p:nvGraphicFramePr>
              <p:cNvPr id="19" name="图表 1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701144922"/>
                  </p:ext>
                </p:extLst>
              </p:nvPr>
            </p:nvGraphicFramePr>
            <p:xfrm>
              <a:off x="6616299" y="1608400"/>
              <a:ext cx="992149" cy="181346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3"/>
              </a:graphicData>
            </a:graphic>
          </p:graphicFrame>
          <p:graphicFrame>
            <p:nvGraphicFramePr>
              <p:cNvPr id="20" name="图表 19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57077228"/>
                  </p:ext>
                </p:extLst>
              </p:nvPr>
            </p:nvGraphicFramePr>
            <p:xfrm>
              <a:off x="4572000" y="1628800"/>
              <a:ext cx="990000" cy="180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4"/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84772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71</Words>
  <Application>Microsoft Office PowerPoint</Application>
  <PresentationFormat>全屏显示(4:3)</PresentationFormat>
  <Paragraphs>67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Tsuneda-Lab</dc:creator>
  <cp:lastModifiedBy>Tsuneda-Lab</cp:lastModifiedBy>
  <cp:revision>14</cp:revision>
  <dcterms:created xsi:type="dcterms:W3CDTF">2015-07-29T07:15:37Z</dcterms:created>
  <dcterms:modified xsi:type="dcterms:W3CDTF">2015-11-06T07:23:23Z</dcterms:modified>
</cp:coreProperties>
</file>