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648221343873517"/>
          <c:y val="5.6022408963585429E-2"/>
          <c:w val="0.83399209486166004"/>
          <c:h val="0.66946778711484589"/>
        </c:manualLayout>
      </c:layout>
      <c:scatterChart>
        <c:scatterStyle val="lineMarker"/>
        <c:varyColors val="0"/>
        <c:ser>
          <c:idx val="5"/>
          <c:order val="0"/>
          <c:tx>
            <c:v>6 hrs</c:v>
          </c:tx>
          <c:spPr>
            <a:ln w="35511">
              <a:solidFill>
                <a:srgbClr val="C0000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C0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errBars>
            <c:errDir val="x"/>
            <c:errBarType val="both"/>
            <c:errValType val="cust"/>
            <c:noEndCap val="0"/>
            <c:plus>
              <c:numRef>
                <c:f>Sheet1!$AQ$76:$AZ$76</c:f>
                <c:numCache>
                  <c:formatCode>General</c:formatCode>
                  <c:ptCount val="10"/>
                  <c:pt idx="0">
                    <c:v>0.18036329079572502</c:v>
                  </c:pt>
                  <c:pt idx="1">
                    <c:v>0.27435743110037886</c:v>
                  </c:pt>
                  <c:pt idx="2">
                    <c:v>0.31819805153394681</c:v>
                  </c:pt>
                  <c:pt idx="3">
                    <c:v>0.91570328163657622</c:v>
                  </c:pt>
                  <c:pt idx="4">
                    <c:v>0.70286414049942858</c:v>
                  </c:pt>
                  <c:pt idx="5">
                    <c:v>1.3802724368761385</c:v>
                  </c:pt>
                  <c:pt idx="6">
                    <c:v>1.5775552288271832</c:v>
                  </c:pt>
                  <c:pt idx="7">
                    <c:v>4.583466155651192</c:v>
                  </c:pt>
                  <c:pt idx="8">
                    <c:v>2.9571205589221372</c:v>
                  </c:pt>
                  <c:pt idx="9">
                    <c:v>2.4451752493431043</c:v>
                  </c:pt>
                </c:numCache>
              </c:numRef>
            </c:plus>
            <c:minus>
              <c:numRef>
                <c:f>Sheet1!$AQ$76:$AZ$76</c:f>
                <c:numCache>
                  <c:formatCode>General</c:formatCode>
                  <c:ptCount val="10"/>
                  <c:pt idx="0">
                    <c:v>0.18036329079572502</c:v>
                  </c:pt>
                  <c:pt idx="1">
                    <c:v>0.27435743110037886</c:v>
                  </c:pt>
                  <c:pt idx="2">
                    <c:v>0.31819805153394681</c:v>
                  </c:pt>
                  <c:pt idx="3">
                    <c:v>0.91570328163657622</c:v>
                  </c:pt>
                  <c:pt idx="4">
                    <c:v>0.70286414049942858</c:v>
                  </c:pt>
                  <c:pt idx="5">
                    <c:v>1.3802724368761385</c:v>
                  </c:pt>
                  <c:pt idx="6">
                    <c:v>1.5775552288271832</c:v>
                  </c:pt>
                  <c:pt idx="7">
                    <c:v>4.583466155651192</c:v>
                  </c:pt>
                  <c:pt idx="8">
                    <c:v>2.9571205589221372</c:v>
                  </c:pt>
                  <c:pt idx="9">
                    <c:v>2.4451752493431043</c:v>
                  </c:pt>
                </c:numCache>
              </c:numRef>
            </c:minus>
            <c:spPr>
              <a:ln w="11837">
                <a:solidFill>
                  <a:srgbClr val="000000"/>
                </a:solidFill>
                <a:prstDash val="solid"/>
              </a:ln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Sheet1!$AQ$76:$AZ$76</c:f>
                <c:numCache>
                  <c:formatCode>General</c:formatCode>
                  <c:ptCount val="10"/>
                  <c:pt idx="0">
                    <c:v>0.18036329079572502</c:v>
                  </c:pt>
                  <c:pt idx="1">
                    <c:v>0.27435743110037886</c:v>
                  </c:pt>
                  <c:pt idx="2">
                    <c:v>0.31819805153394681</c:v>
                  </c:pt>
                  <c:pt idx="3">
                    <c:v>0.91570328163657622</c:v>
                  </c:pt>
                  <c:pt idx="4">
                    <c:v>0.70286414049942858</c:v>
                  </c:pt>
                  <c:pt idx="5">
                    <c:v>1.3802724368761385</c:v>
                  </c:pt>
                  <c:pt idx="6">
                    <c:v>1.5775552288271832</c:v>
                  </c:pt>
                  <c:pt idx="7">
                    <c:v>4.583466155651192</c:v>
                  </c:pt>
                  <c:pt idx="8">
                    <c:v>2.9571205589221372</c:v>
                  </c:pt>
                  <c:pt idx="9">
                    <c:v>2.4451752493431043</c:v>
                  </c:pt>
                </c:numCache>
              </c:numRef>
            </c:plus>
            <c:minus>
              <c:numRef>
                <c:f>Sheet1!$AQ$76:$AZ$76</c:f>
                <c:numCache>
                  <c:formatCode>General</c:formatCode>
                  <c:ptCount val="10"/>
                  <c:pt idx="0">
                    <c:v>0.18036329079572502</c:v>
                  </c:pt>
                  <c:pt idx="1">
                    <c:v>0.27435743110037886</c:v>
                  </c:pt>
                  <c:pt idx="2">
                    <c:v>0.31819805153394681</c:v>
                  </c:pt>
                  <c:pt idx="3">
                    <c:v>0.91570328163657622</c:v>
                  </c:pt>
                  <c:pt idx="4">
                    <c:v>0.70286414049942858</c:v>
                  </c:pt>
                  <c:pt idx="5">
                    <c:v>1.3802724368761385</c:v>
                  </c:pt>
                  <c:pt idx="6">
                    <c:v>1.5775552288271832</c:v>
                  </c:pt>
                  <c:pt idx="7">
                    <c:v>4.583466155651192</c:v>
                  </c:pt>
                  <c:pt idx="8">
                    <c:v>2.9571205589221372</c:v>
                  </c:pt>
                  <c:pt idx="9">
                    <c:v>2.4451752493431043</c:v>
                  </c:pt>
                </c:numCache>
              </c:numRef>
            </c:minus>
            <c:spPr>
              <a:ln w="11837">
                <a:solidFill>
                  <a:srgbClr val="000000"/>
                </a:solidFill>
                <a:prstDash val="solid"/>
              </a:ln>
            </c:spPr>
          </c:errBars>
          <c:xVal>
            <c:numRef>
              <c:f>Sheet1!$AQ$59:$AZ$59</c:f>
              <c:numCache>
                <c:formatCode>General</c:formatCode>
                <c:ptCount val="10"/>
                <c:pt idx="0">
                  <c:v>1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200</c:v>
                </c:pt>
                <c:pt idx="7">
                  <c:v>300</c:v>
                </c:pt>
                <c:pt idx="8">
                  <c:v>500</c:v>
                </c:pt>
                <c:pt idx="9">
                  <c:v>1000</c:v>
                </c:pt>
              </c:numCache>
            </c:numRef>
          </c:xVal>
          <c:yVal>
            <c:numRef>
              <c:f>Sheet1!$AQ$65:$AZ$65</c:f>
              <c:numCache>
                <c:formatCode>General</c:formatCode>
                <c:ptCount val="10"/>
                <c:pt idx="0">
                  <c:v>1E-4</c:v>
                </c:pt>
                <c:pt idx="1">
                  <c:v>1.1297499999999996</c:v>
                </c:pt>
                <c:pt idx="2">
                  <c:v>1.2777500000000002</c:v>
                </c:pt>
                <c:pt idx="3">
                  <c:v>2.8072499999999998</c:v>
                </c:pt>
                <c:pt idx="4">
                  <c:v>3.9817499999999999</c:v>
                </c:pt>
                <c:pt idx="5">
                  <c:v>5.6237499999999994</c:v>
                </c:pt>
                <c:pt idx="6">
                  <c:v>10.55625</c:v>
                </c:pt>
                <c:pt idx="7">
                  <c:v>14.52975</c:v>
                </c:pt>
                <c:pt idx="8">
                  <c:v>21.41675</c:v>
                </c:pt>
                <c:pt idx="9">
                  <c:v>25.806750000000001</c:v>
                </c:pt>
              </c:numCache>
            </c:numRef>
          </c:yVal>
          <c:smooth val="0"/>
        </c:ser>
        <c:ser>
          <c:idx val="0"/>
          <c:order val="1"/>
          <c:tx>
            <c:v>6 hrs live</c:v>
          </c:tx>
          <c:spPr>
            <a:ln w="26633"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rgbClr val="00B050"/>
              </a:solidFill>
              <a:ln>
                <a:solidFill>
                  <a:srgbClr val="00B05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Sheet1!$AQ$76:$AZ$76</c:f>
                <c:numCache>
                  <c:formatCode>General</c:formatCode>
                  <c:ptCount val="10"/>
                  <c:pt idx="0">
                    <c:v>0.18036329079572502</c:v>
                  </c:pt>
                  <c:pt idx="1">
                    <c:v>0.27435743110037886</c:v>
                  </c:pt>
                  <c:pt idx="2">
                    <c:v>0.31819805153394681</c:v>
                  </c:pt>
                  <c:pt idx="3">
                    <c:v>0.91570328163657622</c:v>
                  </c:pt>
                  <c:pt idx="4">
                    <c:v>0.70286414049942858</c:v>
                  </c:pt>
                  <c:pt idx="5">
                    <c:v>1.3802724368761385</c:v>
                  </c:pt>
                  <c:pt idx="6">
                    <c:v>1.5775552288271832</c:v>
                  </c:pt>
                  <c:pt idx="7">
                    <c:v>4.583466155651192</c:v>
                  </c:pt>
                  <c:pt idx="8">
                    <c:v>2.9571205589221372</c:v>
                  </c:pt>
                  <c:pt idx="9">
                    <c:v>2.4451752493431043</c:v>
                  </c:pt>
                </c:numCache>
              </c:numRef>
            </c:plus>
            <c:minus>
              <c:numRef>
                <c:f>Sheet1!$AQ$76:$AZ$76</c:f>
                <c:numCache>
                  <c:formatCode>General</c:formatCode>
                  <c:ptCount val="10"/>
                  <c:pt idx="0">
                    <c:v>0.18036329079572502</c:v>
                  </c:pt>
                  <c:pt idx="1">
                    <c:v>0.27435743110037886</c:v>
                  </c:pt>
                  <c:pt idx="2">
                    <c:v>0.31819805153394681</c:v>
                  </c:pt>
                  <c:pt idx="3">
                    <c:v>0.91570328163657622</c:v>
                  </c:pt>
                  <c:pt idx="4">
                    <c:v>0.70286414049942858</c:v>
                  </c:pt>
                  <c:pt idx="5">
                    <c:v>1.3802724368761385</c:v>
                  </c:pt>
                  <c:pt idx="6">
                    <c:v>1.5775552288271832</c:v>
                  </c:pt>
                  <c:pt idx="7">
                    <c:v>4.583466155651192</c:v>
                  </c:pt>
                  <c:pt idx="8">
                    <c:v>2.9571205589221372</c:v>
                  </c:pt>
                  <c:pt idx="9">
                    <c:v>2.4451752493431043</c:v>
                  </c:pt>
                </c:numCache>
              </c:numRef>
            </c:minus>
            <c:spPr>
              <a:ln w="11837">
                <a:solidFill>
                  <a:srgbClr val="000000"/>
                </a:solidFill>
                <a:prstDash val="solid"/>
              </a:ln>
            </c:spPr>
          </c:errBars>
          <c:xVal>
            <c:numRef>
              <c:f>Sheet1!$AQ$36:$AZ$36</c:f>
              <c:numCache>
                <c:formatCode>General</c:formatCode>
                <c:ptCount val="10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200</c:v>
                </c:pt>
                <c:pt idx="7">
                  <c:v>300</c:v>
                </c:pt>
                <c:pt idx="8">
                  <c:v>500</c:v>
                </c:pt>
                <c:pt idx="9">
                  <c:v>1000</c:v>
                </c:pt>
              </c:numCache>
            </c:numRef>
          </c:xVal>
          <c:yVal>
            <c:numRef>
              <c:f>Sheet1!$AQ$42:$AZ$42</c:f>
              <c:numCache>
                <c:formatCode>General</c:formatCode>
                <c:ptCount val="10"/>
                <c:pt idx="0">
                  <c:v>0</c:v>
                </c:pt>
                <c:pt idx="1">
                  <c:v>1.2022499999999994</c:v>
                </c:pt>
                <c:pt idx="2">
                  <c:v>0.30274999999999963</c:v>
                </c:pt>
                <c:pt idx="3">
                  <c:v>0.45724999999999927</c:v>
                </c:pt>
                <c:pt idx="4">
                  <c:v>0.63474999999999948</c:v>
                </c:pt>
                <c:pt idx="5">
                  <c:v>0.89625000000000021</c:v>
                </c:pt>
                <c:pt idx="6">
                  <c:v>0.41774999999999984</c:v>
                </c:pt>
                <c:pt idx="7">
                  <c:v>0.52024999999999988</c:v>
                </c:pt>
                <c:pt idx="8">
                  <c:v>0.25825000000000031</c:v>
                </c:pt>
                <c:pt idx="9">
                  <c:v>0.31624999999999925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7533056"/>
        <c:axId val="197539328"/>
      </c:scatterChart>
      <c:valAx>
        <c:axId val="197533056"/>
        <c:scaling>
          <c:orientation val="minMax"/>
          <c:max val="1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100" b="0"/>
                  <a:t>NTS/well</a:t>
                </a:r>
              </a:p>
            </c:rich>
          </c:tx>
          <c:layout>
            <c:manualLayout>
              <c:xMode val="edge"/>
              <c:yMode val="edge"/>
              <c:x val="0.47167325428194995"/>
              <c:y val="0.87114845938375352"/>
            </c:manualLayout>
          </c:layout>
          <c:overlay val="0"/>
          <c:spPr>
            <a:noFill/>
            <a:ln w="2367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295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0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97539328"/>
        <c:crosses val="autoZero"/>
        <c:crossBetween val="midCat"/>
      </c:valAx>
      <c:valAx>
        <c:axId val="197539328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100" b="0"/>
                  <a:t>Fluorescence</a:t>
                </a:r>
              </a:p>
            </c:rich>
          </c:tx>
          <c:layout>
            <c:manualLayout>
              <c:xMode val="edge"/>
              <c:yMode val="edge"/>
              <c:x val="1.054018445322793E-2"/>
              <c:y val="0.16246498599439774"/>
            </c:manualLayout>
          </c:layout>
          <c:overlay val="0"/>
          <c:spPr>
            <a:noFill/>
            <a:ln w="2367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295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0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97533056"/>
        <c:crosses val="autoZero"/>
        <c:crossBetween val="midCat"/>
      </c:valAx>
      <c:spPr>
        <a:noFill/>
        <a:ln w="23674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88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57048748353096"/>
          <c:y val="5.6022408963585429E-2"/>
          <c:w val="0.82608695652173902"/>
          <c:h val="0.70588235294117652"/>
        </c:manualLayout>
      </c:layout>
      <c:scatterChart>
        <c:scatterStyle val="lineMarker"/>
        <c:varyColors val="0"/>
        <c:ser>
          <c:idx val="4"/>
          <c:order val="0"/>
          <c:tx>
            <c:v>4 hrs</c:v>
          </c:tx>
          <c:spPr>
            <a:ln w="26633">
              <a:noFill/>
            </a:ln>
          </c:spPr>
          <c:marker>
            <c:symbol val="diamond"/>
            <c:size val="6"/>
            <c:spPr>
              <a:solidFill>
                <a:srgbClr val="00B050"/>
              </a:solidFill>
              <a:ln>
                <a:solidFill>
                  <a:srgbClr val="00B050"/>
                </a:solidFill>
                <a:prstDash val="solid"/>
              </a:ln>
            </c:spPr>
          </c:marker>
          <c:trendline>
            <c:spPr>
              <a:ln w="35511">
                <a:solidFill>
                  <a:srgbClr val="00B050"/>
                </a:solidFill>
                <a:prstDash val="solid"/>
              </a:ln>
            </c:spPr>
            <c:trendlineType val="linear"/>
            <c:dispRSqr val="1"/>
            <c:dispEq val="0"/>
            <c:trendlineLbl>
              <c:layout>
                <c:manualLayout>
                  <c:x val="-4.3079819269738827E-2"/>
                  <c:y val="-7.3534403542905302E-2"/>
                </c:manualLayout>
              </c:layout>
              <c:numFmt formatCode="General" sourceLinked="0"/>
              <c:spPr>
                <a:noFill/>
                <a:ln w="2367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Sheet1!$AD$53:$AM$53</c:f>
                <c:numCache>
                  <c:formatCode>General</c:formatCode>
                  <c:ptCount val="10"/>
                  <c:pt idx="0">
                    <c:v>25.726959612763267</c:v>
                  </c:pt>
                  <c:pt idx="1">
                    <c:v>174.39515965760063</c:v>
                  </c:pt>
                  <c:pt idx="2">
                    <c:v>7.5420009281358924</c:v>
                  </c:pt>
                  <c:pt idx="3">
                    <c:v>33.425644653469419</c:v>
                  </c:pt>
                  <c:pt idx="4">
                    <c:v>22.674086045527854</c:v>
                  </c:pt>
                  <c:pt idx="5">
                    <c:v>5.8555512550058113</c:v>
                  </c:pt>
                  <c:pt idx="6">
                    <c:v>60.000131704022003</c:v>
                  </c:pt>
                  <c:pt idx="7">
                    <c:v>33.319578636291396</c:v>
                  </c:pt>
                  <c:pt idx="8">
                    <c:v>38.918450129726338</c:v>
                  </c:pt>
                  <c:pt idx="9">
                    <c:v>11.21471354961905</c:v>
                  </c:pt>
                </c:numCache>
              </c:numRef>
            </c:plus>
            <c:minus>
              <c:numRef>
                <c:f>Sheet1!$AD$53:$AM$53</c:f>
                <c:numCache>
                  <c:formatCode>General</c:formatCode>
                  <c:ptCount val="10"/>
                  <c:pt idx="0">
                    <c:v>25.726959612763267</c:v>
                  </c:pt>
                  <c:pt idx="1">
                    <c:v>174.39515965760063</c:v>
                  </c:pt>
                  <c:pt idx="2">
                    <c:v>7.5420009281358924</c:v>
                  </c:pt>
                  <c:pt idx="3">
                    <c:v>33.425644653469419</c:v>
                  </c:pt>
                  <c:pt idx="4">
                    <c:v>22.674086045527854</c:v>
                  </c:pt>
                  <c:pt idx="5">
                    <c:v>5.8555512550058113</c:v>
                  </c:pt>
                  <c:pt idx="6">
                    <c:v>60.000131704022003</c:v>
                  </c:pt>
                  <c:pt idx="7">
                    <c:v>33.319578636291396</c:v>
                  </c:pt>
                  <c:pt idx="8">
                    <c:v>38.918450129726338</c:v>
                  </c:pt>
                  <c:pt idx="9">
                    <c:v>11.21471354961905</c:v>
                  </c:pt>
                </c:numCache>
              </c:numRef>
            </c:minus>
            <c:spPr>
              <a:ln w="11837">
                <a:solidFill>
                  <a:srgbClr val="000000"/>
                </a:solidFill>
                <a:prstDash val="solid"/>
              </a:ln>
            </c:spPr>
          </c:errBars>
          <c:xVal>
            <c:numRef>
              <c:f>Sheet1!$AD$36:$AM$36</c:f>
              <c:numCache>
                <c:formatCode>General</c:formatCode>
                <c:ptCount val="10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200</c:v>
                </c:pt>
                <c:pt idx="7">
                  <c:v>300</c:v>
                </c:pt>
                <c:pt idx="8">
                  <c:v>500</c:v>
                </c:pt>
                <c:pt idx="9">
                  <c:v>1000</c:v>
                </c:pt>
              </c:numCache>
            </c:numRef>
          </c:xVal>
          <c:yVal>
            <c:numRef>
              <c:f>Sheet1!$AD$41:$AM$41</c:f>
              <c:numCache>
                <c:formatCode>General</c:formatCode>
                <c:ptCount val="10"/>
                <c:pt idx="0">
                  <c:v>0</c:v>
                </c:pt>
                <c:pt idx="1">
                  <c:v>-46.857250000000022</c:v>
                </c:pt>
                <c:pt idx="2">
                  <c:v>-93.722250000000031</c:v>
                </c:pt>
                <c:pt idx="3">
                  <c:v>-22.266750000000002</c:v>
                </c:pt>
                <c:pt idx="4">
                  <c:v>4.6587499999999409</c:v>
                </c:pt>
                <c:pt idx="5">
                  <c:v>61.255249999999933</c:v>
                </c:pt>
                <c:pt idx="6">
                  <c:v>45.54525000000001</c:v>
                </c:pt>
                <c:pt idx="7">
                  <c:v>77.347250000000031</c:v>
                </c:pt>
                <c:pt idx="8">
                  <c:v>92.597249999999917</c:v>
                </c:pt>
                <c:pt idx="9">
                  <c:v>336.31274999999994</c:v>
                </c:pt>
              </c:numCache>
            </c:numRef>
          </c:yVal>
          <c:smooth val="0"/>
        </c:ser>
        <c:ser>
          <c:idx val="0"/>
          <c:order val="1"/>
          <c:tx>
            <c:v>4 hrs dead</c:v>
          </c:tx>
          <c:spPr>
            <a:ln w="26633">
              <a:noFill/>
            </a:ln>
          </c:spPr>
          <c:marker>
            <c:symbol val="square"/>
            <c:size val="5"/>
            <c:spPr>
              <a:solidFill>
                <a:srgbClr val="C0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trendline>
            <c:spPr>
              <a:ln w="35511">
                <a:solidFill>
                  <a:srgbClr val="C00000"/>
                </a:solidFill>
                <a:prstDash val="solid"/>
              </a:ln>
            </c:spPr>
            <c:trendlineType val="linear"/>
            <c:dispRSqr val="1"/>
            <c:dispEq val="0"/>
            <c:trendlineLbl>
              <c:layout>
                <c:manualLayout>
                  <c:x val="-5.8578519656852804E-2"/>
                  <c:y val="-9.4667392999758099E-2"/>
                </c:manualLayout>
              </c:layout>
              <c:numFmt formatCode="General" sourceLinked="0"/>
              <c:spPr>
                <a:noFill/>
                <a:ln w="2367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Sheet1!$AD$59:$AM$59</c:f>
              <c:numCache>
                <c:formatCode>General</c:formatCode>
                <c:ptCount val="10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200</c:v>
                </c:pt>
                <c:pt idx="7">
                  <c:v>300</c:v>
                </c:pt>
                <c:pt idx="8">
                  <c:v>500</c:v>
                </c:pt>
                <c:pt idx="9">
                  <c:v>1000</c:v>
                </c:pt>
              </c:numCache>
            </c:numRef>
          </c:xVal>
          <c:yVal>
            <c:numRef>
              <c:f>Sheet1!$AD$64:$AM$64</c:f>
              <c:numCache>
                <c:formatCode>General</c:formatCode>
                <c:ptCount val="10"/>
                <c:pt idx="0">
                  <c:v>0</c:v>
                </c:pt>
                <c:pt idx="1">
                  <c:v>-244.95325000000003</c:v>
                </c:pt>
                <c:pt idx="2">
                  <c:v>-228.40575000000001</c:v>
                </c:pt>
                <c:pt idx="3">
                  <c:v>-187.15324999999996</c:v>
                </c:pt>
                <c:pt idx="4">
                  <c:v>-206.92325000000005</c:v>
                </c:pt>
                <c:pt idx="5">
                  <c:v>-145.1747499999999</c:v>
                </c:pt>
                <c:pt idx="6">
                  <c:v>-0.45775000000003274</c:v>
                </c:pt>
                <c:pt idx="7">
                  <c:v>-62.53875000000005</c:v>
                </c:pt>
                <c:pt idx="8">
                  <c:v>-23.289250000000038</c:v>
                </c:pt>
                <c:pt idx="9">
                  <c:v>5.7892500000000382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218944"/>
        <c:axId val="203220864"/>
      </c:scatterChart>
      <c:valAx>
        <c:axId val="203218944"/>
        <c:scaling>
          <c:orientation val="minMax"/>
          <c:max val="1000"/>
        </c:scaling>
        <c:delete val="0"/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100" b="0"/>
                  <a:t>NTS/well</a:t>
                </a:r>
              </a:p>
            </c:rich>
          </c:tx>
          <c:layout>
            <c:manualLayout>
              <c:xMode val="edge"/>
              <c:yMode val="edge"/>
              <c:x val="0.47694334650856385"/>
              <c:y val="0.89075630252100824"/>
            </c:manualLayout>
          </c:layout>
          <c:overlay val="0"/>
          <c:spPr>
            <a:noFill/>
            <a:ln w="2367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295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82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3220864"/>
        <c:crosses val="autoZero"/>
        <c:crossBetween val="midCat"/>
        <c:majorUnit val="200"/>
      </c:valAx>
      <c:valAx>
        <c:axId val="203220864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100" b="0"/>
                  <a:t>Fluorescence</a:t>
                </a:r>
              </a:p>
            </c:rich>
          </c:tx>
          <c:layout>
            <c:manualLayout>
              <c:xMode val="edge"/>
              <c:yMode val="edge"/>
              <c:x val="1.3175230566534913E-3"/>
              <c:y val="0.17086834733893552"/>
            </c:manualLayout>
          </c:layout>
          <c:overlay val="0"/>
          <c:spPr>
            <a:noFill/>
            <a:ln w="23674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295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82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3218944"/>
        <c:crosses val="autoZero"/>
        <c:crossBetween val="midCat"/>
      </c:valAx>
      <c:spPr>
        <a:noFill/>
        <a:ln w="23674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88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3EF48-8222-40C5-BBE0-8A05227175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4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C86E4-08E9-43A3-BB27-65F9242C7C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861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0CD16-0253-4D57-9E66-9DD08320B7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9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E5D48-9A19-4124-977D-6F8D4EC8620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60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0CF0F-594B-4819-9FED-A202161EE58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85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72896-9390-4C9A-9C8A-F587E2E7F7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275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90B86-038A-43DF-AFA6-75BD5333FD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52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E3C25-17E8-4783-83A2-AC5910B0A39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415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B8F8C-BD6E-4B6B-B408-7C1C583DD4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547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FD389-4262-4E71-8F26-DC49A2ACDC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283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6CCC9-BA9C-402E-BC94-4E748C01C59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58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CACB43B-BEE6-41AD-AA2D-47CDAB2BFB71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30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788495" y="608383"/>
            <a:ext cx="5511800" cy="6091237"/>
            <a:chOff x="432" y="192"/>
            <a:chExt cx="3472" cy="3837"/>
          </a:xfrm>
        </p:grpSpPr>
        <p:graphicFrame>
          <p:nvGraphicFramePr>
            <p:cNvPr id="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16672388"/>
                </p:ext>
              </p:extLst>
            </p:nvPr>
          </p:nvGraphicFramePr>
          <p:xfrm>
            <a:off x="512" y="2432"/>
            <a:ext cx="3392" cy="159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25343285"/>
                </p:ext>
              </p:extLst>
            </p:nvPr>
          </p:nvGraphicFramePr>
          <p:xfrm>
            <a:off x="445" y="416"/>
            <a:ext cx="3392" cy="16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077" name="Text Box 5"/>
            <p:cNvSpPr txBox="1">
              <a:spLocks noChangeArrowheads="1"/>
            </p:cNvSpPr>
            <p:nvPr/>
          </p:nvSpPr>
          <p:spPr bwMode="auto">
            <a:xfrm>
              <a:off x="432" y="192"/>
              <a:ext cx="19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1400" b="1" smtClean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480" y="2112"/>
              <a:ext cx="19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1400" b="1" smtClean="0">
                  <a:solidFill>
                    <a:srgbClr val="000000"/>
                  </a:solidFill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946989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Swiss TPH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Gordana Panic</dc:creator>
  <cp:lastModifiedBy>Gordana Panic</cp:lastModifiedBy>
  <cp:revision>3</cp:revision>
  <dcterms:created xsi:type="dcterms:W3CDTF">2015-06-05T04:17:55Z</dcterms:created>
  <dcterms:modified xsi:type="dcterms:W3CDTF">2015-09-16T13:27:56Z</dcterms:modified>
</cp:coreProperties>
</file>