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3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Andre:Desktop:Fig_S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Andre:Desktop:Fig_S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Andre:Desktop:Fig_S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Andre:Desktop:Fig_S1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0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>
              <a:latin typeface="Arial"/>
            </a:defRPr>
          </a:pPr>
          <a:endParaRPr lang="zh-CN"/>
        </a:p>
      </c:txPr>
    </c:title>
    <c:plotArea>
      <c:layout/>
      <c:pieChart>
        <c:varyColors val="1"/>
        <c:ser>
          <c:idx val="0"/>
          <c:order val="0"/>
          <c:tx>
            <c:strRef>
              <c:f>Sheet1!$E$1</c:f>
              <c:strCache>
                <c:ptCount val="1"/>
                <c:pt idx="0">
                  <c:v>KL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Myoviridae</c:v>
                </c:pt>
                <c:pt idx="1">
                  <c:v>Siphoviridae</c:v>
                </c:pt>
                <c:pt idx="2">
                  <c:v>Podoviridae</c:v>
                </c:pt>
                <c:pt idx="3">
                  <c:v>Unclassified Caudovirales</c:v>
                </c:pt>
              </c:strCache>
            </c:strRef>
          </c:cat>
          <c:val>
            <c:numRef>
              <c:f>Sheet1!$E$2:$E$5</c:f>
              <c:numCache>
                <c:formatCode>g/"通""用""格""式"</c:formatCode>
                <c:ptCount val="4"/>
                <c:pt idx="0">
                  <c:v>675</c:v>
                </c:pt>
                <c:pt idx="1">
                  <c:v>889</c:v>
                </c:pt>
                <c:pt idx="2">
                  <c:v>263</c:v>
                </c:pt>
                <c:pt idx="3">
                  <c:v>81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0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>
              <a:latin typeface="Arial"/>
            </a:defRPr>
          </a:pPr>
          <a:endParaRPr lang="zh-CN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Myoviridae</c:v>
                </c:pt>
                <c:pt idx="1">
                  <c:v>Siphoviridae</c:v>
                </c:pt>
                <c:pt idx="2">
                  <c:v>Podoviridae</c:v>
                </c:pt>
                <c:pt idx="3">
                  <c:v>Unclassified Caudovirales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45</c:v>
                </c:pt>
                <c:pt idx="1">
                  <c:v>105</c:v>
                </c:pt>
                <c:pt idx="2">
                  <c:v>12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0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DD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Myoviridae</c:v>
                </c:pt>
                <c:pt idx="1">
                  <c:v>Siphoviridae</c:v>
                </c:pt>
                <c:pt idx="2">
                  <c:v>Podoviridae</c:v>
                </c:pt>
                <c:pt idx="3">
                  <c:v>Unclassified Caudovirales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959</c:v>
                </c:pt>
                <c:pt idx="1">
                  <c:v>357</c:v>
                </c:pt>
                <c:pt idx="2">
                  <c:v>839</c:v>
                </c:pt>
                <c:pt idx="3">
                  <c:v>127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>
          <a:latin typeface="Arial"/>
        </a:defRPr>
      </a:pPr>
      <a:endParaRPr lang="zh-CN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0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>
              <a:latin typeface="Arial"/>
            </a:defRPr>
          </a:pPr>
          <a:endParaRPr lang="zh-CN"/>
        </a:p>
      </c:txPr>
    </c:title>
    <c:plotArea>
      <c:layout/>
      <c:pieChart>
        <c:varyColors val="1"/>
        <c:ser>
          <c:idx val="0"/>
          <c:order val="0"/>
          <c:tx>
            <c:strRef>
              <c:f>Sheet1!$D$1</c:f>
              <c:strCache>
                <c:ptCount val="1"/>
                <c:pt idx="0">
                  <c:v>KU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Myoviridae</c:v>
                </c:pt>
                <c:pt idx="1">
                  <c:v>Siphoviridae</c:v>
                </c:pt>
                <c:pt idx="2">
                  <c:v>Podoviridae</c:v>
                </c:pt>
                <c:pt idx="3">
                  <c:v>Unclassified Caudovirales</c:v>
                </c:pt>
              </c:strCache>
            </c:strRef>
          </c:cat>
          <c:val>
            <c:numRef>
              <c:f>Sheet1!$D$2:$D$5</c:f>
              <c:numCache>
                <c:formatCode>g/"通""用""格""式"</c:formatCode>
                <c:ptCount val="4"/>
                <c:pt idx="0">
                  <c:v>1631</c:v>
                </c:pt>
                <c:pt idx="1">
                  <c:v>944</c:v>
                </c:pt>
                <c:pt idx="2">
                  <c:v>664</c:v>
                </c:pt>
                <c:pt idx="3">
                  <c:v>149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460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715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421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84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38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6914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641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315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494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43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202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8579-019B-9447-A81D-AAE2E7F68E9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2B946-C8B8-B94C-BC74-36F1AF888E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457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43658380"/>
              </p:ext>
            </p:extLst>
          </p:nvPr>
        </p:nvGraphicFramePr>
        <p:xfrm>
          <a:off x="2730500" y="35243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14000058"/>
              </p:ext>
            </p:extLst>
          </p:nvPr>
        </p:nvGraphicFramePr>
        <p:xfrm>
          <a:off x="-444500" y="685800"/>
          <a:ext cx="5461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5573083"/>
              </p:ext>
            </p:extLst>
          </p:nvPr>
        </p:nvGraphicFramePr>
        <p:xfrm>
          <a:off x="2823883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74927535"/>
              </p:ext>
            </p:extLst>
          </p:nvPr>
        </p:nvGraphicFramePr>
        <p:xfrm>
          <a:off x="0" y="35243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59669" t="28380" r="2877" b="15192"/>
          <a:stretch/>
        </p:blipFill>
        <p:spPr>
          <a:xfrm>
            <a:off x="6221128" y="2191716"/>
            <a:ext cx="2727500" cy="247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7682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olio">
    <a:dk1>
      <a:sysClr val="windowText" lastClr="000000"/>
    </a:dk1>
    <a:lt1>
      <a:sysClr val="window" lastClr="FFFFFF"/>
    </a:lt1>
    <a:dk2>
      <a:srgbClr val="2D2F2B"/>
    </a:dk2>
    <a:lt2>
      <a:srgbClr val="DEDED7"/>
    </a:lt2>
    <a:accent1>
      <a:srgbClr val="294171"/>
    </a:accent1>
    <a:accent2>
      <a:srgbClr val="748CBC"/>
    </a:accent2>
    <a:accent3>
      <a:srgbClr val="8E887C"/>
    </a:accent3>
    <a:accent4>
      <a:srgbClr val="834736"/>
    </a:accent4>
    <a:accent5>
      <a:srgbClr val="5A1705"/>
    </a:accent5>
    <a:accent6>
      <a:srgbClr val="A0A16A"/>
    </a:accent6>
    <a:hlink>
      <a:srgbClr val="74B6BC"/>
    </a:hlink>
    <a:folHlink>
      <a:srgbClr val="7F95A4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Folio">
    <a:dk1>
      <a:sysClr val="windowText" lastClr="000000"/>
    </a:dk1>
    <a:lt1>
      <a:sysClr val="window" lastClr="FFFFFF"/>
    </a:lt1>
    <a:dk2>
      <a:srgbClr val="2D2F2B"/>
    </a:dk2>
    <a:lt2>
      <a:srgbClr val="DEDED7"/>
    </a:lt2>
    <a:accent1>
      <a:srgbClr val="294171"/>
    </a:accent1>
    <a:accent2>
      <a:srgbClr val="748CBC"/>
    </a:accent2>
    <a:accent3>
      <a:srgbClr val="8E887C"/>
    </a:accent3>
    <a:accent4>
      <a:srgbClr val="834736"/>
    </a:accent4>
    <a:accent5>
      <a:srgbClr val="5A1705"/>
    </a:accent5>
    <a:accent6>
      <a:srgbClr val="A0A16A"/>
    </a:accent6>
    <a:hlink>
      <a:srgbClr val="74B6BC"/>
    </a:hlink>
    <a:folHlink>
      <a:srgbClr val="7F95A4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Folio">
    <a:dk1>
      <a:sysClr val="windowText" lastClr="000000"/>
    </a:dk1>
    <a:lt1>
      <a:sysClr val="window" lastClr="FFFFFF"/>
    </a:lt1>
    <a:dk2>
      <a:srgbClr val="2D2F2B"/>
    </a:dk2>
    <a:lt2>
      <a:srgbClr val="DEDED7"/>
    </a:lt2>
    <a:accent1>
      <a:srgbClr val="294171"/>
    </a:accent1>
    <a:accent2>
      <a:srgbClr val="748CBC"/>
    </a:accent2>
    <a:accent3>
      <a:srgbClr val="8E887C"/>
    </a:accent3>
    <a:accent4>
      <a:srgbClr val="834736"/>
    </a:accent4>
    <a:accent5>
      <a:srgbClr val="5A1705"/>
    </a:accent5>
    <a:accent6>
      <a:srgbClr val="A0A16A"/>
    </a:accent6>
    <a:hlink>
      <a:srgbClr val="74B6BC"/>
    </a:hlink>
    <a:folHlink>
      <a:srgbClr val="7F95A4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Folio">
    <a:dk1>
      <a:sysClr val="windowText" lastClr="000000"/>
    </a:dk1>
    <a:lt1>
      <a:sysClr val="window" lastClr="FFFFFF"/>
    </a:lt1>
    <a:dk2>
      <a:srgbClr val="2D2F2B"/>
    </a:dk2>
    <a:lt2>
      <a:srgbClr val="DEDED7"/>
    </a:lt2>
    <a:accent1>
      <a:srgbClr val="294171"/>
    </a:accent1>
    <a:accent2>
      <a:srgbClr val="748CBC"/>
    </a:accent2>
    <a:accent3>
      <a:srgbClr val="8E887C"/>
    </a:accent3>
    <a:accent4>
      <a:srgbClr val="834736"/>
    </a:accent4>
    <a:accent5>
      <a:srgbClr val="5A1705"/>
    </a:accent5>
    <a:accent6>
      <a:srgbClr val="A0A16A"/>
    </a:accent6>
    <a:hlink>
      <a:srgbClr val="74B6BC"/>
    </a:hlink>
    <a:folHlink>
      <a:srgbClr val="7F95A4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Revolution">
    <a:fillStyleLst>
      <a:solidFill>
        <a:schemeClr val="phClr"/>
      </a:solidFill>
      <a:solidFill>
        <a:schemeClr val="phClr"/>
      </a:soli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317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0800000">
            <a:srgbClr val="808080">
              <a:alpha val="75000"/>
            </a:srgbClr>
          </a:innerShdw>
        </a:effectLst>
      </a:effectStyle>
      <a:effectStyle>
        <a:effectLst>
          <a:innerShdw blurRad="50800" dist="25400" dir="13500000">
            <a:srgbClr val="808080">
              <a:alpha val="75000"/>
            </a:srgbClr>
          </a:innerShdw>
          <a:outerShdw blurRad="63500" dist="50800" dir="5400000" algn="br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1400000"/>
          </a:lightRig>
        </a:scene3d>
        <a:sp3d contourW="12700" prstMaterial="softmetal">
          <a:bevelT w="63500" h="254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 Antunes</dc:creator>
  <cp:lastModifiedBy>YJ</cp:lastModifiedBy>
  <cp:revision>5</cp:revision>
  <dcterms:created xsi:type="dcterms:W3CDTF">2015-10-05T12:22:36Z</dcterms:created>
  <dcterms:modified xsi:type="dcterms:W3CDTF">2015-10-13T06:30:00Z</dcterms:modified>
</cp:coreProperties>
</file>