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137" autoAdjust="0"/>
  </p:normalViewPr>
  <p:slideViewPr>
    <p:cSldViewPr>
      <p:cViewPr>
        <p:scale>
          <a:sx n="160" d="100"/>
          <a:sy n="160" d="100"/>
        </p:scale>
        <p:origin x="-1458" y="3132"/>
      </p:cViewPr>
      <p:guideLst>
        <p:guide orient="horz" pos="2880"/>
        <p:guide pos="216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E0C411-1917-4928-A8C8-5534733E8879}" type="datetimeFigureOut">
              <a:rPr lang="en-US" smtClean="0"/>
              <a:t>11/19/2015</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C5176D-78CF-41CD-9E1D-746B080A205B}" type="slidenum">
              <a:rPr lang="en-US" smtClean="0"/>
              <a:t>‹#›</a:t>
            </a:fld>
            <a:endParaRPr lang="en-US"/>
          </a:p>
        </p:txBody>
      </p:sp>
    </p:spTree>
    <p:extLst>
      <p:ext uri="{BB962C8B-B14F-4D97-AF65-F5344CB8AC3E}">
        <p14:creationId xmlns:p14="http://schemas.microsoft.com/office/powerpoint/2010/main" val="22945064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C5176D-78CF-41CD-9E1D-746B080A205B}" type="slidenum">
              <a:rPr lang="en-US" smtClean="0"/>
              <a:t>1</a:t>
            </a:fld>
            <a:endParaRPr lang="en-US"/>
          </a:p>
        </p:txBody>
      </p:sp>
    </p:spTree>
    <p:extLst>
      <p:ext uri="{BB962C8B-B14F-4D97-AF65-F5344CB8AC3E}">
        <p14:creationId xmlns:p14="http://schemas.microsoft.com/office/powerpoint/2010/main" val="1311202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C5176D-78CF-41CD-9E1D-746B080A205B}" type="slidenum">
              <a:rPr lang="en-US" smtClean="0"/>
              <a:t>2</a:t>
            </a:fld>
            <a:endParaRPr lang="en-US"/>
          </a:p>
        </p:txBody>
      </p:sp>
    </p:spTree>
    <p:extLst>
      <p:ext uri="{BB962C8B-B14F-4D97-AF65-F5344CB8AC3E}">
        <p14:creationId xmlns:p14="http://schemas.microsoft.com/office/powerpoint/2010/main" val="2887896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C5176D-78CF-41CD-9E1D-746B080A205B}" type="slidenum">
              <a:rPr lang="en-US" smtClean="0"/>
              <a:t>3</a:t>
            </a:fld>
            <a:endParaRPr lang="en-US"/>
          </a:p>
        </p:txBody>
      </p:sp>
    </p:spTree>
    <p:extLst>
      <p:ext uri="{BB962C8B-B14F-4D97-AF65-F5344CB8AC3E}">
        <p14:creationId xmlns:p14="http://schemas.microsoft.com/office/powerpoint/2010/main" val="31254610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0942D2-0ABA-4EF6-852C-CDEC2450A549}" type="slidenum">
              <a:rPr lang="en-US" smtClean="0"/>
              <a:t>4</a:t>
            </a:fld>
            <a:endParaRPr lang="en-US"/>
          </a:p>
        </p:txBody>
      </p:sp>
    </p:spTree>
    <p:extLst>
      <p:ext uri="{BB962C8B-B14F-4D97-AF65-F5344CB8AC3E}">
        <p14:creationId xmlns:p14="http://schemas.microsoft.com/office/powerpoint/2010/main" val="3494567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C5176D-78CF-41CD-9E1D-746B080A205B}" type="slidenum">
              <a:rPr lang="en-US" smtClean="0"/>
              <a:t>5</a:t>
            </a:fld>
            <a:endParaRPr lang="en-US"/>
          </a:p>
        </p:txBody>
      </p:sp>
    </p:spTree>
    <p:extLst>
      <p:ext uri="{BB962C8B-B14F-4D97-AF65-F5344CB8AC3E}">
        <p14:creationId xmlns:p14="http://schemas.microsoft.com/office/powerpoint/2010/main" val="1441859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ABC0251-AC0D-4764-8A13-5D49B215F8D1}"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1680087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BC0251-AC0D-4764-8A13-5D49B215F8D1}"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1796625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BC0251-AC0D-4764-8A13-5D49B215F8D1}"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2086764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BC0251-AC0D-4764-8A13-5D49B215F8D1}"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3112033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BC0251-AC0D-4764-8A13-5D49B215F8D1}" type="datetimeFigureOut">
              <a:rPr lang="en-US" smtClean="0"/>
              <a:t>11/19/2015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967901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ABC0251-AC0D-4764-8A13-5D49B215F8D1}" type="datetimeFigureOut">
              <a:rPr lang="en-US" smtClean="0"/>
              <a:t>11/19/2015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515733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ABC0251-AC0D-4764-8A13-5D49B215F8D1}" type="datetimeFigureOut">
              <a:rPr lang="en-US" smtClean="0"/>
              <a:t>11/19/2015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1069587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ABC0251-AC0D-4764-8A13-5D49B215F8D1}" type="datetimeFigureOut">
              <a:rPr lang="en-US" smtClean="0"/>
              <a:t>11/19/2015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573077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BC0251-AC0D-4764-8A13-5D49B215F8D1}" type="datetimeFigureOut">
              <a:rPr lang="en-US" smtClean="0"/>
              <a:t>11/19/2015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2146680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BC0251-AC0D-4764-8A13-5D49B215F8D1}" type="datetimeFigureOut">
              <a:rPr lang="en-US" smtClean="0"/>
              <a:t>11/19/2015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21598182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BC0251-AC0D-4764-8A13-5D49B215F8D1}" type="datetimeFigureOut">
              <a:rPr lang="en-US" smtClean="0"/>
              <a:t>11/19/2015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69404E-D44D-4C16-B6A1-89C5CBB358E7}" type="slidenum">
              <a:rPr lang="en-US" smtClean="0"/>
              <a:t>‹#›</a:t>
            </a:fld>
            <a:endParaRPr lang="en-US"/>
          </a:p>
        </p:txBody>
      </p:sp>
    </p:spTree>
    <p:extLst>
      <p:ext uri="{BB962C8B-B14F-4D97-AF65-F5344CB8AC3E}">
        <p14:creationId xmlns:p14="http://schemas.microsoft.com/office/powerpoint/2010/main" val="4063214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ABC0251-AC0D-4764-8A13-5D49B215F8D1}" type="datetimeFigureOut">
              <a:rPr lang="en-US" smtClean="0"/>
              <a:t>11/19/2015</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569404E-D44D-4C16-B6A1-89C5CBB358E7}" type="slidenum">
              <a:rPr lang="en-US" smtClean="0"/>
              <a:t>‹#›</a:t>
            </a:fld>
            <a:endParaRPr lang="en-US"/>
          </a:p>
        </p:txBody>
      </p:sp>
    </p:spTree>
    <p:extLst>
      <p:ext uri="{BB962C8B-B14F-4D97-AF65-F5344CB8AC3E}">
        <p14:creationId xmlns:p14="http://schemas.microsoft.com/office/powerpoint/2010/main" val="78187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71600" y="3714690"/>
            <a:ext cx="3627181" cy="553998"/>
          </a:xfrm>
          <a:prstGeom prst="rect">
            <a:avLst/>
          </a:prstGeom>
          <a:noFill/>
        </p:spPr>
        <p:txBody>
          <a:bodyPr wrap="square" rtlCol="0">
            <a:spAutoFit/>
          </a:bodyPr>
          <a:lstStyle/>
          <a:p>
            <a:pPr algn="just"/>
            <a:r>
              <a:rPr lang="en-US" sz="1000" b="1" dirty="0" smtClean="0"/>
              <a:t>Figure S1</a:t>
            </a:r>
            <a:r>
              <a:rPr lang="en-US" sz="1000" dirty="0" smtClean="0"/>
              <a:t>. </a:t>
            </a:r>
            <a:r>
              <a:rPr lang="en-US" sz="1000" b="1" dirty="0" err="1" smtClean="0"/>
              <a:t>Phenotyping</a:t>
            </a:r>
            <a:r>
              <a:rPr lang="en-US" sz="1000" b="1" dirty="0" smtClean="0"/>
              <a:t> the date samples.</a:t>
            </a:r>
            <a:r>
              <a:rPr lang="en-US" sz="1000" dirty="0" smtClean="0"/>
              <a:t> An example photo from date sample 23-MLMD-IQ. A color chart and a ruler were included to standardize color and size measurement across images.</a:t>
            </a: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6539" r="4145" b="5690"/>
          <a:stretch/>
        </p:blipFill>
        <p:spPr>
          <a:xfrm>
            <a:off x="1428720" y="822960"/>
            <a:ext cx="3493859" cy="2834640"/>
          </a:xfrm>
          <a:prstGeom prst="rect">
            <a:avLst/>
          </a:prstGeom>
        </p:spPr>
      </p:pic>
    </p:spTree>
    <p:extLst>
      <p:ext uri="{BB962C8B-B14F-4D97-AF65-F5344CB8AC3E}">
        <p14:creationId xmlns:p14="http://schemas.microsoft.com/office/powerpoint/2010/main" val="2882305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89919686"/>
              </p:ext>
            </p:extLst>
          </p:nvPr>
        </p:nvGraphicFramePr>
        <p:xfrm>
          <a:off x="541020" y="914400"/>
          <a:ext cx="6080760" cy="2819400"/>
        </p:xfrm>
        <a:graphic>
          <a:graphicData uri="http://schemas.openxmlformats.org/drawingml/2006/table">
            <a:tbl>
              <a:tblPr firstRow="1" firstCol="1" bandRow="1">
                <a:tableStyleId>{5C22544A-7EE6-4342-B048-85BDC9FD1C3A}</a:tableStyleId>
              </a:tblPr>
              <a:tblGrid>
                <a:gridCol w="2049780"/>
                <a:gridCol w="914400"/>
                <a:gridCol w="685800"/>
                <a:gridCol w="533400"/>
                <a:gridCol w="533400"/>
                <a:gridCol w="1363980"/>
              </a:tblGrid>
              <a:tr h="914400">
                <a:tc>
                  <a:txBody>
                    <a:bodyPr/>
                    <a:lstStyle/>
                    <a:p>
                      <a:pPr marL="0" marR="0">
                        <a:lnSpc>
                          <a:spcPct val="115000"/>
                        </a:lnSpc>
                        <a:spcBef>
                          <a:spcPts val="0"/>
                        </a:spcBef>
                        <a:spcAft>
                          <a:spcPts val="0"/>
                        </a:spcAft>
                      </a:pPr>
                      <a:endParaRPr lang="en-US" sz="1100" dirty="0">
                        <a:solidFill>
                          <a:schemeClr val="tx1"/>
                        </a:solidFill>
                        <a:effectLst/>
                      </a:endParaRPr>
                    </a:p>
                    <a:p>
                      <a:pPr marL="0" marR="0">
                        <a:lnSpc>
                          <a:spcPct val="115000"/>
                        </a:lnSpc>
                        <a:spcBef>
                          <a:spcPts val="0"/>
                        </a:spcBef>
                        <a:spcAft>
                          <a:spcPts val="0"/>
                        </a:spcAft>
                      </a:pPr>
                      <a:r>
                        <a:rPr lang="en-US" sz="1000" dirty="0" smtClean="0">
                          <a:solidFill>
                            <a:schemeClr val="tx1"/>
                          </a:solidFill>
                          <a:effectLst/>
                        </a:rPr>
                        <a:t>O2PLS-DA model</a:t>
                      </a:r>
                      <a:r>
                        <a:rPr lang="en-US" sz="1100" dirty="0" smtClean="0">
                          <a:solidFill>
                            <a:schemeClr val="tx1"/>
                          </a:solidFill>
                          <a:effectLst/>
                        </a:rPr>
                        <a:t> </a:t>
                      </a:r>
                      <a:r>
                        <a:rPr lang="en-US" sz="1000" dirty="0" smtClean="0">
                          <a:solidFill>
                            <a:schemeClr val="tx1"/>
                          </a:solidFill>
                          <a:effectLst/>
                        </a:rPr>
                        <a:t> (seed class 2/seed class </a:t>
                      </a:r>
                      <a:r>
                        <a:rPr lang="en-US" sz="1000" dirty="0">
                          <a:solidFill>
                            <a:schemeClr val="tx1"/>
                          </a:solidFill>
                          <a:effectLst/>
                        </a:rPr>
                        <a:t>3)  </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dirty="0">
                          <a:solidFill>
                            <a:schemeClr val="tx1"/>
                          </a:solidFill>
                          <a:effectLst/>
                        </a:rPr>
                        <a:t>Number of</a:t>
                      </a:r>
                      <a:endParaRPr lang="en-US" sz="1100" dirty="0">
                        <a:solidFill>
                          <a:schemeClr val="tx1"/>
                        </a:solidFill>
                        <a:effectLst/>
                      </a:endParaRPr>
                    </a:p>
                    <a:p>
                      <a:pPr marL="0" marR="0" algn="ctr">
                        <a:lnSpc>
                          <a:spcPct val="115000"/>
                        </a:lnSpc>
                        <a:spcBef>
                          <a:spcPts val="0"/>
                        </a:spcBef>
                        <a:spcAft>
                          <a:spcPts val="0"/>
                        </a:spcAft>
                      </a:pPr>
                      <a:r>
                        <a:rPr lang="en-US" sz="1000" dirty="0">
                          <a:solidFill>
                            <a:schemeClr val="tx1"/>
                          </a:solidFill>
                          <a:effectLst/>
                        </a:rPr>
                        <a:t>significant components</a:t>
                      </a:r>
                      <a:endParaRPr lang="en-US" sz="1100" dirty="0">
                        <a:solidFill>
                          <a:schemeClr val="tx1"/>
                        </a:solidFill>
                        <a:effectLst/>
                        <a:latin typeface="Calibri"/>
                        <a:ea typeface="Calibri"/>
                        <a:cs typeface="Times New Roman"/>
                      </a:endParaRPr>
                    </a:p>
                  </a:txBody>
                  <a:tcPr marL="68580" marR="68580" marT="0" marB="0" anchor="ctr">
                    <a:noFill/>
                  </a:tcPr>
                </a:tc>
                <a:tc>
                  <a:txBody>
                    <a:bodyPr/>
                    <a:lstStyle/>
                    <a:p>
                      <a:pPr marL="0" marR="0" algn="ctr">
                        <a:lnSpc>
                          <a:spcPct val="115000"/>
                        </a:lnSpc>
                        <a:spcBef>
                          <a:spcPts val="0"/>
                        </a:spcBef>
                        <a:spcAft>
                          <a:spcPts val="0"/>
                        </a:spcAft>
                      </a:pPr>
                      <a:r>
                        <a:rPr lang="en-US" sz="1000" dirty="0">
                          <a:solidFill>
                            <a:schemeClr val="tx1"/>
                          </a:solidFill>
                          <a:effectLst/>
                        </a:rPr>
                        <a:t>R2X</a:t>
                      </a:r>
                      <a:endParaRPr lang="en-US" sz="1100" dirty="0">
                        <a:solidFill>
                          <a:schemeClr val="tx1"/>
                        </a:solidFill>
                        <a:effectLst/>
                        <a:latin typeface="Calibri"/>
                        <a:ea typeface="Calibri"/>
                        <a:cs typeface="Times New Roman"/>
                      </a:endParaRPr>
                    </a:p>
                  </a:txBody>
                  <a:tcPr marL="68580" marR="68580" marT="0" marB="0" anchor="ctr">
                    <a:noFill/>
                  </a:tcPr>
                </a:tc>
                <a:tc>
                  <a:txBody>
                    <a:bodyPr/>
                    <a:lstStyle/>
                    <a:p>
                      <a:pPr marL="0" marR="0" algn="ctr">
                        <a:lnSpc>
                          <a:spcPct val="115000"/>
                        </a:lnSpc>
                        <a:spcBef>
                          <a:spcPts val="0"/>
                        </a:spcBef>
                        <a:spcAft>
                          <a:spcPts val="0"/>
                        </a:spcAft>
                      </a:pPr>
                      <a:r>
                        <a:rPr lang="en-US" sz="1000" dirty="0">
                          <a:solidFill>
                            <a:schemeClr val="tx1"/>
                          </a:solidFill>
                          <a:effectLst/>
                        </a:rPr>
                        <a:t>R2Y</a:t>
                      </a:r>
                      <a:endParaRPr lang="en-US" sz="1100" dirty="0">
                        <a:solidFill>
                          <a:schemeClr val="tx1"/>
                        </a:solidFill>
                        <a:effectLst/>
                        <a:latin typeface="Calibri"/>
                        <a:ea typeface="Calibri"/>
                        <a:cs typeface="Times New Roman"/>
                      </a:endParaRPr>
                    </a:p>
                  </a:txBody>
                  <a:tcPr marL="68580" marR="68580" marT="0" marB="0" anchor="ctr">
                    <a:noFill/>
                  </a:tcPr>
                </a:tc>
                <a:tc>
                  <a:txBody>
                    <a:bodyPr/>
                    <a:lstStyle/>
                    <a:p>
                      <a:pPr marL="0" marR="0" algn="ctr">
                        <a:lnSpc>
                          <a:spcPct val="115000"/>
                        </a:lnSpc>
                        <a:spcBef>
                          <a:spcPts val="0"/>
                        </a:spcBef>
                        <a:spcAft>
                          <a:spcPts val="0"/>
                        </a:spcAft>
                      </a:pPr>
                      <a:r>
                        <a:rPr lang="en-US" sz="1000" dirty="0">
                          <a:solidFill>
                            <a:schemeClr val="tx1"/>
                          </a:solidFill>
                          <a:effectLst/>
                        </a:rPr>
                        <a:t>Q2</a:t>
                      </a:r>
                      <a:endParaRPr lang="en-US" sz="1100" dirty="0">
                        <a:solidFill>
                          <a:schemeClr val="tx1"/>
                        </a:solidFill>
                        <a:effectLst/>
                        <a:latin typeface="Calibri"/>
                        <a:ea typeface="Calibri"/>
                        <a:cs typeface="Times New Roman"/>
                      </a:endParaRPr>
                    </a:p>
                  </a:txBody>
                  <a:tcPr marL="68580" marR="68580" marT="0" marB="0" anchor="ctr">
                    <a:noFill/>
                  </a:tcPr>
                </a:tc>
                <a:tc>
                  <a:txBody>
                    <a:bodyPr/>
                    <a:lstStyle/>
                    <a:p>
                      <a:pPr marL="0" marR="0" algn="ctr">
                        <a:lnSpc>
                          <a:spcPct val="115000"/>
                        </a:lnSpc>
                        <a:spcBef>
                          <a:spcPts val="0"/>
                        </a:spcBef>
                        <a:spcAft>
                          <a:spcPts val="0"/>
                        </a:spcAft>
                      </a:pPr>
                      <a:r>
                        <a:rPr lang="en-US" sz="1000" dirty="0" smtClean="0">
                          <a:solidFill>
                            <a:schemeClr val="tx1"/>
                          </a:solidFill>
                          <a:effectLst/>
                        </a:rPr>
                        <a:t>Pearson </a:t>
                      </a:r>
                      <a:r>
                        <a:rPr lang="en-US" sz="1000" dirty="0">
                          <a:solidFill>
                            <a:schemeClr val="tx1"/>
                          </a:solidFill>
                          <a:effectLst/>
                        </a:rPr>
                        <a:t>correlation </a:t>
                      </a:r>
                      <a:r>
                        <a:rPr lang="en-US" sz="1000" dirty="0" smtClean="0">
                          <a:solidFill>
                            <a:schemeClr val="tx1"/>
                          </a:solidFill>
                          <a:effectLst/>
                        </a:rPr>
                        <a:t>of OPLS-DA and O2PLS-DA </a:t>
                      </a:r>
                      <a:r>
                        <a:rPr lang="en-US" sz="1000" dirty="0">
                          <a:solidFill>
                            <a:schemeClr val="tx1"/>
                          </a:solidFill>
                          <a:effectLst/>
                        </a:rPr>
                        <a:t>class prediction scores </a:t>
                      </a:r>
                      <a:r>
                        <a:rPr lang="en-US" sz="1000" dirty="0" smtClean="0">
                          <a:solidFill>
                            <a:schemeClr val="tx1"/>
                          </a:solidFill>
                          <a:effectLst/>
                        </a:rPr>
                        <a:t>from</a:t>
                      </a:r>
                      <a:r>
                        <a:rPr lang="en-US" sz="1000" baseline="0" dirty="0" smtClean="0">
                          <a:solidFill>
                            <a:schemeClr val="tx1"/>
                          </a:solidFill>
                          <a:effectLst/>
                        </a:rPr>
                        <a:t> </a:t>
                      </a:r>
                      <a:r>
                        <a:rPr lang="en-US" sz="1000" dirty="0" smtClean="0">
                          <a:solidFill>
                            <a:schemeClr val="tx1"/>
                          </a:solidFill>
                          <a:effectLst/>
                        </a:rPr>
                        <a:t>validation </a:t>
                      </a:r>
                      <a:r>
                        <a:rPr lang="en-US" sz="1000" dirty="0">
                          <a:solidFill>
                            <a:schemeClr val="tx1"/>
                          </a:solidFill>
                          <a:effectLst/>
                        </a:rPr>
                        <a:t>set</a:t>
                      </a:r>
                      <a:endParaRPr lang="en-US" sz="1100" dirty="0">
                        <a:solidFill>
                          <a:schemeClr val="tx1"/>
                        </a:solidFill>
                        <a:effectLst/>
                        <a:latin typeface="Calibri"/>
                        <a:ea typeface="Calibri"/>
                        <a:cs typeface="Times New Roman"/>
                      </a:endParaRPr>
                    </a:p>
                  </a:txBody>
                  <a:tcPr marL="68580" marR="68580" marT="0" marB="0">
                    <a:noFill/>
                  </a:tcPr>
                </a:tc>
              </a:tr>
              <a:tr h="190500">
                <a:tc>
                  <a:txBody>
                    <a:bodyPr/>
                    <a:lstStyle/>
                    <a:p>
                      <a:pPr marL="0" marR="0">
                        <a:lnSpc>
                          <a:spcPct val="115000"/>
                        </a:lnSpc>
                        <a:spcBef>
                          <a:spcPts val="0"/>
                        </a:spcBef>
                        <a:spcAft>
                          <a:spcPts val="0"/>
                        </a:spcAft>
                      </a:pPr>
                      <a:r>
                        <a:rPr lang="en-US" sz="1000" dirty="0">
                          <a:solidFill>
                            <a:schemeClr val="tx1"/>
                          </a:solidFill>
                          <a:effectLst/>
                        </a:rPr>
                        <a:t>61+30/22+44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u="none" dirty="0">
                          <a:effectLst/>
                        </a:rPr>
                        <a:t>0</a:t>
                      </a:r>
                      <a:endParaRPr lang="en-US" sz="1100" u="none"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a:t>
                      </a:r>
                      <a:endParaRPr lang="en-US" sz="1100">
                        <a:effectLst/>
                        <a:latin typeface="Calibri"/>
                        <a:ea typeface="Calibri"/>
                        <a:cs typeface="Times New Roman"/>
                      </a:endParaRPr>
                    </a:p>
                  </a:txBody>
                  <a:tcPr marL="68580" marR="68580" marT="0" marB="0"/>
                </a:tc>
              </a:tr>
              <a:tr h="190500">
                <a:tc>
                  <a:txBody>
                    <a:bodyPr/>
                    <a:lstStyle/>
                    <a:p>
                      <a:pPr marL="0" marR="0">
                        <a:lnSpc>
                          <a:spcPct val="115000"/>
                        </a:lnSpc>
                        <a:spcBef>
                          <a:spcPts val="0"/>
                        </a:spcBef>
                        <a:spcAft>
                          <a:spcPts val="0"/>
                        </a:spcAft>
                      </a:pPr>
                      <a:r>
                        <a:rPr lang="en-US" sz="1000" dirty="0">
                          <a:solidFill>
                            <a:schemeClr val="tx1"/>
                          </a:solidFill>
                          <a:effectLst/>
                        </a:rPr>
                        <a:t>61+30+60/22+44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a:effectLst/>
                        </a:rPr>
                        <a:t>1+2</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0.78</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0.99</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-0.866</a:t>
                      </a:r>
                      <a:endParaRPr lang="en-US" sz="1100">
                        <a:effectLst/>
                        <a:latin typeface="Calibri"/>
                        <a:ea typeface="Calibri"/>
                        <a:cs typeface="Times New Roman"/>
                      </a:endParaRPr>
                    </a:p>
                  </a:txBody>
                  <a:tcPr marL="68580" marR="68580" marT="0" marB="0"/>
                </a:tc>
              </a:tr>
              <a:tr h="190500">
                <a:tc>
                  <a:txBody>
                    <a:bodyPr/>
                    <a:lstStyle/>
                    <a:p>
                      <a:pPr marL="0" marR="0">
                        <a:lnSpc>
                          <a:spcPct val="115000"/>
                        </a:lnSpc>
                        <a:spcBef>
                          <a:spcPts val="0"/>
                        </a:spcBef>
                        <a:spcAft>
                          <a:spcPts val="0"/>
                        </a:spcAft>
                      </a:pPr>
                      <a:r>
                        <a:rPr lang="en-US" sz="1000" dirty="0">
                          <a:solidFill>
                            <a:schemeClr val="tx1"/>
                          </a:solidFill>
                          <a:effectLst/>
                        </a:rPr>
                        <a:t>61+30/50+22+44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a:effectLst/>
                        </a:rPr>
                        <a:t>1+2</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0.791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0.995</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-0.88</a:t>
                      </a:r>
                      <a:endParaRPr lang="en-US" sz="1100">
                        <a:effectLst/>
                        <a:latin typeface="Calibri"/>
                        <a:ea typeface="Calibri"/>
                        <a:cs typeface="Times New Roman"/>
                      </a:endParaRPr>
                    </a:p>
                  </a:txBody>
                  <a:tcPr marL="68580" marR="68580" marT="0" marB="0"/>
                </a:tc>
              </a:tr>
              <a:tr h="190500">
                <a:tc>
                  <a:txBody>
                    <a:bodyPr/>
                    <a:lstStyle/>
                    <a:p>
                      <a:pPr marL="0" marR="0">
                        <a:lnSpc>
                          <a:spcPct val="115000"/>
                        </a:lnSpc>
                        <a:spcBef>
                          <a:spcPts val="0"/>
                        </a:spcBef>
                        <a:spcAft>
                          <a:spcPts val="0"/>
                        </a:spcAft>
                      </a:pPr>
                      <a:r>
                        <a:rPr lang="en-US" sz="1000" dirty="0">
                          <a:solidFill>
                            <a:schemeClr val="tx1"/>
                          </a:solidFill>
                          <a:effectLst/>
                        </a:rPr>
                        <a:t>61+30+60/50+22+44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a:effectLst/>
                        </a:rPr>
                        <a:t>1+3</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0.831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0.99</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-0.881</a:t>
                      </a:r>
                      <a:endParaRPr lang="en-US" sz="1100">
                        <a:effectLst/>
                        <a:latin typeface="Calibri"/>
                        <a:ea typeface="Calibri"/>
                        <a:cs typeface="Times New Roman"/>
                      </a:endParaRPr>
                    </a:p>
                  </a:txBody>
                  <a:tcPr marL="68580" marR="68580" marT="0" marB="0"/>
                </a:tc>
              </a:tr>
              <a:tr h="190500">
                <a:tc>
                  <a:txBody>
                    <a:bodyPr/>
                    <a:lstStyle/>
                    <a:p>
                      <a:pPr marL="0" marR="0">
                        <a:lnSpc>
                          <a:spcPct val="115000"/>
                        </a:lnSpc>
                        <a:spcBef>
                          <a:spcPts val="0"/>
                        </a:spcBef>
                        <a:spcAft>
                          <a:spcPts val="0"/>
                        </a:spcAft>
                      </a:pPr>
                      <a:r>
                        <a:rPr lang="en-US" sz="1000" dirty="0">
                          <a:solidFill>
                            <a:schemeClr val="tx1"/>
                          </a:solidFill>
                          <a:effectLst/>
                        </a:rPr>
                        <a:t>61+30+60/24+50+22+44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a:effectLst/>
                        </a:rPr>
                        <a:t>1+3</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0.774</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0.992</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-0.877</a:t>
                      </a:r>
                      <a:endParaRPr lang="en-US" sz="1100">
                        <a:effectLst/>
                        <a:latin typeface="Calibri"/>
                        <a:ea typeface="Calibri"/>
                        <a:cs typeface="Times New Roman"/>
                      </a:endParaRPr>
                    </a:p>
                  </a:txBody>
                  <a:tcPr marL="68580" marR="68580" marT="0" marB="0"/>
                </a:tc>
              </a:tr>
              <a:tr h="190500">
                <a:tc>
                  <a:txBody>
                    <a:bodyPr/>
                    <a:lstStyle/>
                    <a:p>
                      <a:pPr marL="0" marR="0">
                        <a:lnSpc>
                          <a:spcPct val="115000"/>
                        </a:lnSpc>
                        <a:spcBef>
                          <a:spcPts val="0"/>
                        </a:spcBef>
                        <a:spcAft>
                          <a:spcPts val="0"/>
                        </a:spcAft>
                      </a:pPr>
                      <a:r>
                        <a:rPr lang="en-US" sz="1000" dirty="0">
                          <a:solidFill>
                            <a:schemeClr val="tx1"/>
                          </a:solidFill>
                          <a:effectLst/>
                        </a:rPr>
                        <a:t>61+30+60+27/50+22+44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a:effectLst/>
                        </a:rPr>
                        <a:t>1+4</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0.824</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0.97</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-0.9218</a:t>
                      </a:r>
                      <a:endParaRPr lang="en-US" sz="1100">
                        <a:effectLst/>
                        <a:latin typeface="Calibri"/>
                        <a:ea typeface="Calibri"/>
                        <a:cs typeface="Times New Roman"/>
                      </a:endParaRPr>
                    </a:p>
                  </a:txBody>
                  <a:tcPr marL="68580" marR="68580" marT="0" marB="0"/>
                </a:tc>
              </a:tr>
              <a:tr h="190500">
                <a:tc>
                  <a:txBody>
                    <a:bodyPr/>
                    <a:lstStyle/>
                    <a:p>
                      <a:pPr marL="0" marR="0">
                        <a:lnSpc>
                          <a:spcPct val="115000"/>
                        </a:lnSpc>
                        <a:spcBef>
                          <a:spcPts val="0"/>
                        </a:spcBef>
                        <a:spcAft>
                          <a:spcPts val="0"/>
                        </a:spcAft>
                      </a:pPr>
                      <a:r>
                        <a:rPr lang="en-US" sz="1000" dirty="0">
                          <a:solidFill>
                            <a:schemeClr val="tx1"/>
                          </a:solidFill>
                          <a:effectLst/>
                        </a:rPr>
                        <a:t>61+30+60+27/24+50+22+44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a:effectLst/>
                        </a:rPr>
                        <a:t>1+4</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0.794</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0.981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-0.92868</a:t>
                      </a:r>
                      <a:endParaRPr lang="en-US" sz="1100">
                        <a:effectLst/>
                        <a:latin typeface="Calibri"/>
                        <a:ea typeface="Calibri"/>
                        <a:cs typeface="Times New Roman"/>
                      </a:endParaRPr>
                    </a:p>
                  </a:txBody>
                  <a:tcPr marL="68580" marR="68580" marT="0" marB="0"/>
                </a:tc>
              </a:tr>
              <a:tr h="190500">
                <a:tc>
                  <a:txBody>
                    <a:bodyPr/>
                    <a:lstStyle/>
                    <a:p>
                      <a:pPr marL="0" marR="0">
                        <a:lnSpc>
                          <a:spcPct val="115000"/>
                        </a:lnSpc>
                        <a:spcBef>
                          <a:spcPts val="0"/>
                        </a:spcBef>
                        <a:spcAft>
                          <a:spcPts val="0"/>
                        </a:spcAft>
                      </a:pPr>
                      <a:r>
                        <a:rPr lang="en-US" sz="1000" dirty="0">
                          <a:solidFill>
                            <a:schemeClr val="tx1"/>
                          </a:solidFill>
                          <a:effectLst/>
                        </a:rPr>
                        <a:t>61+30+60+27+10/24+50+22+44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a:effectLst/>
                        </a:rPr>
                        <a:t>1+5</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0.877</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-0.9408421</a:t>
                      </a:r>
                      <a:endParaRPr lang="en-US" sz="1100">
                        <a:effectLst/>
                        <a:latin typeface="Calibri"/>
                        <a:ea typeface="Calibri"/>
                        <a:cs typeface="Times New Roman"/>
                      </a:endParaRPr>
                    </a:p>
                  </a:txBody>
                  <a:tcPr marL="68580" marR="68580" marT="0" marB="0"/>
                </a:tc>
              </a:tr>
              <a:tr h="190500">
                <a:tc>
                  <a:txBody>
                    <a:bodyPr/>
                    <a:lstStyle/>
                    <a:p>
                      <a:pPr marL="0" marR="0">
                        <a:lnSpc>
                          <a:spcPct val="115000"/>
                        </a:lnSpc>
                        <a:spcBef>
                          <a:spcPts val="0"/>
                        </a:spcBef>
                        <a:spcAft>
                          <a:spcPts val="0"/>
                        </a:spcAft>
                      </a:pPr>
                      <a:r>
                        <a:rPr lang="en-US" sz="1000" dirty="0">
                          <a:solidFill>
                            <a:schemeClr val="tx1"/>
                          </a:solidFill>
                          <a:effectLst/>
                        </a:rPr>
                        <a:t>61+30+60+27/11+24+50+22+44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a:effectLst/>
                        </a:rPr>
                        <a:t>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0.309</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0.85</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0.61</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-0.878</a:t>
                      </a:r>
                      <a:endParaRPr lang="en-US" sz="1100">
                        <a:effectLst/>
                        <a:latin typeface="Calibri"/>
                        <a:ea typeface="Calibri"/>
                        <a:cs typeface="Times New Roman"/>
                      </a:endParaRPr>
                    </a:p>
                  </a:txBody>
                  <a:tcPr marL="68580" marR="68580" marT="0" marB="0"/>
                </a:tc>
              </a:tr>
              <a:tr h="190500">
                <a:tc>
                  <a:txBody>
                    <a:bodyPr/>
                    <a:lstStyle/>
                    <a:p>
                      <a:pPr marL="0" marR="0">
                        <a:lnSpc>
                          <a:spcPct val="115000"/>
                        </a:lnSpc>
                        <a:spcBef>
                          <a:spcPts val="0"/>
                        </a:spcBef>
                        <a:spcAft>
                          <a:spcPts val="0"/>
                        </a:spcAft>
                      </a:pPr>
                      <a:r>
                        <a:rPr lang="en-US" sz="1000" dirty="0">
                          <a:solidFill>
                            <a:schemeClr val="tx1"/>
                          </a:solidFill>
                          <a:effectLst/>
                        </a:rPr>
                        <a:t>61+30+60+27+10/11+24+50+22+44</a:t>
                      </a:r>
                      <a:endParaRPr lang="en-US" sz="1100" dirty="0">
                        <a:solidFill>
                          <a:schemeClr val="tx1"/>
                        </a:solidFill>
                        <a:effectLst/>
                        <a:latin typeface="Calibri"/>
                        <a:ea typeface="Calibri"/>
                        <a:cs typeface="Times New Roman"/>
                      </a:endParaRPr>
                    </a:p>
                  </a:txBody>
                  <a:tcPr marL="68580" marR="68580" marT="0" marB="0">
                    <a:noFill/>
                  </a:tcPr>
                </a:tc>
                <a:tc>
                  <a:txBody>
                    <a:bodyPr/>
                    <a:lstStyle/>
                    <a:p>
                      <a:pPr marL="0" marR="0" algn="ctr">
                        <a:lnSpc>
                          <a:spcPct val="115000"/>
                        </a:lnSpc>
                        <a:spcBef>
                          <a:spcPts val="0"/>
                        </a:spcBef>
                        <a:spcAft>
                          <a:spcPts val="0"/>
                        </a:spcAft>
                      </a:pPr>
                      <a:r>
                        <a:rPr lang="en-US" sz="1000" dirty="0">
                          <a:effectLst/>
                        </a:rPr>
                        <a:t>1</a:t>
                      </a:r>
                      <a:endParaRPr lang="en-US" sz="1100" dirty="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0.288</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0.803</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a:effectLst/>
                        </a:rPr>
                        <a:t>0.803</a:t>
                      </a:r>
                      <a:endParaRPr lang="en-US" sz="1100">
                        <a:effectLst/>
                        <a:latin typeface="Calibri"/>
                        <a:ea typeface="Calibri"/>
                        <a:cs typeface="Times New Roman"/>
                      </a:endParaRPr>
                    </a:p>
                  </a:txBody>
                  <a:tcPr marL="68580" marR="68580" marT="0" marB="0"/>
                </a:tc>
                <a:tc>
                  <a:txBody>
                    <a:bodyPr/>
                    <a:lstStyle/>
                    <a:p>
                      <a:pPr marL="0" marR="0" algn="ctr">
                        <a:lnSpc>
                          <a:spcPct val="115000"/>
                        </a:lnSpc>
                        <a:spcBef>
                          <a:spcPts val="0"/>
                        </a:spcBef>
                        <a:spcAft>
                          <a:spcPts val="0"/>
                        </a:spcAft>
                      </a:pPr>
                      <a:r>
                        <a:rPr lang="en-US" sz="1000" dirty="0">
                          <a:effectLst/>
                        </a:rPr>
                        <a:t>-0.878</a:t>
                      </a:r>
                      <a:endParaRPr lang="en-US" sz="1100" dirty="0">
                        <a:effectLst/>
                        <a:latin typeface="Calibri"/>
                        <a:ea typeface="Calibri"/>
                        <a:cs typeface="Times New Roman"/>
                      </a:endParaRPr>
                    </a:p>
                  </a:txBody>
                  <a:tcPr marL="68580" marR="68580" marT="0" marB="0"/>
                </a:tc>
              </a:tr>
            </a:tbl>
          </a:graphicData>
        </a:graphic>
      </p:graphicFrame>
      <p:sp>
        <p:nvSpPr>
          <p:cNvPr id="5" name="Text Box 2"/>
          <p:cNvSpPr txBox="1">
            <a:spLocks noChangeArrowheads="1"/>
          </p:cNvSpPr>
          <p:nvPr/>
        </p:nvSpPr>
        <p:spPr bwMode="auto">
          <a:xfrm>
            <a:off x="590550" y="609600"/>
            <a:ext cx="349250" cy="322262"/>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100" b="1" dirty="0">
                <a:effectLst/>
                <a:latin typeface="Arial"/>
                <a:ea typeface="Calibri"/>
                <a:cs typeface="Times New Roman"/>
              </a:rPr>
              <a:t>A</a:t>
            </a:r>
            <a:endParaRPr lang="en-US" sz="1100" dirty="0">
              <a:effectLst/>
              <a:latin typeface="Calibri"/>
              <a:ea typeface="Calibri"/>
              <a:cs typeface="Times New Roman"/>
            </a:endParaRPr>
          </a:p>
        </p:txBody>
      </p:sp>
      <p:sp>
        <p:nvSpPr>
          <p:cNvPr id="6" name="Text Box 2"/>
          <p:cNvSpPr txBox="1">
            <a:spLocks noChangeArrowheads="1"/>
          </p:cNvSpPr>
          <p:nvPr/>
        </p:nvSpPr>
        <p:spPr bwMode="auto">
          <a:xfrm>
            <a:off x="638175" y="4191000"/>
            <a:ext cx="349250" cy="322263"/>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100" b="1" dirty="0">
                <a:effectLst/>
                <a:latin typeface="Arial"/>
                <a:ea typeface="Calibri"/>
                <a:cs typeface="Times New Roman"/>
              </a:rPr>
              <a:t>B</a:t>
            </a:r>
            <a:endParaRPr lang="en-US" sz="1100" dirty="0">
              <a:effectLst/>
              <a:latin typeface="Calibri"/>
              <a:ea typeface="Calibri"/>
              <a:cs typeface="Times New Roman"/>
            </a:endParaRPr>
          </a:p>
        </p:txBody>
      </p:sp>
      <p:cxnSp>
        <p:nvCxnSpPr>
          <p:cNvPr id="11" name="Straight Connector 10"/>
          <p:cNvCxnSpPr/>
          <p:nvPr/>
        </p:nvCxnSpPr>
        <p:spPr>
          <a:xfrm>
            <a:off x="628650" y="1828800"/>
            <a:ext cx="5943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590800" y="931862"/>
            <a:ext cx="0" cy="2770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505200" y="931862"/>
            <a:ext cx="0" cy="2770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191000" y="931862"/>
            <a:ext cx="0" cy="2770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724400" y="931862"/>
            <a:ext cx="0" cy="27701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7800" y="952500"/>
            <a:ext cx="0" cy="2770188"/>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p:cNvPicPr/>
          <p:nvPr/>
        </p:nvPicPr>
        <p:blipFill rotWithShape="1">
          <a:blip r:embed="rId3">
            <a:extLst>
              <a:ext uri="{28A0092B-C50C-407E-A947-70E740481C1C}">
                <a14:useLocalDpi xmlns:a14="http://schemas.microsoft.com/office/drawing/2010/main" val="0"/>
              </a:ext>
            </a:extLst>
          </a:blip>
          <a:srcRect l="-458" t="3" r="39487" b="41816"/>
          <a:stretch/>
        </p:blipFill>
        <p:spPr>
          <a:xfrm>
            <a:off x="548640" y="4424362"/>
            <a:ext cx="2651760" cy="2743200"/>
          </a:xfrm>
          <a:prstGeom prst="rect">
            <a:avLst/>
          </a:prstGeom>
        </p:spPr>
      </p:pic>
      <p:sp>
        <p:nvSpPr>
          <p:cNvPr id="21" name="Text Box 8"/>
          <p:cNvSpPr txBox="1"/>
          <p:nvPr/>
        </p:nvSpPr>
        <p:spPr>
          <a:xfrm>
            <a:off x="3219450" y="3905250"/>
            <a:ext cx="3409950" cy="470535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lnSpc>
                <a:spcPct val="115000"/>
              </a:lnSpc>
              <a:spcBef>
                <a:spcPts val="0"/>
              </a:spcBef>
              <a:spcAft>
                <a:spcPts val="1000"/>
              </a:spcAft>
            </a:pPr>
            <a:r>
              <a:rPr lang="en-US" sz="1000" b="1" dirty="0">
                <a:ea typeface="Calibri"/>
                <a:cs typeface="Times New Roman"/>
              </a:rPr>
              <a:t>F</a:t>
            </a:r>
            <a:r>
              <a:rPr lang="en-US" sz="1000" b="1" dirty="0" smtClean="0">
                <a:effectLst/>
                <a:ea typeface="Calibri"/>
                <a:cs typeface="Times New Roman"/>
              </a:rPr>
              <a:t>igure S2. </a:t>
            </a:r>
            <a:r>
              <a:rPr lang="en-US" sz="1000" b="1" dirty="0">
                <a:effectLst/>
                <a:ea typeface="Calibri"/>
                <a:cs typeface="Times New Roman"/>
              </a:rPr>
              <a:t>Iterative optimization of the O2PLS-DA classifier. </a:t>
            </a:r>
            <a:r>
              <a:rPr lang="en-US" sz="1000" dirty="0">
                <a:effectLst/>
                <a:ea typeface="Calibri"/>
                <a:cs typeface="Times New Roman"/>
              </a:rPr>
              <a:t>A)</a:t>
            </a:r>
            <a:r>
              <a:rPr lang="en-US" sz="1000" b="1" dirty="0">
                <a:effectLst/>
                <a:ea typeface="Calibri"/>
                <a:cs typeface="Times New Roman"/>
              </a:rPr>
              <a:t> </a:t>
            </a:r>
            <a:r>
              <a:rPr lang="en-US" sz="1000" dirty="0">
                <a:effectLst/>
                <a:ea typeface="Calibri"/>
                <a:cs typeface="Times New Roman"/>
              </a:rPr>
              <a:t>Based on the OPLS-DA class prediction scores on figure 3-B, batch 1&amp;2 samples were iteratively binned into seed </a:t>
            </a:r>
            <a:r>
              <a:rPr lang="en-US" sz="1000" dirty="0" smtClean="0">
                <a:effectLst/>
                <a:ea typeface="Calibri"/>
                <a:cs typeface="Times New Roman"/>
              </a:rPr>
              <a:t>class 2 </a:t>
            </a:r>
            <a:r>
              <a:rPr lang="en-US" sz="1000" dirty="0">
                <a:effectLst/>
                <a:ea typeface="Calibri"/>
                <a:cs typeface="Times New Roman"/>
              </a:rPr>
              <a:t>and 3 starting with the samples with the most extreme OPLS-DA class prediction scores. Initially, samples 61, 30 and 22, 44 were assigned to seed </a:t>
            </a:r>
            <a:r>
              <a:rPr lang="en-US" sz="1000" dirty="0" smtClean="0">
                <a:effectLst/>
                <a:ea typeface="Calibri"/>
                <a:cs typeface="Times New Roman"/>
              </a:rPr>
              <a:t>classes </a:t>
            </a:r>
            <a:r>
              <a:rPr lang="en-US" sz="1000" dirty="0">
                <a:effectLst/>
                <a:ea typeface="Calibri"/>
                <a:cs typeface="Times New Roman"/>
              </a:rPr>
              <a:t>2 and 3 </a:t>
            </a:r>
            <a:r>
              <a:rPr lang="en-US" sz="1000" dirty="0" smtClean="0">
                <a:effectLst/>
                <a:ea typeface="Calibri"/>
                <a:cs typeface="Times New Roman"/>
              </a:rPr>
              <a:t>respectively. The resulting O2PLS-DA</a:t>
            </a:r>
            <a:r>
              <a:rPr lang="en-US" sz="1000" dirty="0">
                <a:ea typeface="Calibri"/>
                <a:cs typeface="Times New Roman"/>
              </a:rPr>
              <a:t> </a:t>
            </a:r>
            <a:r>
              <a:rPr lang="en-US" sz="1000" dirty="0" smtClean="0">
                <a:ea typeface="Calibri"/>
                <a:cs typeface="Times New Roman"/>
              </a:rPr>
              <a:t>model did not report any</a:t>
            </a:r>
            <a:r>
              <a:rPr lang="en-US" sz="1000" dirty="0" smtClean="0">
                <a:effectLst/>
                <a:ea typeface="Calibri"/>
                <a:cs typeface="Times New Roman"/>
              </a:rPr>
              <a:t> </a:t>
            </a:r>
            <a:r>
              <a:rPr lang="en-US" sz="1000" dirty="0">
                <a:effectLst/>
                <a:ea typeface="Calibri"/>
                <a:cs typeface="Times New Roman"/>
              </a:rPr>
              <a:t>significant discriminatory </a:t>
            </a:r>
            <a:r>
              <a:rPr lang="en-US" sz="1000" dirty="0" smtClean="0">
                <a:effectLst/>
                <a:ea typeface="Calibri"/>
                <a:cs typeface="Times New Roman"/>
              </a:rPr>
              <a:t>component. Each </a:t>
            </a:r>
            <a:r>
              <a:rPr lang="en-US" sz="1000" dirty="0">
                <a:effectLst/>
                <a:ea typeface="Calibri"/>
                <a:cs typeface="Times New Roman"/>
              </a:rPr>
              <a:t>class was </a:t>
            </a:r>
            <a:r>
              <a:rPr lang="en-US" sz="1000" dirty="0" smtClean="0">
                <a:effectLst/>
                <a:ea typeface="Calibri"/>
                <a:cs typeface="Times New Roman"/>
              </a:rPr>
              <a:t>then consolidated </a:t>
            </a:r>
            <a:r>
              <a:rPr lang="en-US" sz="1000" dirty="0">
                <a:effectLst/>
                <a:ea typeface="Calibri"/>
                <a:cs typeface="Times New Roman"/>
              </a:rPr>
              <a:t>with the next likely sample consisting of 60 and 50 for seed </a:t>
            </a:r>
            <a:r>
              <a:rPr lang="en-US" sz="1000" dirty="0" smtClean="0">
                <a:effectLst/>
                <a:ea typeface="Calibri"/>
                <a:cs typeface="Times New Roman"/>
              </a:rPr>
              <a:t>classes </a:t>
            </a:r>
            <a:r>
              <a:rPr lang="en-US" sz="1000" dirty="0">
                <a:effectLst/>
                <a:ea typeface="Calibri"/>
                <a:cs typeface="Times New Roman"/>
              </a:rPr>
              <a:t>2 and 3 respectively (figure 3-B). A separate O2PLS-DA classifier was defined with the incorporation of either sample revealing one significant discriminatory component in both instances. </a:t>
            </a:r>
            <a:r>
              <a:rPr lang="en-US" sz="1000" dirty="0" smtClean="0">
                <a:effectLst/>
                <a:ea typeface="Calibri"/>
                <a:cs typeface="Times New Roman"/>
              </a:rPr>
              <a:t>Next, both </a:t>
            </a:r>
            <a:r>
              <a:rPr lang="en-US" sz="1000" dirty="0">
                <a:effectLst/>
                <a:ea typeface="Calibri"/>
                <a:cs typeface="Times New Roman"/>
              </a:rPr>
              <a:t>samples were added to their corresponding seed classes simultaneously and a third O2PLS-DA model was </a:t>
            </a:r>
            <a:r>
              <a:rPr lang="en-US" sz="1000" dirty="0" smtClean="0">
                <a:ea typeface="Calibri"/>
                <a:cs typeface="Times New Roman"/>
              </a:rPr>
              <a:t>constructed</a:t>
            </a:r>
            <a:r>
              <a:rPr lang="en-US" sz="1000" dirty="0" smtClean="0">
                <a:effectLst/>
                <a:ea typeface="Calibri"/>
                <a:cs typeface="Times New Roman"/>
              </a:rPr>
              <a:t>. </a:t>
            </a:r>
            <a:r>
              <a:rPr lang="en-US" sz="1000" dirty="0">
                <a:effectLst/>
                <a:ea typeface="Calibri"/>
                <a:cs typeface="Times New Roman"/>
              </a:rPr>
              <a:t>This procedure was repeated until all batch 1&amp;2 samples were used. With each new O2PLS-DA </a:t>
            </a:r>
            <a:r>
              <a:rPr lang="en-US" sz="1000" dirty="0" smtClean="0">
                <a:effectLst/>
                <a:ea typeface="Calibri"/>
                <a:cs typeface="Times New Roman"/>
              </a:rPr>
              <a:t>model (column 1), </a:t>
            </a:r>
            <a:r>
              <a:rPr lang="en-US" sz="1000" dirty="0">
                <a:effectLst/>
                <a:ea typeface="Calibri"/>
                <a:cs typeface="Times New Roman"/>
              </a:rPr>
              <a:t>various model statistics, showing in </a:t>
            </a:r>
            <a:r>
              <a:rPr lang="en-US" sz="1000" dirty="0" smtClean="0">
                <a:effectLst/>
                <a:ea typeface="Calibri"/>
                <a:cs typeface="Times New Roman"/>
              </a:rPr>
              <a:t>columns </a:t>
            </a:r>
            <a:r>
              <a:rPr lang="en-US" sz="1000" dirty="0">
                <a:effectLst/>
                <a:ea typeface="Calibri"/>
                <a:cs typeface="Times New Roman"/>
              </a:rPr>
              <a:t>2 to 5, were recorded. The ultimate validation criterion was concordance between class prediction scores by the O2PLS-DA model and the original OPLS-DA model for a validation </a:t>
            </a:r>
            <a:r>
              <a:rPr lang="en-US" sz="1000" dirty="0" smtClean="0">
                <a:effectLst/>
                <a:ea typeface="Calibri"/>
                <a:cs typeface="Times New Roman"/>
              </a:rPr>
              <a:t>set </a:t>
            </a:r>
            <a:r>
              <a:rPr lang="en-US" sz="1000" dirty="0">
                <a:effectLst/>
                <a:ea typeface="Calibri"/>
                <a:cs typeface="Times New Roman"/>
              </a:rPr>
              <a:t>consisting of DS2-mature and DS2 immature class </a:t>
            </a:r>
            <a:r>
              <a:rPr lang="en-US" sz="1000" dirty="0" smtClean="0">
                <a:effectLst/>
                <a:ea typeface="Calibri"/>
                <a:cs typeface="Times New Roman"/>
              </a:rPr>
              <a:t>1 samples </a:t>
            </a:r>
            <a:r>
              <a:rPr lang="en-US" sz="1000" dirty="0">
                <a:effectLst/>
                <a:ea typeface="Calibri"/>
                <a:cs typeface="Times New Roman"/>
              </a:rPr>
              <a:t>(column 6). B) The best model featured </a:t>
            </a:r>
            <a:r>
              <a:rPr lang="en-US" sz="1000" dirty="0" smtClean="0">
                <a:effectLst/>
                <a:ea typeface="Calibri"/>
                <a:cs typeface="Times New Roman"/>
              </a:rPr>
              <a:t>an absolute </a:t>
            </a:r>
            <a:r>
              <a:rPr lang="en-US" sz="1000" dirty="0">
                <a:effectLst/>
                <a:ea typeface="Calibri"/>
                <a:cs typeface="Times New Roman"/>
              </a:rPr>
              <a:t>correlation level of 0.94. Class 1 DS2-immature samples are highlighted in red. </a:t>
            </a:r>
            <a:r>
              <a:rPr lang="en-US" sz="1000" dirty="0" smtClean="0">
                <a:effectLst/>
                <a:ea typeface="Calibri"/>
                <a:cs typeface="Times New Roman"/>
              </a:rPr>
              <a:t>The model also </a:t>
            </a:r>
            <a:r>
              <a:rPr lang="en-US" sz="1000" dirty="0" smtClean="0">
                <a:ea typeface="Calibri"/>
                <a:cs typeface="Times New Roman"/>
              </a:rPr>
              <a:t>showed</a:t>
            </a:r>
            <a:r>
              <a:rPr lang="en-US" sz="1000" dirty="0" smtClean="0">
                <a:effectLst/>
                <a:ea typeface="Calibri"/>
                <a:cs typeface="Times New Roman"/>
              </a:rPr>
              <a:t> optimal R2X, R2Y and Q2 statistics values according to A). Batch </a:t>
            </a:r>
            <a:r>
              <a:rPr lang="en-US" sz="1000" dirty="0">
                <a:effectLst/>
                <a:ea typeface="Calibri"/>
                <a:cs typeface="Times New Roman"/>
              </a:rPr>
              <a:t>1&amp; 2 samples are given by </a:t>
            </a:r>
            <a:r>
              <a:rPr lang="en-US" sz="1000" dirty="0" smtClean="0">
                <a:effectLst/>
                <a:ea typeface="Calibri"/>
                <a:cs typeface="Times New Roman"/>
              </a:rPr>
              <a:t>their </a:t>
            </a:r>
            <a:r>
              <a:rPr lang="en-US" sz="1000" dirty="0">
                <a:effectLst/>
                <a:ea typeface="Calibri"/>
                <a:cs typeface="Times New Roman"/>
              </a:rPr>
              <a:t>sample </a:t>
            </a:r>
            <a:r>
              <a:rPr lang="en-US" sz="1000" dirty="0" smtClean="0">
                <a:effectLst/>
                <a:ea typeface="Calibri"/>
                <a:cs typeface="Times New Roman"/>
              </a:rPr>
              <a:t>number instead </a:t>
            </a:r>
            <a:r>
              <a:rPr lang="en-US" sz="1000" dirty="0">
                <a:effectLst/>
                <a:ea typeface="Calibri"/>
                <a:cs typeface="Times New Roman"/>
              </a:rPr>
              <a:t>of sample ID  </a:t>
            </a:r>
            <a:r>
              <a:rPr lang="en-US" sz="1000" dirty="0" smtClean="0">
                <a:effectLst/>
                <a:ea typeface="Calibri"/>
                <a:cs typeface="Times New Roman"/>
              </a:rPr>
              <a:t>(refer to additional file 2) </a:t>
            </a:r>
            <a:r>
              <a:rPr lang="en-US" sz="1000" dirty="0">
                <a:effectLst/>
                <a:ea typeface="Calibri"/>
                <a:cs typeface="Times New Roman"/>
              </a:rPr>
              <a:t>for </a:t>
            </a:r>
            <a:r>
              <a:rPr lang="en-US" sz="1000" dirty="0" smtClean="0">
                <a:effectLst/>
                <a:ea typeface="Calibri"/>
                <a:cs typeface="Times New Roman"/>
              </a:rPr>
              <a:t>simplicity.</a:t>
            </a:r>
            <a:endParaRPr lang="en-US" sz="1100" dirty="0">
              <a:effectLst/>
              <a:ea typeface="Calibri"/>
              <a:cs typeface="Times New Roman"/>
            </a:endParaRPr>
          </a:p>
        </p:txBody>
      </p:sp>
      <p:sp>
        <p:nvSpPr>
          <p:cNvPr id="22" name="Rectangle 21"/>
          <p:cNvSpPr/>
          <p:nvPr/>
        </p:nvSpPr>
        <p:spPr>
          <a:xfrm>
            <a:off x="1219200" y="6934199"/>
            <a:ext cx="1828800" cy="180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1371600" y="6901575"/>
            <a:ext cx="1524000" cy="153888"/>
          </a:xfrm>
          <a:prstGeom prst="rect">
            <a:avLst/>
          </a:prstGeom>
          <a:noFill/>
        </p:spPr>
        <p:txBody>
          <a:bodyPr wrap="square" lIns="0" tIns="0" rIns="0" bIns="0" rtlCol="0">
            <a:spAutoFit/>
          </a:bodyPr>
          <a:lstStyle/>
          <a:p>
            <a:pPr algn="ctr"/>
            <a:r>
              <a:rPr lang="en-US" sz="1000" b="1" dirty="0">
                <a:latin typeface="AvantGarde" pitchFamily="34" charset="0"/>
                <a:cs typeface="Arial" panose="020B0604020202020204" pitchFamily="34" charset="0"/>
              </a:rPr>
              <a:t>v</a:t>
            </a:r>
            <a:r>
              <a:rPr lang="en-US" sz="1000" b="1" dirty="0" smtClean="0">
                <a:latin typeface="AvantGarde" pitchFamily="34" charset="0"/>
                <a:cs typeface="Arial" panose="020B0604020202020204" pitchFamily="34" charset="0"/>
              </a:rPr>
              <a:t>alidation set</a:t>
            </a:r>
            <a:endParaRPr lang="en-US" sz="1000" b="1" dirty="0">
              <a:latin typeface="AvantGarde" pitchFamily="34" charset="0"/>
              <a:cs typeface="Arial" panose="020B0604020202020204" pitchFamily="34" charset="0"/>
            </a:endParaRPr>
          </a:p>
        </p:txBody>
      </p:sp>
      <p:sp>
        <p:nvSpPr>
          <p:cNvPr id="24" name="TextBox 23"/>
          <p:cNvSpPr txBox="1"/>
          <p:nvPr/>
        </p:nvSpPr>
        <p:spPr>
          <a:xfrm rot="16200000">
            <a:off x="-144090" y="5561855"/>
            <a:ext cx="1905000" cy="153888"/>
          </a:xfrm>
          <a:prstGeom prst="rect">
            <a:avLst/>
          </a:prstGeom>
          <a:solidFill>
            <a:schemeClr val="bg1"/>
          </a:solidFill>
        </p:spPr>
        <p:txBody>
          <a:bodyPr wrap="square" lIns="0" tIns="0" rIns="0" bIns="0" rtlCol="0">
            <a:spAutoFit/>
          </a:bodyPr>
          <a:lstStyle/>
          <a:p>
            <a:pPr algn="ctr"/>
            <a:r>
              <a:rPr lang="en-US" sz="1000" b="1" dirty="0">
                <a:latin typeface="AvantGarde" pitchFamily="34" charset="0"/>
                <a:cs typeface="Arial" panose="020B0604020202020204" pitchFamily="34" charset="0"/>
              </a:rPr>
              <a:t>v</a:t>
            </a:r>
            <a:r>
              <a:rPr lang="en-US" sz="1000" b="1" dirty="0" smtClean="0">
                <a:latin typeface="AvantGarde" pitchFamily="34" charset="0"/>
                <a:cs typeface="Arial" panose="020B0604020202020204" pitchFamily="34" charset="0"/>
              </a:rPr>
              <a:t>alidation set</a:t>
            </a:r>
            <a:endParaRPr lang="en-US" sz="1000" b="1" dirty="0">
              <a:latin typeface="AvantGarde" pitchFamily="34" charset="0"/>
              <a:cs typeface="Arial" panose="020B0604020202020204" pitchFamily="34" charset="0"/>
            </a:endParaRPr>
          </a:p>
        </p:txBody>
      </p:sp>
      <p:sp>
        <p:nvSpPr>
          <p:cNvPr id="25" name="Freeform 24"/>
          <p:cNvSpPr/>
          <p:nvPr/>
        </p:nvSpPr>
        <p:spPr>
          <a:xfrm>
            <a:off x="2324100" y="5781675"/>
            <a:ext cx="723900" cy="695325"/>
          </a:xfrm>
          <a:custGeom>
            <a:avLst/>
            <a:gdLst>
              <a:gd name="connsiteX0" fmla="*/ 485845 w 723970"/>
              <a:gd name="connsiteY0" fmla="*/ 200025 h 695325"/>
              <a:gd name="connsiteX1" fmla="*/ 466795 w 723970"/>
              <a:gd name="connsiteY1" fmla="*/ 152400 h 695325"/>
              <a:gd name="connsiteX2" fmla="*/ 438220 w 723970"/>
              <a:gd name="connsiteY2" fmla="*/ 133350 h 695325"/>
              <a:gd name="connsiteX3" fmla="*/ 409645 w 723970"/>
              <a:gd name="connsiteY3" fmla="*/ 104775 h 695325"/>
              <a:gd name="connsiteX4" fmla="*/ 352495 w 723970"/>
              <a:gd name="connsiteY4" fmla="*/ 66675 h 695325"/>
              <a:gd name="connsiteX5" fmla="*/ 333445 w 723970"/>
              <a:gd name="connsiteY5" fmla="*/ 38100 h 695325"/>
              <a:gd name="connsiteX6" fmla="*/ 304870 w 723970"/>
              <a:gd name="connsiteY6" fmla="*/ 28575 h 695325"/>
              <a:gd name="connsiteX7" fmla="*/ 266770 w 723970"/>
              <a:gd name="connsiteY7" fmla="*/ 19050 h 695325"/>
              <a:gd name="connsiteX8" fmla="*/ 238195 w 723970"/>
              <a:gd name="connsiteY8" fmla="*/ 9525 h 695325"/>
              <a:gd name="connsiteX9" fmla="*/ 161995 w 723970"/>
              <a:gd name="connsiteY9" fmla="*/ 0 h 695325"/>
              <a:gd name="connsiteX10" fmla="*/ 47695 w 723970"/>
              <a:gd name="connsiteY10" fmla="*/ 19050 h 695325"/>
              <a:gd name="connsiteX11" fmla="*/ 19120 w 723970"/>
              <a:gd name="connsiteY11" fmla="*/ 38100 h 695325"/>
              <a:gd name="connsiteX12" fmla="*/ 70 w 723970"/>
              <a:gd name="connsiteY12" fmla="*/ 95250 h 695325"/>
              <a:gd name="connsiteX13" fmla="*/ 28645 w 723970"/>
              <a:gd name="connsiteY13" fmla="*/ 314325 h 695325"/>
              <a:gd name="connsiteX14" fmla="*/ 38170 w 723970"/>
              <a:gd name="connsiteY14" fmla="*/ 342900 h 695325"/>
              <a:gd name="connsiteX15" fmla="*/ 47695 w 723970"/>
              <a:gd name="connsiteY15" fmla="*/ 371475 h 695325"/>
              <a:gd name="connsiteX16" fmla="*/ 85795 w 723970"/>
              <a:gd name="connsiteY16" fmla="*/ 428625 h 695325"/>
              <a:gd name="connsiteX17" fmla="*/ 123895 w 723970"/>
              <a:gd name="connsiteY17" fmla="*/ 485775 h 695325"/>
              <a:gd name="connsiteX18" fmla="*/ 142945 w 723970"/>
              <a:gd name="connsiteY18" fmla="*/ 514350 h 695325"/>
              <a:gd name="connsiteX19" fmla="*/ 171520 w 723970"/>
              <a:gd name="connsiteY19" fmla="*/ 533400 h 695325"/>
              <a:gd name="connsiteX20" fmla="*/ 200095 w 723970"/>
              <a:gd name="connsiteY20" fmla="*/ 561975 h 695325"/>
              <a:gd name="connsiteX21" fmla="*/ 285820 w 723970"/>
              <a:gd name="connsiteY21" fmla="*/ 609600 h 695325"/>
              <a:gd name="connsiteX22" fmla="*/ 342970 w 723970"/>
              <a:gd name="connsiteY22" fmla="*/ 638175 h 695325"/>
              <a:gd name="connsiteX23" fmla="*/ 371545 w 723970"/>
              <a:gd name="connsiteY23" fmla="*/ 657225 h 695325"/>
              <a:gd name="connsiteX24" fmla="*/ 466795 w 723970"/>
              <a:gd name="connsiteY24" fmla="*/ 685800 h 695325"/>
              <a:gd name="connsiteX25" fmla="*/ 495370 w 723970"/>
              <a:gd name="connsiteY25" fmla="*/ 695325 h 695325"/>
              <a:gd name="connsiteX26" fmla="*/ 676345 w 723970"/>
              <a:gd name="connsiteY26" fmla="*/ 685800 h 695325"/>
              <a:gd name="connsiteX27" fmla="*/ 685870 w 723970"/>
              <a:gd name="connsiteY27" fmla="*/ 657225 h 695325"/>
              <a:gd name="connsiteX28" fmla="*/ 714445 w 723970"/>
              <a:gd name="connsiteY28" fmla="*/ 628650 h 695325"/>
              <a:gd name="connsiteX29" fmla="*/ 723970 w 723970"/>
              <a:gd name="connsiteY29" fmla="*/ 600075 h 695325"/>
              <a:gd name="connsiteX30" fmla="*/ 714445 w 723970"/>
              <a:gd name="connsiteY30" fmla="*/ 523875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23970" h="695325">
                <a:moveTo>
                  <a:pt x="485845" y="200025"/>
                </a:moveTo>
                <a:cubicBezTo>
                  <a:pt x="479495" y="184150"/>
                  <a:pt x="476733" y="166313"/>
                  <a:pt x="466795" y="152400"/>
                </a:cubicBezTo>
                <a:cubicBezTo>
                  <a:pt x="460141" y="143085"/>
                  <a:pt x="447014" y="140679"/>
                  <a:pt x="438220" y="133350"/>
                </a:cubicBezTo>
                <a:cubicBezTo>
                  <a:pt x="427872" y="124726"/>
                  <a:pt x="420278" y="113045"/>
                  <a:pt x="409645" y="104775"/>
                </a:cubicBezTo>
                <a:cubicBezTo>
                  <a:pt x="391573" y="90719"/>
                  <a:pt x="352495" y="66675"/>
                  <a:pt x="352495" y="66675"/>
                </a:cubicBezTo>
                <a:cubicBezTo>
                  <a:pt x="346145" y="57150"/>
                  <a:pt x="342384" y="45251"/>
                  <a:pt x="333445" y="38100"/>
                </a:cubicBezTo>
                <a:cubicBezTo>
                  <a:pt x="325605" y="31828"/>
                  <a:pt x="314524" y="31333"/>
                  <a:pt x="304870" y="28575"/>
                </a:cubicBezTo>
                <a:cubicBezTo>
                  <a:pt x="292283" y="24979"/>
                  <a:pt x="279357" y="22646"/>
                  <a:pt x="266770" y="19050"/>
                </a:cubicBezTo>
                <a:cubicBezTo>
                  <a:pt x="257116" y="16292"/>
                  <a:pt x="248073" y="11321"/>
                  <a:pt x="238195" y="9525"/>
                </a:cubicBezTo>
                <a:cubicBezTo>
                  <a:pt x="213010" y="4946"/>
                  <a:pt x="187395" y="3175"/>
                  <a:pt x="161995" y="0"/>
                </a:cubicBezTo>
                <a:cubicBezTo>
                  <a:pt x="145193" y="2100"/>
                  <a:pt x="73609" y="7944"/>
                  <a:pt x="47695" y="19050"/>
                </a:cubicBezTo>
                <a:cubicBezTo>
                  <a:pt x="37173" y="23559"/>
                  <a:pt x="28645" y="31750"/>
                  <a:pt x="19120" y="38100"/>
                </a:cubicBezTo>
                <a:cubicBezTo>
                  <a:pt x="12770" y="57150"/>
                  <a:pt x="-1109" y="75204"/>
                  <a:pt x="70" y="95250"/>
                </a:cubicBezTo>
                <a:cubicBezTo>
                  <a:pt x="10774" y="277221"/>
                  <a:pt x="-7503" y="205881"/>
                  <a:pt x="28645" y="314325"/>
                </a:cubicBezTo>
                <a:lnTo>
                  <a:pt x="38170" y="342900"/>
                </a:lnTo>
                <a:cubicBezTo>
                  <a:pt x="41345" y="352425"/>
                  <a:pt x="42126" y="363121"/>
                  <a:pt x="47695" y="371475"/>
                </a:cubicBezTo>
                <a:cubicBezTo>
                  <a:pt x="60395" y="390525"/>
                  <a:pt x="78555" y="406905"/>
                  <a:pt x="85795" y="428625"/>
                </a:cubicBezTo>
                <a:cubicBezTo>
                  <a:pt x="102534" y="478843"/>
                  <a:pt x="84257" y="438209"/>
                  <a:pt x="123895" y="485775"/>
                </a:cubicBezTo>
                <a:cubicBezTo>
                  <a:pt x="131224" y="494569"/>
                  <a:pt x="134850" y="506255"/>
                  <a:pt x="142945" y="514350"/>
                </a:cubicBezTo>
                <a:cubicBezTo>
                  <a:pt x="151040" y="522445"/>
                  <a:pt x="162726" y="526071"/>
                  <a:pt x="171520" y="533400"/>
                </a:cubicBezTo>
                <a:cubicBezTo>
                  <a:pt x="181868" y="542024"/>
                  <a:pt x="189462" y="553705"/>
                  <a:pt x="200095" y="561975"/>
                </a:cubicBezTo>
                <a:cubicBezTo>
                  <a:pt x="249223" y="600186"/>
                  <a:pt x="242706" y="595229"/>
                  <a:pt x="285820" y="609600"/>
                </a:cubicBezTo>
                <a:cubicBezTo>
                  <a:pt x="367712" y="664195"/>
                  <a:pt x="264100" y="598740"/>
                  <a:pt x="342970" y="638175"/>
                </a:cubicBezTo>
                <a:cubicBezTo>
                  <a:pt x="353209" y="643295"/>
                  <a:pt x="361084" y="652576"/>
                  <a:pt x="371545" y="657225"/>
                </a:cubicBezTo>
                <a:cubicBezTo>
                  <a:pt x="412289" y="675333"/>
                  <a:pt x="428006" y="674717"/>
                  <a:pt x="466795" y="685800"/>
                </a:cubicBezTo>
                <a:cubicBezTo>
                  <a:pt x="476449" y="688558"/>
                  <a:pt x="485845" y="692150"/>
                  <a:pt x="495370" y="695325"/>
                </a:cubicBezTo>
                <a:cubicBezTo>
                  <a:pt x="555695" y="692150"/>
                  <a:pt x="617110" y="697647"/>
                  <a:pt x="676345" y="685800"/>
                </a:cubicBezTo>
                <a:cubicBezTo>
                  <a:pt x="686190" y="683831"/>
                  <a:pt x="680301" y="665579"/>
                  <a:pt x="685870" y="657225"/>
                </a:cubicBezTo>
                <a:cubicBezTo>
                  <a:pt x="693342" y="646017"/>
                  <a:pt x="704920" y="638175"/>
                  <a:pt x="714445" y="628650"/>
                </a:cubicBezTo>
                <a:cubicBezTo>
                  <a:pt x="717620" y="619125"/>
                  <a:pt x="723970" y="610115"/>
                  <a:pt x="723970" y="600075"/>
                </a:cubicBezTo>
                <a:cubicBezTo>
                  <a:pt x="723970" y="574477"/>
                  <a:pt x="714445" y="523875"/>
                  <a:pt x="714445" y="523875"/>
                </a:cubicBezTo>
              </a:path>
            </a:pathLst>
          </a:custGeom>
          <a:noFill/>
          <a:ln w="158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extLst>
      <p:ext uri="{BB962C8B-B14F-4D97-AF65-F5344CB8AC3E}">
        <p14:creationId xmlns:p14="http://schemas.microsoft.com/office/powerpoint/2010/main" val="250507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16200000">
            <a:off x="-886185" y="2030386"/>
            <a:ext cx="8251242" cy="5248025"/>
            <a:chOff x="228600" y="838201"/>
            <a:chExt cx="8251242" cy="5248025"/>
          </a:xfrm>
        </p:grpSpPr>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380999" y="978519"/>
              <a:ext cx="8098842" cy="1936024"/>
            </a:xfrm>
            <a:prstGeom prst="rect">
              <a:avLst/>
            </a:prstGeom>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390244" y="2832431"/>
              <a:ext cx="8089598" cy="1924358"/>
            </a:xfrm>
            <a:prstGeom prst="rect">
              <a:avLst/>
            </a:prstGeom>
          </p:spPr>
        </p:pic>
        <p:sp>
          <p:nvSpPr>
            <p:cNvPr id="7" name="Text Box 2"/>
            <p:cNvSpPr txBox="1">
              <a:spLocks noChangeArrowheads="1"/>
            </p:cNvSpPr>
            <p:nvPr/>
          </p:nvSpPr>
          <p:spPr bwMode="auto">
            <a:xfrm>
              <a:off x="657087" y="5029200"/>
              <a:ext cx="7724913" cy="1057026"/>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lvl="0" algn="just" fontAlgn="base">
                <a:spcBef>
                  <a:spcPct val="0"/>
                </a:spcBef>
                <a:spcAft>
                  <a:spcPts val="1000"/>
                </a:spcAft>
              </a:pPr>
              <a:r>
                <a:rPr kumimoji="0" lang="en-US" sz="1100" b="1" i="0" u="none" strike="noStrike" cap="none" normalizeH="0" baseline="0" dirty="0" smtClean="0">
                  <a:ln>
                    <a:noFill/>
                  </a:ln>
                  <a:solidFill>
                    <a:schemeClr val="tx1"/>
                  </a:solidFill>
                  <a:effectLst/>
                  <a:latin typeface="Calibri" pitchFamily="34" charset="0"/>
                  <a:cs typeface="Arial" pitchFamily="34" charset="0"/>
                </a:rPr>
                <a:t>Figure</a:t>
              </a:r>
              <a:r>
                <a:rPr kumimoji="0" lang="en-US" sz="1100" b="1" i="0" u="none" strike="noStrike" cap="none" normalizeH="0" dirty="0" smtClean="0">
                  <a:ln>
                    <a:noFill/>
                  </a:ln>
                  <a:solidFill>
                    <a:schemeClr val="tx1"/>
                  </a:solidFill>
                  <a:effectLst/>
                  <a:latin typeface="Calibri" pitchFamily="34" charset="0"/>
                  <a:cs typeface="Arial" pitchFamily="34" charset="0"/>
                </a:rPr>
                <a:t> S3</a:t>
              </a:r>
              <a:r>
                <a:rPr kumimoji="0" lang="en-US" sz="1100" b="1" i="0" u="none" strike="noStrike" cap="none" normalizeH="0" baseline="0" dirty="0" smtClean="0">
                  <a:ln>
                    <a:noFill/>
                  </a:ln>
                  <a:solidFill>
                    <a:schemeClr val="tx1"/>
                  </a:solidFill>
                  <a:effectLst/>
                  <a:latin typeface="Calibri" pitchFamily="34" charset="0"/>
                  <a:cs typeface="Arial" pitchFamily="34" charset="0"/>
                </a:rPr>
                <a:t>. Quality control based on </a:t>
              </a:r>
              <a:r>
                <a:rPr kumimoji="0" lang="en-US" sz="1100" b="1" i="0" u="none" strike="noStrike" cap="none" normalizeH="0" baseline="0" dirty="0" err="1" smtClean="0">
                  <a:ln>
                    <a:noFill/>
                  </a:ln>
                  <a:solidFill>
                    <a:schemeClr val="tx1"/>
                  </a:solidFill>
                  <a:effectLst/>
                  <a:latin typeface="Calibri" pitchFamily="34" charset="0"/>
                  <a:cs typeface="Arial" pitchFamily="34" charset="0"/>
                </a:rPr>
                <a:t>Metabolon</a:t>
              </a:r>
              <a:r>
                <a:rPr kumimoji="0" lang="en-US" sz="1100" b="1" i="0" u="none" strike="noStrike" cap="none" normalizeH="0" baseline="0" dirty="0" smtClean="0">
                  <a:ln>
                    <a:noFill/>
                  </a:ln>
                  <a:solidFill>
                    <a:schemeClr val="tx1"/>
                  </a:solidFill>
                  <a:effectLst/>
                  <a:latin typeface="Calibri" pitchFamily="34" charset="0"/>
                  <a:cs typeface="Arial" pitchFamily="34" charset="0"/>
                </a:rPr>
                <a:t>/</a:t>
              </a:r>
              <a:r>
                <a:rPr kumimoji="0" lang="en-US" sz="1100" b="1" i="0" u="none" strike="noStrike" cap="none" normalizeH="0" baseline="0" dirty="0" err="1" smtClean="0">
                  <a:ln>
                    <a:noFill/>
                  </a:ln>
                  <a:solidFill>
                    <a:schemeClr val="tx1"/>
                  </a:solidFill>
                  <a:effectLst/>
                  <a:latin typeface="Calibri" pitchFamily="34" charset="0"/>
                  <a:cs typeface="Arial" pitchFamily="34" charset="0"/>
                </a:rPr>
                <a:t>MetaSysX</a:t>
              </a:r>
              <a:r>
                <a:rPr kumimoji="0" lang="en-US" sz="1100" b="1" i="0" u="none" strike="noStrike" cap="none" normalizeH="0" baseline="0" dirty="0" smtClean="0">
                  <a:ln>
                    <a:noFill/>
                  </a:ln>
                  <a:solidFill>
                    <a:schemeClr val="tx1"/>
                  </a:solidFill>
                  <a:effectLst/>
                  <a:latin typeface="Calibri" pitchFamily="34" charset="0"/>
                  <a:cs typeface="Arial" pitchFamily="34" charset="0"/>
                </a:rPr>
                <a:t> replicate measurements.</a:t>
              </a:r>
              <a:r>
                <a:rPr kumimoji="0" lang="en-US" sz="1100" b="1" i="0" u="none" strike="noStrike" cap="none" normalizeH="0" dirty="0" smtClean="0">
                  <a:ln>
                    <a:noFill/>
                  </a:ln>
                  <a:solidFill>
                    <a:schemeClr val="tx1"/>
                  </a:solidFill>
                  <a:effectLst/>
                  <a:latin typeface="Calibri" pitchFamily="34" charset="0"/>
                  <a:cs typeface="Arial" pitchFamily="34" charset="0"/>
                </a:rPr>
                <a:t> </a:t>
              </a:r>
              <a:r>
                <a:rPr kumimoji="0" lang="en-US" sz="1100" i="0" u="none" strike="noStrike" cap="none" normalizeH="0" baseline="0" dirty="0" smtClean="0">
                  <a:ln>
                    <a:noFill/>
                  </a:ln>
                  <a:solidFill>
                    <a:schemeClr val="tx1"/>
                  </a:solidFill>
                  <a:effectLst/>
                  <a:latin typeface="Calibri" pitchFamily="34" charset="0"/>
                  <a:cs typeface="Arial" pitchFamily="34" charset="0"/>
                </a:rPr>
                <a:t>Boxplots of Euclidean distance values between metabolite</a:t>
              </a:r>
              <a:r>
                <a:rPr kumimoji="0" lang="en-US" sz="1100" i="0" u="none" strike="noStrike" cap="none" normalizeH="0" dirty="0" smtClean="0">
                  <a:ln>
                    <a:noFill/>
                  </a:ln>
                  <a:solidFill>
                    <a:schemeClr val="tx1"/>
                  </a:solidFill>
                  <a:effectLst/>
                  <a:latin typeface="Calibri" pitchFamily="34" charset="0"/>
                  <a:cs typeface="Arial" pitchFamily="34" charset="0"/>
                </a:rPr>
                <a:t> measurement from</a:t>
              </a:r>
              <a:r>
                <a:rPr kumimoji="0" lang="en-US" sz="1100" i="0" u="none" strike="noStrike" cap="none" normalizeH="0" baseline="0" dirty="0" smtClean="0">
                  <a:ln>
                    <a:noFill/>
                  </a:ln>
                  <a:solidFill>
                    <a:schemeClr val="tx1"/>
                  </a:solidFill>
                  <a:effectLst/>
                  <a:latin typeface="Calibri" pitchFamily="34" charset="0"/>
                  <a:cs typeface="Arial" pitchFamily="34" charset="0"/>
                </a:rPr>
                <a:t> a</a:t>
              </a:r>
              <a:r>
                <a:rPr kumimoji="0" lang="en-US" sz="1100" i="0" u="none" strike="noStrike" cap="none" normalizeH="0" dirty="0" smtClean="0">
                  <a:ln>
                    <a:noFill/>
                  </a:ln>
                  <a:solidFill>
                    <a:schemeClr val="tx1"/>
                  </a:solidFill>
                  <a:effectLst/>
                  <a:latin typeface="Calibri" pitchFamily="34" charset="0"/>
                  <a:cs typeface="Arial" pitchFamily="34" charset="0"/>
                </a:rPr>
                <a:t> given</a:t>
              </a:r>
              <a:r>
                <a:rPr kumimoji="0" lang="en-US" sz="1100" i="0" u="none" strike="noStrike" cap="none" normalizeH="0" baseline="0" dirty="0" smtClean="0">
                  <a:ln>
                    <a:noFill/>
                  </a:ln>
                  <a:solidFill>
                    <a:schemeClr val="tx1"/>
                  </a:solidFill>
                  <a:effectLst/>
                  <a:latin typeface="Calibri" pitchFamily="34" charset="0"/>
                  <a:cs typeface="Arial" pitchFamily="34" charset="0"/>
                </a:rPr>
                <a:t> sample and other measurements from all other samples in the dataset averaged</a:t>
              </a:r>
              <a:r>
                <a:rPr kumimoji="0" lang="en-US" sz="1100" i="0" u="none" strike="noStrike" cap="none" normalizeH="0" dirty="0" smtClean="0">
                  <a:ln>
                    <a:noFill/>
                  </a:ln>
                  <a:solidFill>
                    <a:schemeClr val="tx1"/>
                  </a:solidFill>
                  <a:effectLst/>
                  <a:latin typeface="Calibri" pitchFamily="34" charset="0"/>
                  <a:cs typeface="Arial" pitchFamily="34" charset="0"/>
                </a:rPr>
                <a:t> across metabolites </a:t>
              </a:r>
              <a:r>
                <a:rPr lang="en-US" sz="1100" dirty="0">
                  <a:latin typeface="Calibri" pitchFamily="34" charset="0"/>
                  <a:cs typeface="Arial" pitchFamily="34" charset="0"/>
                </a:rPr>
                <a:t>(AVED</a:t>
              </a:r>
              <a:r>
                <a:rPr lang="en-US" sz="1100" dirty="0" smtClean="0">
                  <a:latin typeface="Calibri" pitchFamily="34" charset="0"/>
                  <a:cs typeface="Arial" pitchFamily="34" charset="0"/>
                </a:rPr>
                <a:t>)</a:t>
              </a:r>
              <a:r>
                <a:rPr kumimoji="0" lang="en-US" sz="1100" b="1" i="0" u="none" strike="noStrike" cap="none" normalizeH="0" baseline="0" dirty="0" smtClean="0">
                  <a:ln>
                    <a:noFill/>
                  </a:ln>
                  <a:solidFill>
                    <a:schemeClr val="tx1"/>
                  </a:solidFill>
                  <a:effectLst/>
                  <a:latin typeface="Calibri" pitchFamily="34" charset="0"/>
                  <a:cs typeface="Arial" pitchFamily="34" charset="0"/>
                </a:rPr>
                <a:t>.</a:t>
              </a:r>
              <a:r>
                <a:rPr kumimoji="0" lang="en-US" sz="1100" b="0" i="0" u="none" strike="noStrike" cap="none" normalizeH="0" baseline="0" dirty="0" smtClean="0">
                  <a:ln>
                    <a:noFill/>
                  </a:ln>
                  <a:solidFill>
                    <a:schemeClr val="tx1"/>
                  </a:solidFill>
                  <a:effectLst/>
                  <a:latin typeface="Calibri" pitchFamily="34" charset="0"/>
                  <a:cs typeface="Arial" pitchFamily="34" charset="0"/>
                </a:rPr>
                <a:t> In red, the AVED to the biological replicate from the same date sample. </a:t>
              </a:r>
              <a:r>
                <a:rPr lang="en-US" sz="1100" dirty="0" smtClean="0">
                  <a:latin typeface="Calibri" pitchFamily="34" charset="0"/>
                  <a:cs typeface="Arial" pitchFamily="34" charset="0"/>
                </a:rPr>
                <a:t>Analysis was restricted to 34 samples </a:t>
              </a:r>
              <a:r>
                <a:rPr lang="en-US" sz="1100" dirty="0">
                  <a:latin typeface="Calibri" pitchFamily="34" charset="0"/>
                  <a:cs typeface="Arial" pitchFamily="34" charset="0"/>
                </a:rPr>
                <a:t>measured in duplicates </a:t>
              </a:r>
              <a:r>
                <a:rPr lang="en-US" sz="1100" dirty="0" smtClean="0">
                  <a:latin typeface="Calibri" pitchFamily="34" charset="0"/>
                  <a:cs typeface="Arial" pitchFamily="34" charset="0"/>
                </a:rPr>
                <a:t>in DS1-bolon. </a:t>
              </a:r>
              <a:r>
                <a:rPr lang="en-US" sz="1100" dirty="0">
                  <a:latin typeface="Calibri" pitchFamily="34" charset="0"/>
                  <a:cs typeface="Arial" pitchFamily="34" charset="0"/>
                </a:rPr>
                <a:t>A</a:t>
              </a:r>
              <a:r>
                <a:rPr kumimoji="0" lang="en-US" sz="1100" b="0" i="0" u="none" strike="noStrike" cap="none" normalizeH="0" baseline="0" dirty="0" smtClean="0">
                  <a:ln>
                    <a:noFill/>
                  </a:ln>
                  <a:solidFill>
                    <a:schemeClr val="tx1"/>
                  </a:solidFill>
                  <a:effectLst/>
                  <a:latin typeface="Calibri" pitchFamily="34" charset="0"/>
                  <a:cs typeface="Arial" pitchFamily="34" charset="0"/>
                </a:rPr>
                <a:t>) ‘</a:t>
              </a:r>
              <a:r>
                <a:rPr kumimoji="0" lang="en-US" sz="1100" b="0" i="1" u="none" strike="noStrike" cap="none" normalizeH="0" baseline="0" dirty="0" smtClean="0">
                  <a:ln>
                    <a:noFill/>
                  </a:ln>
                  <a:solidFill>
                    <a:schemeClr val="tx1"/>
                  </a:solidFill>
                  <a:effectLst/>
                  <a:latin typeface="Calibri" pitchFamily="34" charset="0"/>
                  <a:cs typeface="Arial" pitchFamily="34" charset="0"/>
                </a:rPr>
                <a:t>DS1-bolon’</a:t>
              </a:r>
              <a:r>
                <a:rPr kumimoji="0" lang="en-US" sz="1100" b="0" i="0" u="none" strike="noStrike" cap="none" normalizeH="0" baseline="0" dirty="0" smtClean="0">
                  <a:ln>
                    <a:noFill/>
                  </a:ln>
                  <a:solidFill>
                    <a:schemeClr val="tx1"/>
                  </a:solidFill>
                  <a:effectLst/>
                  <a:latin typeface="Calibri" pitchFamily="34" charset="0"/>
                  <a:cs typeface="Arial" pitchFamily="34" charset="0"/>
                </a:rPr>
                <a:t>. B) ‘</a:t>
              </a:r>
              <a:r>
                <a:rPr kumimoji="0" lang="en-US" sz="1100" b="0" i="1" u="none" strike="noStrike" cap="none" normalizeH="0" baseline="0" dirty="0" smtClean="0">
                  <a:ln>
                    <a:noFill/>
                  </a:ln>
                  <a:solidFill>
                    <a:schemeClr val="tx1"/>
                  </a:solidFill>
                  <a:effectLst/>
                  <a:latin typeface="Calibri" pitchFamily="34" charset="0"/>
                  <a:cs typeface="Arial" pitchFamily="34" charset="0"/>
                </a:rPr>
                <a:t>DS1-sysX</a:t>
              </a:r>
              <a:r>
                <a:rPr kumimoji="0" lang="en-US" sz="1100" b="0" i="0" u="none" strike="noStrike" cap="none" normalizeH="0" baseline="0" dirty="0" smtClean="0">
                  <a:ln>
                    <a:noFill/>
                  </a:ln>
                  <a:solidFill>
                    <a:schemeClr val="tx1"/>
                  </a:solidFill>
                  <a:effectLst/>
                  <a:latin typeface="Calibri" pitchFamily="34" charset="0"/>
                  <a:cs typeface="Arial" pitchFamily="34" charset="0"/>
                </a:rPr>
                <a:t>’, each </a:t>
              </a:r>
              <a:r>
                <a:rPr lang="en-US" sz="1100" dirty="0" smtClean="0">
                  <a:latin typeface="Calibri" pitchFamily="34" charset="0"/>
                  <a:cs typeface="Arial" pitchFamily="34" charset="0"/>
                </a:rPr>
                <a:t>of the 34 </a:t>
              </a:r>
              <a:r>
                <a:rPr kumimoji="0" lang="en-US" sz="1100" b="0" i="0" u="none" strike="noStrike" cap="none" normalizeH="0" baseline="0" dirty="0" smtClean="0">
                  <a:ln>
                    <a:noFill/>
                  </a:ln>
                  <a:solidFill>
                    <a:schemeClr val="tx1"/>
                  </a:solidFill>
                  <a:effectLst/>
                  <a:latin typeface="Calibri" pitchFamily="34" charset="0"/>
                  <a:cs typeface="Arial" pitchFamily="34" charset="0"/>
                </a:rPr>
                <a:t>samples was measured in triplicates, duplicates were picked randomly. </a:t>
              </a:r>
              <a:r>
                <a:rPr kumimoji="0" lang="en-US" sz="1100" b="0" i="1" u="none" strike="noStrike" cap="none" normalizeH="0" baseline="0" dirty="0" smtClean="0">
                  <a:ln>
                    <a:noFill/>
                  </a:ln>
                  <a:solidFill>
                    <a:schemeClr val="tx1"/>
                  </a:solidFill>
                  <a:effectLst/>
                  <a:latin typeface="Calibri" pitchFamily="34" charset="0"/>
                  <a:cs typeface="Arial" pitchFamily="34" charset="0"/>
                </a:rPr>
                <a:t>DS2 </a:t>
              </a:r>
              <a:r>
                <a:rPr kumimoji="0" lang="en-US" sz="1100" b="0" i="0" u="none" strike="noStrike" cap="none" normalizeH="0" baseline="0" dirty="0" smtClean="0">
                  <a:ln>
                    <a:noFill/>
                  </a:ln>
                  <a:solidFill>
                    <a:schemeClr val="tx1"/>
                  </a:solidFill>
                  <a:effectLst/>
                  <a:latin typeface="Calibri" pitchFamily="34" charset="0"/>
                  <a:cs typeface="Arial" pitchFamily="34" charset="0"/>
                </a:rPr>
                <a:t>not shown as all samples were measured as singletons. The duplicates are remarkably similar in both platforms and occasional deviation is often reflected by both platforms.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Box 7"/>
            <p:cNvSpPr txBox="1"/>
            <p:nvPr/>
          </p:nvSpPr>
          <p:spPr>
            <a:xfrm rot="5400000">
              <a:off x="605377" y="872416"/>
              <a:ext cx="267038" cy="198607"/>
            </a:xfrm>
            <a:prstGeom prst="rect">
              <a:avLst/>
            </a:prstGeom>
            <a:noFill/>
            <a:scene3d>
              <a:camera prst="orthographicFront">
                <a:rot lat="0" lon="0" rev="5400000"/>
              </a:camera>
              <a:lightRig rig="threePt" dir="t"/>
            </a:scene3d>
          </p:spPr>
          <p:txBody>
            <a:bodyPr wrap="square" rtlCol="0">
              <a:spAutoFit/>
            </a:bodyPr>
            <a:lstStyle/>
            <a:p>
              <a:r>
                <a:rPr lang="en-US" sz="1100" b="1" dirty="0" smtClean="0"/>
                <a:t>A</a:t>
              </a:r>
              <a:endParaRPr lang="en-US" sz="1100" b="1" dirty="0"/>
            </a:p>
          </p:txBody>
        </p:sp>
        <p:sp>
          <p:nvSpPr>
            <p:cNvPr id="9" name="TextBox 8"/>
            <p:cNvSpPr txBox="1"/>
            <p:nvPr/>
          </p:nvSpPr>
          <p:spPr>
            <a:xfrm rot="5400000">
              <a:off x="605377" y="2701216"/>
              <a:ext cx="267038" cy="198607"/>
            </a:xfrm>
            <a:prstGeom prst="rect">
              <a:avLst/>
            </a:prstGeom>
            <a:noFill/>
            <a:scene3d>
              <a:camera prst="orthographicFront">
                <a:rot lat="0" lon="0" rev="5400000"/>
              </a:camera>
              <a:lightRig rig="threePt" dir="t"/>
            </a:scene3d>
          </p:spPr>
          <p:txBody>
            <a:bodyPr wrap="square" rtlCol="0">
              <a:spAutoFit/>
            </a:bodyPr>
            <a:lstStyle/>
            <a:p>
              <a:r>
                <a:rPr lang="en-US" sz="1100" b="1" dirty="0"/>
                <a:t>B</a:t>
              </a:r>
            </a:p>
          </p:txBody>
        </p:sp>
        <p:sp>
          <p:nvSpPr>
            <p:cNvPr id="10" name="Rectangle 9"/>
            <p:cNvSpPr/>
            <p:nvPr/>
          </p:nvSpPr>
          <p:spPr>
            <a:xfrm rot="5400000">
              <a:off x="4464557" y="-909958"/>
              <a:ext cx="136371" cy="7253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5400000">
              <a:off x="4366859" y="958259"/>
              <a:ext cx="136371" cy="7253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906043" y="4516773"/>
              <a:ext cx="7226705" cy="400110"/>
            </a:xfrm>
            <a:prstGeom prst="rect">
              <a:avLst/>
            </a:prstGeom>
            <a:noFill/>
          </p:spPr>
          <p:txBody>
            <a:bodyPr wrap="square" rtlCol="0">
              <a:spAutoFit/>
            </a:bodyPr>
            <a:lstStyle/>
            <a:p>
              <a:r>
                <a:rPr lang="en-US" sz="1000" b="1" dirty="0" smtClean="0"/>
                <a:t>   1     2     3     4     5     6     7     8     9    10   11  12  13   14   15   16   17  18  19    20  21   22   23   24   25  26  27  28   29   30   31   32  33   34    </a:t>
              </a:r>
            </a:p>
            <a:p>
              <a:r>
                <a:rPr lang="en-US" sz="1000" b="1" dirty="0"/>
                <a:t> </a:t>
              </a:r>
              <a:r>
                <a:rPr lang="en-US" sz="1000" b="1" dirty="0" smtClean="0"/>
                <a:t>                                                                                                            samples</a:t>
              </a:r>
              <a:endParaRPr lang="en-US" sz="1000" b="1" dirty="0"/>
            </a:p>
          </p:txBody>
        </p:sp>
        <p:sp>
          <p:nvSpPr>
            <p:cNvPr id="13" name="TextBox 12"/>
            <p:cNvSpPr txBox="1"/>
            <p:nvPr/>
          </p:nvSpPr>
          <p:spPr>
            <a:xfrm rot="16200000">
              <a:off x="76200" y="3534489"/>
              <a:ext cx="609600" cy="246221"/>
            </a:xfrm>
            <a:prstGeom prst="rect">
              <a:avLst/>
            </a:prstGeom>
            <a:noFill/>
          </p:spPr>
          <p:txBody>
            <a:bodyPr wrap="square" rtlCol="0">
              <a:spAutoFit/>
            </a:bodyPr>
            <a:lstStyle/>
            <a:p>
              <a:r>
                <a:rPr lang="en-US" sz="1000" b="1" dirty="0" smtClean="0"/>
                <a:t>AVED</a:t>
              </a:r>
              <a:endParaRPr lang="en-US" sz="1000" b="1" dirty="0"/>
            </a:p>
          </p:txBody>
        </p:sp>
        <p:sp>
          <p:nvSpPr>
            <p:cNvPr id="14" name="TextBox 13"/>
            <p:cNvSpPr txBox="1"/>
            <p:nvPr/>
          </p:nvSpPr>
          <p:spPr>
            <a:xfrm>
              <a:off x="486490" y="2998113"/>
              <a:ext cx="199310" cy="1661993"/>
            </a:xfrm>
            <a:prstGeom prst="rect">
              <a:avLst/>
            </a:prstGeom>
            <a:solidFill>
              <a:schemeClr val="bg1"/>
            </a:solidFill>
          </p:spPr>
          <p:txBody>
            <a:bodyPr wrap="square" lIns="0" tIns="0" rIns="0" bIns="0" rtlCol="0">
              <a:spAutoFit/>
            </a:bodyPr>
            <a:lstStyle/>
            <a:p>
              <a:r>
                <a:rPr lang="en-US" sz="1000" b="1" dirty="0" smtClean="0"/>
                <a:t>30</a:t>
              </a:r>
            </a:p>
            <a:p>
              <a:endParaRPr lang="en-US" sz="1000" b="1" dirty="0"/>
            </a:p>
            <a:p>
              <a:r>
                <a:rPr lang="en-US" sz="1000" b="1" dirty="0" smtClean="0"/>
                <a:t>25</a:t>
              </a:r>
            </a:p>
            <a:p>
              <a:endParaRPr lang="en-US" sz="1000" b="1" dirty="0"/>
            </a:p>
            <a:p>
              <a:r>
                <a:rPr lang="en-US" sz="1000" b="1" dirty="0" smtClean="0"/>
                <a:t>20</a:t>
              </a:r>
            </a:p>
            <a:p>
              <a:endParaRPr lang="en-US" sz="1000" b="1" dirty="0"/>
            </a:p>
            <a:p>
              <a:r>
                <a:rPr lang="en-US" sz="1000" b="1" dirty="0" smtClean="0"/>
                <a:t>15</a:t>
              </a:r>
            </a:p>
            <a:p>
              <a:endParaRPr lang="en-US" sz="1000" b="1" dirty="0"/>
            </a:p>
            <a:p>
              <a:r>
                <a:rPr lang="en-US" sz="1000" b="1" dirty="0" smtClean="0"/>
                <a:t>10</a:t>
              </a:r>
            </a:p>
            <a:p>
              <a:endParaRPr lang="en-US" dirty="0"/>
            </a:p>
          </p:txBody>
        </p:sp>
        <p:sp>
          <p:nvSpPr>
            <p:cNvPr id="15" name="TextBox 14"/>
            <p:cNvSpPr txBox="1"/>
            <p:nvPr/>
          </p:nvSpPr>
          <p:spPr>
            <a:xfrm rot="16200000">
              <a:off x="46911" y="1679376"/>
              <a:ext cx="609600" cy="246221"/>
            </a:xfrm>
            <a:prstGeom prst="rect">
              <a:avLst/>
            </a:prstGeom>
            <a:noFill/>
          </p:spPr>
          <p:txBody>
            <a:bodyPr wrap="square" rtlCol="0">
              <a:spAutoFit/>
            </a:bodyPr>
            <a:lstStyle/>
            <a:p>
              <a:r>
                <a:rPr lang="en-US" sz="1000" b="1" dirty="0" smtClean="0"/>
                <a:t>AVED</a:t>
              </a:r>
              <a:endParaRPr lang="en-US" sz="1000" b="1" dirty="0"/>
            </a:p>
          </p:txBody>
        </p:sp>
        <p:sp>
          <p:nvSpPr>
            <p:cNvPr id="16" name="TextBox 15"/>
            <p:cNvSpPr txBox="1"/>
            <p:nvPr/>
          </p:nvSpPr>
          <p:spPr>
            <a:xfrm>
              <a:off x="486490" y="1143000"/>
              <a:ext cx="199310" cy="1661993"/>
            </a:xfrm>
            <a:prstGeom prst="rect">
              <a:avLst/>
            </a:prstGeom>
            <a:solidFill>
              <a:schemeClr val="bg1"/>
            </a:solidFill>
          </p:spPr>
          <p:txBody>
            <a:bodyPr wrap="square" lIns="0" tIns="0" rIns="0" bIns="0" rtlCol="0">
              <a:spAutoFit/>
            </a:bodyPr>
            <a:lstStyle/>
            <a:p>
              <a:endParaRPr lang="en-US" sz="1000" b="1" dirty="0" smtClean="0"/>
            </a:p>
            <a:p>
              <a:endParaRPr lang="en-US" sz="1000" b="1" dirty="0"/>
            </a:p>
            <a:p>
              <a:r>
                <a:rPr lang="en-US" sz="1000" b="1" dirty="0" smtClean="0"/>
                <a:t>15</a:t>
              </a:r>
            </a:p>
            <a:p>
              <a:endParaRPr lang="en-US" sz="1000" b="1" dirty="0"/>
            </a:p>
            <a:p>
              <a:endParaRPr lang="en-US" sz="1000" b="1" dirty="0" smtClean="0"/>
            </a:p>
            <a:p>
              <a:r>
                <a:rPr lang="en-US" sz="1000" b="1" dirty="0" smtClean="0"/>
                <a:t>10</a:t>
              </a:r>
              <a:endParaRPr lang="en-US" sz="1000" b="1" dirty="0"/>
            </a:p>
            <a:p>
              <a:endParaRPr lang="en-US" sz="1000" b="1" dirty="0" smtClean="0"/>
            </a:p>
            <a:p>
              <a:endParaRPr lang="en-US" sz="1000" b="1" dirty="0"/>
            </a:p>
            <a:p>
              <a:r>
                <a:rPr lang="en-US" sz="1000" b="1" dirty="0"/>
                <a:t> </a:t>
              </a:r>
              <a:r>
                <a:rPr lang="en-US" sz="1000" b="1" dirty="0" smtClean="0"/>
                <a:t>  5</a:t>
              </a:r>
            </a:p>
            <a:p>
              <a:endParaRPr lang="en-US" dirty="0"/>
            </a:p>
          </p:txBody>
        </p:sp>
      </p:grpSp>
    </p:spTree>
    <p:extLst>
      <p:ext uri="{BB962C8B-B14F-4D97-AF65-F5344CB8AC3E}">
        <p14:creationId xmlns:p14="http://schemas.microsoft.com/office/powerpoint/2010/main" val="3042182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 name="Group 2047"/>
          <p:cNvGrpSpPr/>
          <p:nvPr/>
        </p:nvGrpSpPr>
        <p:grpSpPr>
          <a:xfrm>
            <a:off x="221262" y="108387"/>
            <a:ext cx="5341338" cy="8874833"/>
            <a:chOff x="221262" y="-88026"/>
            <a:chExt cx="5341338" cy="8874833"/>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626" y="47625"/>
              <a:ext cx="4618512" cy="833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1447800" y="-88026"/>
              <a:ext cx="3657600" cy="348813"/>
              <a:chOff x="1759493" y="-196413"/>
              <a:chExt cx="3657600" cy="348813"/>
            </a:xfrm>
          </p:grpSpPr>
          <p:cxnSp>
            <p:nvCxnSpPr>
              <p:cNvPr id="5" name="Straight Arrow Connector 4"/>
              <p:cNvCxnSpPr/>
              <p:nvPr/>
            </p:nvCxnSpPr>
            <p:spPr>
              <a:xfrm flipV="1">
                <a:off x="2353144" y="120213"/>
                <a:ext cx="2530549" cy="28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759493" y="-196413"/>
                <a:ext cx="3657600" cy="348813"/>
              </a:xfrm>
              <a:prstGeom prst="rect">
                <a:avLst/>
              </a:prstGeom>
              <a:noFill/>
            </p:spPr>
            <p:txBody>
              <a:bodyPr wrap="square" rtlCol="0">
                <a:spAutoFit/>
              </a:bodyPr>
              <a:lstStyle/>
              <a:p>
                <a:pPr>
                  <a:lnSpc>
                    <a:spcPts val="1000"/>
                  </a:lnSpc>
                </a:pPr>
                <a:r>
                  <a:rPr lang="en-GB" sz="1000" dirty="0" smtClean="0"/>
                  <a:t>                        </a:t>
                </a:r>
                <a:endParaRPr lang="en-GB" sz="1000" b="1" dirty="0" smtClean="0"/>
              </a:p>
              <a:p>
                <a:pPr>
                  <a:lnSpc>
                    <a:spcPts val="1000"/>
                  </a:lnSpc>
                </a:pPr>
                <a:r>
                  <a:rPr lang="en-GB" sz="1400" b="1" dirty="0" smtClean="0"/>
                  <a:t>            -</a:t>
                </a:r>
                <a:r>
                  <a:rPr lang="en-GB" sz="1000" dirty="0" smtClean="0"/>
                  <a:t> </a:t>
                </a:r>
                <a:r>
                  <a:rPr lang="en-GB" sz="1000" b="1" dirty="0" smtClean="0"/>
                  <a:t>DS1-bolon </a:t>
                </a:r>
                <a:r>
                  <a:rPr lang="en-GB" sz="1000" b="1" dirty="0"/>
                  <a:t>samples ordered by PC1 </a:t>
                </a:r>
                <a:r>
                  <a:rPr lang="en-GB" sz="1000" b="1" dirty="0" smtClean="0"/>
                  <a:t>scores  </a:t>
                </a:r>
                <a:r>
                  <a:rPr lang="en-GB" sz="1400" b="1" dirty="0" smtClean="0"/>
                  <a:t>+</a:t>
                </a:r>
                <a:r>
                  <a:rPr lang="en-GB" sz="1000" dirty="0" smtClean="0"/>
                  <a:t>                                                                               </a:t>
                </a:r>
                <a:endParaRPr lang="en-GB" sz="1000" dirty="0"/>
              </a:p>
            </p:txBody>
          </p:sp>
        </p:grpSp>
        <p:grpSp>
          <p:nvGrpSpPr>
            <p:cNvPr id="9" name="Group 8"/>
            <p:cNvGrpSpPr/>
            <p:nvPr/>
          </p:nvGrpSpPr>
          <p:grpSpPr>
            <a:xfrm>
              <a:off x="221262" y="260788"/>
              <a:ext cx="312137" cy="6747850"/>
              <a:chOff x="221262" y="260788"/>
              <a:chExt cx="312137" cy="6747850"/>
            </a:xfrm>
          </p:grpSpPr>
          <p:cxnSp>
            <p:nvCxnSpPr>
              <p:cNvPr id="7" name="Straight Arrow Connector 6"/>
              <p:cNvCxnSpPr/>
              <p:nvPr/>
            </p:nvCxnSpPr>
            <p:spPr>
              <a:xfrm>
                <a:off x="380388" y="2318187"/>
                <a:ext cx="0" cy="26272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rot="16200000">
                <a:off x="-2996594" y="3478644"/>
                <a:ext cx="6747850" cy="312137"/>
              </a:xfrm>
              <a:prstGeom prst="rect">
                <a:avLst/>
              </a:prstGeom>
              <a:noFill/>
            </p:spPr>
            <p:txBody>
              <a:bodyPr wrap="square" rtlCol="0">
                <a:spAutoFit/>
              </a:bodyPr>
              <a:lstStyle/>
              <a:p>
                <a:pPr algn="ctr">
                  <a:lnSpc>
                    <a:spcPts val="700"/>
                  </a:lnSpc>
                </a:pPr>
                <a:r>
                  <a:rPr lang="en-GB" sz="1400" b="1" dirty="0" smtClean="0"/>
                  <a:t>+</a:t>
                </a:r>
                <a:r>
                  <a:rPr lang="en-GB" sz="1000" b="1" dirty="0" smtClean="0"/>
                  <a:t>  </a:t>
                </a:r>
                <a:r>
                  <a:rPr lang="en-GB" sz="1000" b="1" dirty="0"/>
                  <a:t>metabolite classes ordered </a:t>
                </a:r>
                <a:r>
                  <a:rPr lang="en-GB" sz="1000" b="1" dirty="0" smtClean="0"/>
                  <a:t>by median loading value  </a:t>
                </a:r>
                <a:r>
                  <a:rPr lang="en-GB" sz="1400" b="1" dirty="0" smtClean="0"/>
                  <a:t>-</a:t>
                </a:r>
                <a:r>
                  <a:rPr lang="en-GB" sz="2400" b="1" dirty="0" smtClean="0"/>
                  <a:t>  </a:t>
                </a:r>
              </a:p>
              <a:p>
                <a:pPr algn="ctr">
                  <a:lnSpc>
                    <a:spcPts val="1000"/>
                  </a:lnSpc>
                </a:pPr>
                <a:endParaRPr lang="en-GB" sz="1000" b="1" dirty="0"/>
              </a:p>
            </p:txBody>
          </p:sp>
        </p:grpSp>
        <p:pic>
          <p:nvPicPr>
            <p:cNvPr id="1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92419" b="506"/>
            <a:stretch/>
          </p:blipFill>
          <p:spPr bwMode="auto">
            <a:xfrm>
              <a:off x="944088" y="8229600"/>
              <a:ext cx="4618512" cy="55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0" name="Straight Connector 19"/>
            <p:cNvCxnSpPr/>
            <p:nvPr/>
          </p:nvCxnSpPr>
          <p:spPr>
            <a:xfrm>
              <a:off x="890077" y="5001507"/>
              <a:ext cx="418934"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94243" y="2542724"/>
              <a:ext cx="418934"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82784" y="7043351"/>
              <a:ext cx="533400" cy="138499"/>
            </a:xfrm>
            <a:prstGeom prst="rect">
              <a:avLst/>
            </a:prstGeom>
            <a:noFill/>
          </p:spPr>
          <p:txBody>
            <a:bodyPr wrap="square" lIns="0" tIns="0" rIns="0" bIns="0" rtlCol="0">
              <a:spAutoFit/>
            </a:bodyPr>
            <a:lstStyle/>
            <a:p>
              <a:r>
                <a:rPr lang="en-GB" sz="900" b="1" dirty="0" smtClean="0">
                  <a:solidFill>
                    <a:srgbClr val="663300"/>
                  </a:solidFill>
                </a:rPr>
                <a:t>amines</a:t>
              </a:r>
              <a:endParaRPr lang="en-GB" sz="900" b="1" dirty="0">
                <a:solidFill>
                  <a:srgbClr val="663300"/>
                </a:solidFill>
              </a:endParaRPr>
            </a:p>
          </p:txBody>
        </p:sp>
        <p:sp>
          <p:nvSpPr>
            <p:cNvPr id="36" name="TextBox 35"/>
            <p:cNvSpPr txBox="1"/>
            <p:nvPr/>
          </p:nvSpPr>
          <p:spPr>
            <a:xfrm>
              <a:off x="453224" y="6553200"/>
              <a:ext cx="905789" cy="230832"/>
            </a:xfrm>
            <a:prstGeom prst="rect">
              <a:avLst/>
            </a:prstGeom>
            <a:noFill/>
          </p:spPr>
          <p:txBody>
            <a:bodyPr wrap="square" rtlCol="0">
              <a:spAutoFit/>
            </a:bodyPr>
            <a:lstStyle/>
            <a:p>
              <a:r>
                <a:rPr lang="en-GB" sz="900" b="1" dirty="0">
                  <a:solidFill>
                    <a:srgbClr val="663300"/>
                  </a:solidFill>
                </a:rPr>
                <a:t>a</a:t>
              </a:r>
              <a:r>
                <a:rPr lang="en-GB" sz="900" b="1" dirty="0" smtClean="0">
                  <a:solidFill>
                    <a:srgbClr val="663300"/>
                  </a:solidFill>
                </a:rPr>
                <a:t>mino acids</a:t>
              </a:r>
              <a:endParaRPr lang="en-GB" sz="900" b="1" dirty="0">
                <a:solidFill>
                  <a:srgbClr val="663300"/>
                </a:solidFill>
              </a:endParaRPr>
            </a:p>
          </p:txBody>
        </p:sp>
        <p:sp>
          <p:nvSpPr>
            <p:cNvPr id="37" name="TextBox 36"/>
            <p:cNvSpPr txBox="1"/>
            <p:nvPr/>
          </p:nvSpPr>
          <p:spPr>
            <a:xfrm>
              <a:off x="717138" y="6340360"/>
              <a:ext cx="411436" cy="138499"/>
            </a:xfrm>
            <a:prstGeom prst="rect">
              <a:avLst/>
            </a:prstGeom>
            <a:noFill/>
          </p:spPr>
          <p:txBody>
            <a:bodyPr wrap="square" lIns="0" tIns="0" rIns="0" bIns="0" rtlCol="0">
              <a:spAutoFit/>
            </a:bodyPr>
            <a:lstStyle/>
            <a:p>
              <a:r>
                <a:rPr lang="en-GB" sz="900" b="1" dirty="0" smtClean="0">
                  <a:solidFill>
                    <a:srgbClr val="663300"/>
                  </a:solidFill>
                </a:rPr>
                <a:t>tannins</a:t>
              </a:r>
            </a:p>
          </p:txBody>
        </p:sp>
        <p:sp>
          <p:nvSpPr>
            <p:cNvPr id="38" name="TextBox 37"/>
            <p:cNvSpPr txBox="1"/>
            <p:nvPr/>
          </p:nvSpPr>
          <p:spPr>
            <a:xfrm>
              <a:off x="457200" y="6250592"/>
              <a:ext cx="1328920" cy="89768"/>
            </a:xfrm>
            <a:prstGeom prst="rect">
              <a:avLst/>
            </a:prstGeom>
            <a:noFill/>
          </p:spPr>
          <p:txBody>
            <a:bodyPr wrap="square" lIns="0" tIns="0" rIns="0" bIns="0" rtlCol="0">
              <a:spAutoFit/>
            </a:bodyPr>
            <a:lstStyle/>
            <a:p>
              <a:pPr>
                <a:lnSpc>
                  <a:spcPts val="700"/>
                </a:lnSpc>
              </a:pPr>
              <a:r>
                <a:rPr lang="en-GB" sz="900" b="1" dirty="0" err="1" smtClean="0">
                  <a:solidFill>
                    <a:srgbClr val="663300"/>
                  </a:solidFill>
                </a:rPr>
                <a:t>lysophospholipids</a:t>
              </a:r>
              <a:endParaRPr lang="en-GB" sz="900" b="1" dirty="0" smtClean="0">
                <a:solidFill>
                  <a:srgbClr val="663300"/>
                </a:solidFill>
              </a:endParaRPr>
            </a:p>
          </p:txBody>
        </p:sp>
        <p:sp>
          <p:nvSpPr>
            <p:cNvPr id="39" name="TextBox 38"/>
            <p:cNvSpPr txBox="1"/>
            <p:nvPr/>
          </p:nvSpPr>
          <p:spPr>
            <a:xfrm>
              <a:off x="254000" y="6013013"/>
              <a:ext cx="1123732" cy="187552"/>
            </a:xfrm>
            <a:prstGeom prst="rect">
              <a:avLst/>
            </a:prstGeom>
            <a:noFill/>
          </p:spPr>
          <p:txBody>
            <a:bodyPr wrap="square" lIns="0" tIns="0" rIns="0" bIns="0" rtlCol="0">
              <a:spAutoFit/>
            </a:bodyPr>
            <a:lstStyle/>
            <a:p>
              <a:pPr algn="ctr">
                <a:lnSpc>
                  <a:spcPts val="700"/>
                </a:lnSpc>
              </a:pPr>
              <a:r>
                <a:rPr lang="en-GB" sz="900" b="1" dirty="0" smtClean="0">
                  <a:solidFill>
                    <a:srgbClr val="663300"/>
                  </a:solidFill>
                </a:rPr>
                <a:t> non-reducing   sugars   and hormones</a:t>
              </a:r>
            </a:p>
          </p:txBody>
        </p:sp>
        <p:sp>
          <p:nvSpPr>
            <p:cNvPr id="40" name="TextBox 39"/>
            <p:cNvSpPr txBox="1"/>
            <p:nvPr/>
          </p:nvSpPr>
          <p:spPr>
            <a:xfrm>
              <a:off x="464538" y="5793179"/>
              <a:ext cx="1142999" cy="138499"/>
            </a:xfrm>
            <a:prstGeom prst="rect">
              <a:avLst/>
            </a:prstGeom>
            <a:noFill/>
          </p:spPr>
          <p:txBody>
            <a:bodyPr wrap="square" lIns="0" tIns="0" rIns="0" bIns="0" rtlCol="0">
              <a:spAutoFit/>
            </a:bodyPr>
            <a:lstStyle/>
            <a:p>
              <a:r>
                <a:rPr lang="en-GB" sz="900" b="1" dirty="0">
                  <a:solidFill>
                    <a:srgbClr val="663300"/>
                  </a:solidFill>
                </a:rPr>
                <a:t>g</a:t>
              </a:r>
              <a:r>
                <a:rPr lang="en-GB" sz="900" b="1" dirty="0" smtClean="0">
                  <a:solidFill>
                    <a:srgbClr val="663300"/>
                  </a:solidFill>
                </a:rPr>
                <a:t>lutathione cycle</a:t>
              </a:r>
              <a:endParaRPr lang="en-GB" sz="900" b="1" dirty="0">
                <a:solidFill>
                  <a:srgbClr val="663300"/>
                </a:solidFill>
              </a:endParaRPr>
            </a:p>
          </p:txBody>
        </p:sp>
        <p:sp>
          <p:nvSpPr>
            <p:cNvPr id="41" name="TextBox 40"/>
            <p:cNvSpPr txBox="1"/>
            <p:nvPr/>
          </p:nvSpPr>
          <p:spPr>
            <a:xfrm>
              <a:off x="528115" y="5530513"/>
              <a:ext cx="629177" cy="138499"/>
            </a:xfrm>
            <a:prstGeom prst="rect">
              <a:avLst/>
            </a:prstGeom>
            <a:noFill/>
          </p:spPr>
          <p:txBody>
            <a:bodyPr wrap="square" lIns="0" tIns="0" rIns="0" bIns="0" rtlCol="0">
              <a:spAutoFit/>
            </a:bodyPr>
            <a:lstStyle/>
            <a:p>
              <a:r>
                <a:rPr lang="en-GB" sz="900" b="1" dirty="0" smtClean="0">
                  <a:solidFill>
                    <a:srgbClr val="663300"/>
                  </a:solidFill>
                </a:rPr>
                <a:t>polyamines</a:t>
              </a:r>
            </a:p>
          </p:txBody>
        </p:sp>
        <p:sp>
          <p:nvSpPr>
            <p:cNvPr id="42" name="TextBox 41"/>
            <p:cNvSpPr txBox="1"/>
            <p:nvPr/>
          </p:nvSpPr>
          <p:spPr>
            <a:xfrm>
              <a:off x="666223" y="5410200"/>
              <a:ext cx="629177" cy="138499"/>
            </a:xfrm>
            <a:prstGeom prst="rect">
              <a:avLst/>
            </a:prstGeom>
            <a:noFill/>
          </p:spPr>
          <p:txBody>
            <a:bodyPr wrap="square" lIns="0" tIns="0" rIns="0" bIns="0" rtlCol="0">
              <a:spAutoFit/>
            </a:bodyPr>
            <a:lstStyle/>
            <a:p>
              <a:r>
                <a:rPr lang="en-GB" sz="900" b="1" dirty="0" smtClean="0">
                  <a:solidFill>
                    <a:srgbClr val="663300"/>
                  </a:solidFill>
                </a:rPr>
                <a:t>Energy</a:t>
              </a:r>
            </a:p>
          </p:txBody>
        </p:sp>
        <p:sp>
          <p:nvSpPr>
            <p:cNvPr id="43" name="TextBox 42"/>
            <p:cNvSpPr txBox="1"/>
            <p:nvPr/>
          </p:nvSpPr>
          <p:spPr>
            <a:xfrm>
              <a:off x="380388" y="5098473"/>
              <a:ext cx="1027712" cy="276999"/>
            </a:xfrm>
            <a:prstGeom prst="rect">
              <a:avLst/>
            </a:prstGeom>
            <a:noFill/>
          </p:spPr>
          <p:txBody>
            <a:bodyPr wrap="square" lIns="0" tIns="0" rIns="0" bIns="0" rtlCol="0">
              <a:spAutoFit/>
            </a:bodyPr>
            <a:lstStyle/>
            <a:p>
              <a:pPr algn="ctr"/>
              <a:r>
                <a:rPr lang="en-GB" sz="900" b="1" dirty="0" smtClean="0">
                  <a:solidFill>
                    <a:srgbClr val="663300"/>
                  </a:solidFill>
                </a:rPr>
                <a:t>N-acetylated</a:t>
              </a:r>
            </a:p>
            <a:p>
              <a:pPr algn="ctr"/>
              <a:r>
                <a:rPr lang="en-GB" sz="900" b="1" dirty="0" smtClean="0">
                  <a:solidFill>
                    <a:srgbClr val="663300"/>
                  </a:solidFill>
                </a:rPr>
                <a:t> amino acids</a:t>
              </a:r>
            </a:p>
          </p:txBody>
        </p:sp>
        <p:sp>
          <p:nvSpPr>
            <p:cNvPr id="44" name="TextBox 43"/>
            <p:cNvSpPr txBox="1"/>
            <p:nvPr/>
          </p:nvSpPr>
          <p:spPr>
            <a:xfrm>
              <a:off x="756062" y="4900551"/>
              <a:ext cx="847545" cy="89768"/>
            </a:xfrm>
            <a:prstGeom prst="rect">
              <a:avLst/>
            </a:prstGeom>
            <a:noFill/>
          </p:spPr>
          <p:txBody>
            <a:bodyPr wrap="square" lIns="0" tIns="0" rIns="0" bIns="0" rtlCol="0">
              <a:spAutoFit/>
            </a:bodyPr>
            <a:lstStyle/>
            <a:p>
              <a:pPr>
                <a:lnSpc>
                  <a:spcPts val="700"/>
                </a:lnSpc>
              </a:pPr>
              <a:r>
                <a:rPr lang="en-GB" sz="900" b="1" dirty="0" smtClean="0">
                  <a:solidFill>
                    <a:srgbClr val="00B050"/>
                  </a:solidFill>
                </a:rPr>
                <a:t>TCA</a:t>
              </a:r>
            </a:p>
          </p:txBody>
        </p:sp>
        <p:sp>
          <p:nvSpPr>
            <p:cNvPr id="45" name="TextBox 44"/>
            <p:cNvSpPr txBox="1"/>
            <p:nvPr/>
          </p:nvSpPr>
          <p:spPr>
            <a:xfrm>
              <a:off x="228600" y="4621064"/>
              <a:ext cx="1318900" cy="187552"/>
            </a:xfrm>
            <a:prstGeom prst="rect">
              <a:avLst/>
            </a:prstGeom>
            <a:noFill/>
          </p:spPr>
          <p:txBody>
            <a:bodyPr wrap="square" lIns="0" tIns="0" rIns="0" bIns="0" rtlCol="0">
              <a:spAutoFit/>
            </a:bodyPr>
            <a:lstStyle/>
            <a:p>
              <a:pPr algn="ctr">
                <a:lnSpc>
                  <a:spcPts val="700"/>
                </a:lnSpc>
              </a:pPr>
              <a:r>
                <a:rPr lang="en-GB" sz="900" b="1" dirty="0" err="1" smtClean="0">
                  <a:solidFill>
                    <a:srgbClr val="00B050"/>
                  </a:solidFill>
                </a:rPr>
                <a:t>lysophospholipid</a:t>
              </a:r>
              <a:r>
                <a:rPr lang="en-GB" sz="900" b="1" dirty="0" smtClean="0">
                  <a:solidFill>
                    <a:srgbClr val="00B050"/>
                  </a:solidFill>
                </a:rPr>
                <a:t> degradation</a:t>
              </a:r>
            </a:p>
          </p:txBody>
        </p:sp>
        <p:sp>
          <p:nvSpPr>
            <p:cNvPr id="10" name="Rectangle 9"/>
            <p:cNvSpPr/>
            <p:nvPr/>
          </p:nvSpPr>
          <p:spPr>
            <a:xfrm>
              <a:off x="1279508" y="4800600"/>
              <a:ext cx="45719"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p:nvSpPr>
          <p:spPr>
            <a:xfrm>
              <a:off x="425487" y="4261914"/>
              <a:ext cx="1143000" cy="89768"/>
            </a:xfrm>
            <a:prstGeom prst="rect">
              <a:avLst/>
            </a:prstGeom>
            <a:noFill/>
          </p:spPr>
          <p:txBody>
            <a:bodyPr wrap="square" lIns="0" tIns="0" rIns="0" bIns="0" rtlCol="0">
              <a:spAutoFit/>
            </a:bodyPr>
            <a:lstStyle/>
            <a:p>
              <a:pPr>
                <a:lnSpc>
                  <a:spcPts val="700"/>
                </a:lnSpc>
              </a:pPr>
              <a:r>
                <a:rPr lang="en-GB" sz="900" b="1" dirty="0" err="1">
                  <a:solidFill>
                    <a:srgbClr val="00B050"/>
                  </a:solidFill>
                </a:rPr>
                <a:t>p</a:t>
              </a:r>
              <a:r>
                <a:rPr lang="en-GB" sz="900" b="1" dirty="0" err="1" smtClean="0">
                  <a:solidFill>
                    <a:srgbClr val="00B050"/>
                  </a:solidFill>
                </a:rPr>
                <a:t>henylpropanoids</a:t>
              </a:r>
              <a:endParaRPr lang="en-GB" sz="900" b="1" dirty="0" smtClean="0">
                <a:solidFill>
                  <a:srgbClr val="00B050"/>
                </a:solidFill>
              </a:endParaRPr>
            </a:p>
          </p:txBody>
        </p:sp>
        <p:sp>
          <p:nvSpPr>
            <p:cNvPr id="48" name="TextBox 47"/>
            <p:cNvSpPr txBox="1"/>
            <p:nvPr/>
          </p:nvSpPr>
          <p:spPr>
            <a:xfrm>
              <a:off x="656187" y="2601930"/>
              <a:ext cx="847545" cy="89768"/>
            </a:xfrm>
            <a:prstGeom prst="rect">
              <a:avLst/>
            </a:prstGeom>
            <a:noFill/>
          </p:spPr>
          <p:txBody>
            <a:bodyPr wrap="square" lIns="0" tIns="0" rIns="0" bIns="0" rtlCol="0">
              <a:spAutoFit/>
            </a:bodyPr>
            <a:lstStyle/>
            <a:p>
              <a:pPr>
                <a:lnSpc>
                  <a:spcPts val="700"/>
                </a:lnSpc>
              </a:pPr>
              <a:r>
                <a:rPr lang="en-GB" sz="900" b="1" dirty="0" smtClean="0">
                  <a:solidFill>
                    <a:srgbClr val="00B050"/>
                  </a:solidFill>
                </a:rPr>
                <a:t>vitamins</a:t>
              </a:r>
            </a:p>
          </p:txBody>
        </p:sp>
        <p:sp>
          <p:nvSpPr>
            <p:cNvPr id="49" name="TextBox 48"/>
            <p:cNvSpPr txBox="1"/>
            <p:nvPr/>
          </p:nvSpPr>
          <p:spPr>
            <a:xfrm>
              <a:off x="600256" y="3588957"/>
              <a:ext cx="1304744" cy="179536"/>
            </a:xfrm>
            <a:prstGeom prst="rect">
              <a:avLst/>
            </a:prstGeom>
            <a:noFill/>
          </p:spPr>
          <p:txBody>
            <a:bodyPr wrap="square" lIns="0" tIns="0" rIns="0" bIns="0" rtlCol="0">
              <a:spAutoFit/>
            </a:bodyPr>
            <a:lstStyle/>
            <a:p>
              <a:pPr>
                <a:lnSpc>
                  <a:spcPts val="700"/>
                </a:lnSpc>
              </a:pPr>
              <a:r>
                <a:rPr lang="en-GB" sz="900" b="1" dirty="0">
                  <a:solidFill>
                    <a:srgbClr val="00B050"/>
                  </a:solidFill>
                </a:rPr>
                <a:t>n</a:t>
              </a:r>
              <a:r>
                <a:rPr lang="en-GB" sz="900" b="1" dirty="0" smtClean="0">
                  <a:solidFill>
                    <a:srgbClr val="00B050"/>
                  </a:solidFill>
                </a:rPr>
                <a:t>ucleic acid </a:t>
              </a:r>
            </a:p>
            <a:p>
              <a:pPr>
                <a:lnSpc>
                  <a:spcPts val="700"/>
                </a:lnSpc>
              </a:pPr>
              <a:r>
                <a:rPr lang="en-GB" sz="900" b="1" dirty="0" smtClean="0">
                  <a:solidFill>
                    <a:srgbClr val="00B050"/>
                  </a:solidFill>
                </a:rPr>
                <a:t>nucleosides</a:t>
              </a:r>
            </a:p>
          </p:txBody>
        </p:sp>
        <p:sp>
          <p:nvSpPr>
            <p:cNvPr id="50" name="TextBox 49"/>
            <p:cNvSpPr txBox="1"/>
            <p:nvPr/>
          </p:nvSpPr>
          <p:spPr>
            <a:xfrm>
              <a:off x="574057" y="3261181"/>
              <a:ext cx="568369" cy="89768"/>
            </a:xfrm>
            <a:prstGeom prst="rect">
              <a:avLst/>
            </a:prstGeom>
            <a:noFill/>
          </p:spPr>
          <p:txBody>
            <a:bodyPr wrap="square" lIns="0" tIns="0" rIns="0" bIns="0" rtlCol="0">
              <a:spAutoFit/>
            </a:bodyPr>
            <a:lstStyle/>
            <a:p>
              <a:pPr>
                <a:lnSpc>
                  <a:spcPts val="700"/>
                </a:lnSpc>
              </a:pPr>
              <a:r>
                <a:rPr lang="en-GB" sz="900" b="1" dirty="0" err="1" smtClean="0">
                  <a:solidFill>
                    <a:srgbClr val="00B050"/>
                  </a:solidFill>
                </a:rPr>
                <a:t>sphingoids</a:t>
              </a:r>
              <a:endParaRPr lang="en-GB" sz="900" b="1" dirty="0" smtClean="0">
                <a:solidFill>
                  <a:srgbClr val="00B050"/>
                </a:solidFill>
              </a:endParaRPr>
            </a:p>
          </p:txBody>
        </p:sp>
        <p:sp>
          <p:nvSpPr>
            <p:cNvPr id="51" name="TextBox 50"/>
            <p:cNvSpPr txBox="1"/>
            <p:nvPr/>
          </p:nvSpPr>
          <p:spPr>
            <a:xfrm>
              <a:off x="473960" y="2895600"/>
              <a:ext cx="1295400" cy="97784"/>
            </a:xfrm>
            <a:prstGeom prst="rect">
              <a:avLst/>
            </a:prstGeom>
            <a:noFill/>
          </p:spPr>
          <p:txBody>
            <a:bodyPr wrap="square" lIns="0" tIns="0" rIns="0" bIns="0" rtlCol="0">
              <a:spAutoFit/>
            </a:bodyPr>
            <a:lstStyle/>
            <a:p>
              <a:pPr>
                <a:lnSpc>
                  <a:spcPts val="700"/>
                </a:lnSpc>
              </a:pPr>
              <a:r>
                <a:rPr lang="en-GB" sz="900" b="1" dirty="0" smtClean="0">
                  <a:solidFill>
                    <a:srgbClr val="00B050"/>
                  </a:solidFill>
                </a:rPr>
                <a:t>amino acid  VOCs</a:t>
              </a:r>
            </a:p>
          </p:txBody>
        </p:sp>
        <p:sp>
          <p:nvSpPr>
            <p:cNvPr id="52" name="TextBox 51"/>
            <p:cNvSpPr txBox="1"/>
            <p:nvPr/>
          </p:nvSpPr>
          <p:spPr>
            <a:xfrm>
              <a:off x="413738" y="2291051"/>
              <a:ext cx="1338862" cy="179536"/>
            </a:xfrm>
            <a:prstGeom prst="rect">
              <a:avLst/>
            </a:prstGeom>
            <a:noFill/>
          </p:spPr>
          <p:txBody>
            <a:bodyPr wrap="square" lIns="0" tIns="0" rIns="0" bIns="0" rtlCol="0">
              <a:spAutoFit/>
            </a:bodyPr>
            <a:lstStyle/>
            <a:p>
              <a:pPr>
                <a:lnSpc>
                  <a:spcPts val="700"/>
                </a:lnSpc>
              </a:pPr>
              <a:r>
                <a:rPr lang="en-GB" sz="900" b="1" dirty="0" err="1" smtClean="0">
                  <a:solidFill>
                    <a:srgbClr val="FF0000"/>
                  </a:solidFill>
                </a:rPr>
                <a:t>methoxycinnamates</a:t>
              </a:r>
              <a:r>
                <a:rPr lang="en-GB" sz="900" b="1" dirty="0" smtClean="0">
                  <a:solidFill>
                    <a:srgbClr val="FF0000"/>
                  </a:solidFill>
                </a:rPr>
                <a:t> </a:t>
              </a:r>
            </a:p>
            <a:p>
              <a:pPr>
                <a:lnSpc>
                  <a:spcPts val="700"/>
                </a:lnSpc>
              </a:pPr>
              <a:r>
                <a:rPr lang="en-GB" sz="900" b="1" dirty="0" smtClean="0">
                  <a:solidFill>
                    <a:srgbClr val="FF0000"/>
                  </a:solidFill>
                </a:rPr>
                <a:t>and VOCs</a:t>
              </a:r>
            </a:p>
          </p:txBody>
        </p:sp>
        <p:sp>
          <p:nvSpPr>
            <p:cNvPr id="53" name="TextBox 52"/>
            <p:cNvSpPr txBox="1"/>
            <p:nvPr/>
          </p:nvSpPr>
          <p:spPr>
            <a:xfrm>
              <a:off x="527724" y="1923059"/>
              <a:ext cx="1453476" cy="179536"/>
            </a:xfrm>
            <a:prstGeom prst="rect">
              <a:avLst/>
            </a:prstGeom>
            <a:noFill/>
          </p:spPr>
          <p:txBody>
            <a:bodyPr wrap="square" lIns="0" tIns="0" rIns="0" bIns="0" rtlCol="0">
              <a:spAutoFit/>
            </a:bodyPr>
            <a:lstStyle/>
            <a:p>
              <a:pPr>
                <a:lnSpc>
                  <a:spcPts val="700"/>
                </a:lnSpc>
              </a:pPr>
              <a:r>
                <a:rPr lang="en-GB" sz="900" b="1" dirty="0">
                  <a:solidFill>
                    <a:srgbClr val="FF0000"/>
                  </a:solidFill>
                </a:rPr>
                <a:t>u</a:t>
              </a:r>
              <a:r>
                <a:rPr lang="en-GB" sz="900" b="1" dirty="0" smtClean="0">
                  <a:solidFill>
                    <a:srgbClr val="FF0000"/>
                  </a:solidFill>
                </a:rPr>
                <a:t>nsaturated </a:t>
              </a:r>
            </a:p>
            <a:p>
              <a:pPr>
                <a:lnSpc>
                  <a:spcPts val="700"/>
                </a:lnSpc>
              </a:pPr>
              <a:r>
                <a:rPr lang="en-GB" sz="900" b="1" dirty="0">
                  <a:solidFill>
                    <a:srgbClr val="FF0000"/>
                  </a:solidFill>
                </a:rPr>
                <a:t>f</a:t>
              </a:r>
              <a:r>
                <a:rPr lang="en-GB" sz="900" b="1" dirty="0" smtClean="0">
                  <a:solidFill>
                    <a:srgbClr val="FF0000"/>
                  </a:solidFill>
                </a:rPr>
                <a:t>atty  acids</a:t>
              </a:r>
            </a:p>
          </p:txBody>
        </p:sp>
        <p:sp>
          <p:nvSpPr>
            <p:cNvPr id="54" name="TextBox 53"/>
            <p:cNvSpPr txBox="1"/>
            <p:nvPr/>
          </p:nvSpPr>
          <p:spPr>
            <a:xfrm>
              <a:off x="457200" y="1143000"/>
              <a:ext cx="868027" cy="187552"/>
            </a:xfrm>
            <a:prstGeom prst="rect">
              <a:avLst/>
            </a:prstGeom>
            <a:noFill/>
          </p:spPr>
          <p:txBody>
            <a:bodyPr wrap="square" lIns="0" tIns="0" rIns="0" bIns="0" rtlCol="0">
              <a:spAutoFit/>
            </a:bodyPr>
            <a:lstStyle/>
            <a:p>
              <a:pPr>
                <a:lnSpc>
                  <a:spcPts val="700"/>
                </a:lnSpc>
              </a:pPr>
              <a:r>
                <a:rPr lang="en-GB" sz="900" b="1" dirty="0" smtClean="0">
                  <a:solidFill>
                    <a:srgbClr val="FF0000"/>
                  </a:solidFill>
                </a:rPr>
                <a:t>reducing sugars and derivatives</a:t>
              </a:r>
            </a:p>
          </p:txBody>
        </p:sp>
        <p:sp>
          <p:nvSpPr>
            <p:cNvPr id="55" name="TextBox 54"/>
            <p:cNvSpPr txBox="1"/>
            <p:nvPr/>
          </p:nvSpPr>
          <p:spPr>
            <a:xfrm>
              <a:off x="457200" y="748432"/>
              <a:ext cx="1371600" cy="89768"/>
            </a:xfrm>
            <a:prstGeom prst="rect">
              <a:avLst/>
            </a:prstGeom>
            <a:noFill/>
          </p:spPr>
          <p:txBody>
            <a:bodyPr wrap="square" lIns="0" tIns="0" rIns="0" bIns="0" rtlCol="0">
              <a:spAutoFit/>
            </a:bodyPr>
            <a:lstStyle/>
            <a:p>
              <a:pPr>
                <a:lnSpc>
                  <a:spcPts val="700"/>
                </a:lnSpc>
              </a:pPr>
              <a:r>
                <a:rPr lang="en-GB" sz="900" b="1" dirty="0" err="1" smtClean="0">
                  <a:solidFill>
                    <a:srgbClr val="FF0000"/>
                  </a:solidFill>
                </a:rPr>
                <a:t>rRNA</a:t>
              </a:r>
              <a:r>
                <a:rPr lang="en-GB" sz="900" b="1" dirty="0" smtClean="0">
                  <a:solidFill>
                    <a:srgbClr val="FF0000"/>
                  </a:solidFill>
                </a:rPr>
                <a:t>  nucleosides</a:t>
              </a:r>
            </a:p>
          </p:txBody>
        </p:sp>
        <p:sp>
          <p:nvSpPr>
            <p:cNvPr id="56" name="TextBox 55"/>
            <p:cNvSpPr txBox="1"/>
            <p:nvPr/>
          </p:nvSpPr>
          <p:spPr>
            <a:xfrm>
              <a:off x="598545" y="614651"/>
              <a:ext cx="696855" cy="179536"/>
            </a:xfrm>
            <a:prstGeom prst="rect">
              <a:avLst/>
            </a:prstGeom>
            <a:noFill/>
          </p:spPr>
          <p:txBody>
            <a:bodyPr wrap="square" lIns="0" tIns="0" rIns="0" bIns="0" rtlCol="0">
              <a:spAutoFit/>
            </a:bodyPr>
            <a:lstStyle/>
            <a:p>
              <a:pPr>
                <a:lnSpc>
                  <a:spcPts val="700"/>
                </a:lnSpc>
              </a:pPr>
              <a:r>
                <a:rPr lang="en-GB" sz="900" b="1" dirty="0">
                  <a:solidFill>
                    <a:srgbClr val="FF0000"/>
                  </a:solidFill>
                </a:rPr>
                <a:t>glycolysis</a:t>
              </a:r>
            </a:p>
            <a:p>
              <a:pPr>
                <a:lnSpc>
                  <a:spcPts val="700"/>
                </a:lnSpc>
              </a:pPr>
              <a:endParaRPr lang="en-GB" sz="900" b="1" dirty="0" smtClean="0">
                <a:solidFill>
                  <a:srgbClr val="FF0000"/>
                </a:solidFill>
              </a:endParaRPr>
            </a:p>
          </p:txBody>
        </p:sp>
        <p:sp>
          <p:nvSpPr>
            <p:cNvPr id="57" name="TextBox 56"/>
            <p:cNvSpPr txBox="1"/>
            <p:nvPr/>
          </p:nvSpPr>
          <p:spPr>
            <a:xfrm>
              <a:off x="418432" y="489387"/>
              <a:ext cx="1297407" cy="89768"/>
            </a:xfrm>
            <a:prstGeom prst="rect">
              <a:avLst/>
            </a:prstGeom>
            <a:noFill/>
          </p:spPr>
          <p:txBody>
            <a:bodyPr wrap="square" lIns="0" tIns="0" rIns="0" bIns="0" rtlCol="0">
              <a:spAutoFit/>
            </a:bodyPr>
            <a:lstStyle/>
            <a:p>
              <a:pPr>
                <a:lnSpc>
                  <a:spcPts val="700"/>
                </a:lnSpc>
              </a:pPr>
              <a:r>
                <a:rPr lang="en-GB" sz="900" b="1" dirty="0">
                  <a:solidFill>
                    <a:srgbClr val="FF0000"/>
                  </a:solidFill>
                </a:rPr>
                <a:t>s</a:t>
              </a:r>
              <a:r>
                <a:rPr lang="en-GB" sz="900" b="1" dirty="0" smtClean="0">
                  <a:solidFill>
                    <a:srgbClr val="FF0000"/>
                  </a:solidFill>
                </a:rPr>
                <a:t>ugar dehydration</a:t>
              </a:r>
            </a:p>
          </p:txBody>
        </p:sp>
      </p:grpSp>
      <p:sp>
        <p:nvSpPr>
          <p:cNvPr id="60" name="TextBox 59"/>
          <p:cNvSpPr txBox="1"/>
          <p:nvPr/>
        </p:nvSpPr>
        <p:spPr>
          <a:xfrm>
            <a:off x="400002" y="8027467"/>
            <a:ext cx="1335775" cy="230832"/>
          </a:xfrm>
          <a:prstGeom prst="rect">
            <a:avLst/>
          </a:prstGeom>
          <a:noFill/>
        </p:spPr>
        <p:txBody>
          <a:bodyPr wrap="square" rtlCol="0">
            <a:spAutoFit/>
          </a:bodyPr>
          <a:lstStyle/>
          <a:p>
            <a:r>
              <a:rPr lang="en-US" sz="900" dirty="0" smtClean="0"/>
              <a:t>fruits  color</a:t>
            </a:r>
            <a:endParaRPr lang="en-US" sz="900" dirty="0"/>
          </a:p>
        </p:txBody>
      </p:sp>
      <p:cxnSp>
        <p:nvCxnSpPr>
          <p:cNvPr id="61" name="Straight Arrow Connector 60"/>
          <p:cNvCxnSpPr/>
          <p:nvPr/>
        </p:nvCxnSpPr>
        <p:spPr>
          <a:xfrm>
            <a:off x="1128574" y="8153791"/>
            <a:ext cx="19261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5349873" y="8434243"/>
            <a:ext cx="1335775" cy="369332"/>
          </a:xfrm>
          <a:prstGeom prst="rect">
            <a:avLst/>
          </a:prstGeom>
          <a:noFill/>
        </p:spPr>
        <p:txBody>
          <a:bodyPr wrap="square" rtlCol="0">
            <a:spAutoFit/>
          </a:bodyPr>
          <a:lstStyle/>
          <a:p>
            <a:pPr algn="ctr"/>
            <a:r>
              <a:rPr lang="en-US" sz="900" dirty="0" smtClean="0"/>
              <a:t>Key to metabolite abundance color code</a:t>
            </a:r>
            <a:endParaRPr lang="en-US" sz="900" dirty="0"/>
          </a:p>
        </p:txBody>
      </p:sp>
      <p:cxnSp>
        <p:nvCxnSpPr>
          <p:cNvPr id="63" name="Straight Arrow Connector 62"/>
          <p:cNvCxnSpPr/>
          <p:nvPr/>
        </p:nvCxnSpPr>
        <p:spPr>
          <a:xfrm flipH="1">
            <a:off x="5234049" y="8605388"/>
            <a:ext cx="192024"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5417299" y="665122"/>
            <a:ext cx="1277874" cy="6247864"/>
          </a:xfrm>
          <a:prstGeom prst="rect">
            <a:avLst/>
          </a:prstGeom>
          <a:noFill/>
        </p:spPr>
        <p:txBody>
          <a:bodyPr wrap="square" rtlCol="0">
            <a:spAutoFit/>
          </a:bodyPr>
          <a:lstStyle/>
          <a:p>
            <a:pPr algn="just"/>
            <a:r>
              <a:rPr lang="en-GB" sz="1000" b="1" dirty="0" smtClean="0"/>
              <a:t>Figure S4. </a:t>
            </a:r>
            <a:r>
              <a:rPr lang="en-GB" sz="1000" b="1" dirty="0" err="1" smtClean="0"/>
              <a:t>Heatmap</a:t>
            </a:r>
            <a:r>
              <a:rPr lang="en-GB" sz="1000" b="1" dirty="0" smtClean="0"/>
              <a:t> analysis based on DS1-bolon data. </a:t>
            </a:r>
            <a:r>
              <a:rPr lang="en-GB" sz="1000" dirty="0" smtClean="0"/>
              <a:t>Showing the abundance level of metabolites arranged in biological classes by increasing PC1 loading values  (y-axis) along date samples arranged by  increasing PC1 scores (x-axis). Metabolite classes are shown to the left in different colours to reflect various biochemical phases of the ripening process in dates: (brown) early ripening </a:t>
            </a:r>
            <a:r>
              <a:rPr lang="en-GB" sz="1000" dirty="0" err="1" smtClean="0"/>
              <a:t>Khalal</a:t>
            </a:r>
            <a:r>
              <a:rPr lang="en-GB" sz="1000" dirty="0" smtClean="0"/>
              <a:t>, (green</a:t>
            </a:r>
            <a:r>
              <a:rPr lang="en-GB" sz="1000" dirty="0"/>
              <a:t>)</a:t>
            </a:r>
            <a:r>
              <a:rPr lang="en-GB" sz="1000" dirty="0" smtClean="0"/>
              <a:t> ripening underway corresponding to </a:t>
            </a:r>
            <a:r>
              <a:rPr lang="en-GB" sz="1000" dirty="0" err="1" smtClean="0"/>
              <a:t>Rutab</a:t>
            </a:r>
            <a:r>
              <a:rPr lang="en-GB" sz="1000" dirty="0" smtClean="0"/>
              <a:t> and (red) over-ripening. The positive range of PC1 shows increased discolouration amongst dates many of which belong to the dry type (black framed rectangles). The soft type (highlighted in purple rectangles) is enriched at the negative range</a:t>
            </a:r>
            <a:endParaRPr lang="en-GB" sz="1000" dirty="0"/>
          </a:p>
        </p:txBody>
      </p:sp>
      <p:sp>
        <p:nvSpPr>
          <p:cNvPr id="70" name="Rectangle 69"/>
          <p:cNvSpPr/>
          <p:nvPr/>
        </p:nvSpPr>
        <p:spPr>
          <a:xfrm>
            <a:off x="4800600" y="7459241"/>
            <a:ext cx="432539" cy="530126"/>
          </a:xfrm>
          <a:prstGeom prst="rect">
            <a:avLst/>
          </a:prstGeom>
          <a:solidFill>
            <a:schemeClr val="accent1">
              <a:alpha val="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3987800" y="7459730"/>
            <a:ext cx="6259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4248150" y="7459241"/>
            <a:ext cx="489689" cy="530126"/>
          </a:xfrm>
          <a:prstGeom prst="rect">
            <a:avLst/>
          </a:prstGeom>
          <a:solidFill>
            <a:schemeClr val="accent1">
              <a:alpha val="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4114800" y="7459241"/>
            <a:ext cx="57889" cy="530126"/>
          </a:xfrm>
          <a:prstGeom prst="rect">
            <a:avLst/>
          </a:prstGeom>
          <a:solidFill>
            <a:schemeClr val="accent1">
              <a:alpha val="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5" name="Rectangle 74"/>
          <p:cNvSpPr/>
          <p:nvPr/>
        </p:nvSpPr>
        <p:spPr>
          <a:xfrm>
            <a:off x="3810000" y="7472430"/>
            <a:ext cx="6259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3606800" y="7459241"/>
            <a:ext cx="121389" cy="530126"/>
          </a:xfrm>
          <a:prstGeom prst="rect">
            <a:avLst/>
          </a:prstGeom>
          <a:solidFill>
            <a:schemeClr val="accent1">
              <a:alpha val="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7" name="Rectangle 76"/>
          <p:cNvSpPr/>
          <p:nvPr/>
        </p:nvSpPr>
        <p:spPr>
          <a:xfrm>
            <a:off x="3346450" y="7472430"/>
            <a:ext cx="25400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3276600" y="7453958"/>
            <a:ext cx="57889" cy="530126"/>
          </a:xfrm>
          <a:prstGeom prst="rect">
            <a:avLst/>
          </a:prstGeom>
          <a:solidFill>
            <a:schemeClr val="accent1">
              <a:alpha val="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79" name="Rectangle 78"/>
          <p:cNvSpPr/>
          <p:nvPr/>
        </p:nvSpPr>
        <p:spPr>
          <a:xfrm>
            <a:off x="3105150" y="7459241"/>
            <a:ext cx="57889" cy="530126"/>
          </a:xfrm>
          <a:prstGeom prst="rect">
            <a:avLst/>
          </a:prstGeom>
          <a:solidFill>
            <a:schemeClr val="accent1">
              <a:alpha val="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0" name="Rectangle 79"/>
          <p:cNvSpPr/>
          <p:nvPr/>
        </p:nvSpPr>
        <p:spPr>
          <a:xfrm>
            <a:off x="2914650" y="7466080"/>
            <a:ext cx="15240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851150" y="7465591"/>
            <a:ext cx="57889" cy="530126"/>
          </a:xfrm>
          <a:prstGeom prst="rect">
            <a:avLst/>
          </a:prstGeom>
          <a:solidFill>
            <a:schemeClr val="accent1">
              <a:alpha val="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2" name="Rectangle 81"/>
          <p:cNvSpPr/>
          <p:nvPr/>
        </p:nvSpPr>
        <p:spPr>
          <a:xfrm>
            <a:off x="2736850" y="7472430"/>
            <a:ext cx="6985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546350" y="7466080"/>
            <a:ext cx="5080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1786120" y="7466080"/>
            <a:ext cx="62688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1607537" y="7466080"/>
            <a:ext cx="5080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1473200" y="7459730"/>
            <a:ext cx="5080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1365363" y="7466080"/>
            <a:ext cx="50800" cy="530126"/>
          </a:xfrm>
          <a:prstGeom prst="rect">
            <a:avLst/>
          </a:prstGeom>
          <a:solidFill>
            <a:schemeClr val="accent4">
              <a:lumMod val="60000"/>
              <a:lumOff val="40000"/>
              <a:alpha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3463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2712663" y="832325"/>
            <a:ext cx="207140" cy="1260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4113264" y="832325"/>
            <a:ext cx="207140" cy="1260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Arrow Connector 34"/>
          <p:cNvCxnSpPr/>
          <p:nvPr/>
        </p:nvCxnSpPr>
        <p:spPr>
          <a:xfrm flipH="1">
            <a:off x="2554903" y="576196"/>
            <a:ext cx="69047" cy="13419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4987869" y="576195"/>
            <a:ext cx="69047" cy="13419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4101240" y="443926"/>
            <a:ext cx="69047" cy="134195"/>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20688" y="7812360"/>
            <a:ext cx="5616624" cy="276999"/>
          </a:xfrm>
          <a:prstGeom prst="rect">
            <a:avLst/>
          </a:prstGeom>
          <a:noFill/>
        </p:spPr>
        <p:txBody>
          <a:bodyPr wrap="square" rtlCol="0">
            <a:spAutoFit/>
          </a:bodyPr>
          <a:lstStyle/>
          <a:p>
            <a:endParaRPr lang="en-GB" sz="1200" dirty="0"/>
          </a:p>
        </p:txBody>
      </p:sp>
      <p:sp>
        <p:nvSpPr>
          <p:cNvPr id="2" name="TextBox 1"/>
          <p:cNvSpPr txBox="1"/>
          <p:nvPr/>
        </p:nvSpPr>
        <p:spPr>
          <a:xfrm>
            <a:off x="381000" y="7751745"/>
            <a:ext cx="6019800" cy="1015663"/>
          </a:xfrm>
          <a:prstGeom prst="rect">
            <a:avLst/>
          </a:prstGeom>
          <a:noFill/>
        </p:spPr>
        <p:txBody>
          <a:bodyPr wrap="square" rtlCol="0">
            <a:spAutoFit/>
          </a:bodyPr>
          <a:lstStyle/>
          <a:p>
            <a:pPr algn="just"/>
            <a:r>
              <a:rPr lang="en-GB" sz="1000" b="1" dirty="0" smtClean="0"/>
              <a:t>Figure S5 </a:t>
            </a:r>
            <a:r>
              <a:rPr lang="en-GB" sz="1000" b="1" dirty="0"/>
              <a:t>: Boxplots of </a:t>
            </a:r>
            <a:r>
              <a:rPr lang="en-GB" sz="1000" b="1" dirty="0" smtClean="0"/>
              <a:t>PC3&amp;4 </a:t>
            </a:r>
            <a:r>
              <a:rPr lang="en-GB" sz="1000" b="1" dirty="0"/>
              <a:t>loading values arranged by metabolic class. </a:t>
            </a:r>
            <a:r>
              <a:rPr lang="en-GB" sz="1000" dirty="0" smtClean="0"/>
              <a:t>A&amp;B) </a:t>
            </a:r>
            <a:r>
              <a:rPr lang="en-GB" sz="1000" dirty="0"/>
              <a:t>PC3&amp;4</a:t>
            </a:r>
            <a:r>
              <a:rPr lang="en-GB" sz="1000" b="1" dirty="0"/>
              <a:t> </a:t>
            </a:r>
            <a:r>
              <a:rPr lang="en-GB" sz="1000" dirty="0" smtClean="0"/>
              <a:t>DS1-bolon</a:t>
            </a:r>
            <a:r>
              <a:rPr lang="en-GB" sz="1000" dirty="0"/>
              <a:t>, </a:t>
            </a:r>
            <a:r>
              <a:rPr lang="en-GB" sz="1000" dirty="0" smtClean="0"/>
              <a:t>C&amp;D) </a:t>
            </a:r>
            <a:r>
              <a:rPr lang="en-GB" sz="1000" dirty="0"/>
              <a:t>PC3&amp;4</a:t>
            </a:r>
            <a:r>
              <a:rPr lang="en-GB" sz="1000" b="1" dirty="0"/>
              <a:t> </a:t>
            </a:r>
            <a:r>
              <a:rPr lang="en-GB" sz="1000" dirty="0" smtClean="0"/>
              <a:t>DS2-mature</a:t>
            </a:r>
            <a:r>
              <a:rPr lang="en-GB" sz="1000" dirty="0"/>
              <a:t>. The classification of metabolites follows that developed for PC1 (refer to methods). The star in each box indicates the median loading value per metabolic class</a:t>
            </a:r>
            <a:r>
              <a:rPr lang="en-GB" sz="1000" dirty="0" smtClean="0"/>
              <a:t>. For </a:t>
            </a:r>
            <a:r>
              <a:rPr lang="en-GB" sz="1000" dirty="0"/>
              <a:t>both datasets, metabolite classes </a:t>
            </a:r>
            <a:r>
              <a:rPr lang="en-GB" sz="1000" dirty="0" smtClean="0"/>
              <a:t>with extreme median loading values are pointed at with a red arrow. Classes </a:t>
            </a:r>
            <a:r>
              <a:rPr lang="en-GB" sz="1000" dirty="0"/>
              <a:t>with less than three metabolites were not considered; these consisted of tannins and dipeptides for DS1-bolon and polyamines, </a:t>
            </a:r>
            <a:r>
              <a:rPr lang="en-GB" sz="1000" dirty="0" err="1"/>
              <a:t>methoxycinnamates</a:t>
            </a:r>
            <a:r>
              <a:rPr lang="en-GB" sz="1000" dirty="0"/>
              <a:t> and </a:t>
            </a:r>
            <a:r>
              <a:rPr lang="en-GB" sz="1000" dirty="0" err="1"/>
              <a:t>benzenoid</a:t>
            </a:r>
            <a:r>
              <a:rPr lang="en-GB" sz="1000" dirty="0"/>
              <a:t> VOCs, energy and amines for DS2-bolon. </a:t>
            </a:r>
            <a:endParaRPr lang="en-GB" sz="1000" b="1"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615" y="443926"/>
            <a:ext cx="5267325" cy="369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629" t="-688" r="629" b="688"/>
          <a:stretch/>
        </p:blipFill>
        <p:spPr bwMode="auto">
          <a:xfrm>
            <a:off x="822960" y="4114800"/>
            <a:ext cx="5029200" cy="3609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1034186" y="685800"/>
            <a:ext cx="1328014" cy="29158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931006" y="3439275"/>
            <a:ext cx="659794" cy="198274"/>
          </a:xfrm>
          <a:prstGeom prst="rect">
            <a:avLst/>
          </a:prstGeom>
          <a:noFill/>
        </p:spPr>
        <p:txBody>
          <a:bodyPr wrap="square" rtlCol="0">
            <a:spAutoFit/>
          </a:bodyPr>
          <a:lstStyle/>
          <a:p>
            <a:r>
              <a:rPr lang="en-US" sz="800" b="1" dirty="0" smtClean="0">
                <a:latin typeface="Arial Narrow" panose="020B0606020202030204" pitchFamily="34" charset="0"/>
              </a:rPr>
              <a:t>amines</a:t>
            </a:r>
            <a:endParaRPr lang="en-US" sz="800" b="1" dirty="0">
              <a:latin typeface="Arial Narrow" panose="020B0606020202030204" pitchFamily="34" charset="0"/>
            </a:endParaRPr>
          </a:p>
        </p:txBody>
      </p:sp>
      <p:sp>
        <p:nvSpPr>
          <p:cNvPr id="15" name="TextBox 14"/>
          <p:cNvSpPr txBox="1"/>
          <p:nvPr/>
        </p:nvSpPr>
        <p:spPr>
          <a:xfrm>
            <a:off x="1532427" y="3322947"/>
            <a:ext cx="1063268" cy="215444"/>
          </a:xfrm>
          <a:prstGeom prst="rect">
            <a:avLst/>
          </a:prstGeom>
          <a:noFill/>
        </p:spPr>
        <p:txBody>
          <a:bodyPr wrap="square" rtlCol="0">
            <a:spAutoFit/>
          </a:bodyPr>
          <a:lstStyle/>
          <a:p>
            <a:r>
              <a:rPr lang="en-US" sz="800" b="1" dirty="0">
                <a:latin typeface="Arial Narrow" panose="020B0606020202030204" pitchFamily="34" charset="0"/>
              </a:rPr>
              <a:t>a</a:t>
            </a:r>
            <a:r>
              <a:rPr lang="en-US" sz="800" b="1" dirty="0" smtClean="0">
                <a:latin typeface="Arial Narrow" panose="020B0606020202030204" pitchFamily="34" charset="0"/>
              </a:rPr>
              <a:t>mino acid VOCs</a:t>
            </a:r>
            <a:endParaRPr lang="en-US" sz="800" b="1" dirty="0">
              <a:latin typeface="Arial Narrow" panose="020B0606020202030204" pitchFamily="34" charset="0"/>
            </a:endParaRPr>
          </a:p>
        </p:txBody>
      </p:sp>
      <p:sp>
        <p:nvSpPr>
          <p:cNvPr id="16" name="TextBox 15"/>
          <p:cNvSpPr txBox="1"/>
          <p:nvPr/>
        </p:nvSpPr>
        <p:spPr>
          <a:xfrm>
            <a:off x="1751062" y="3204036"/>
            <a:ext cx="855957" cy="198274"/>
          </a:xfrm>
          <a:prstGeom prst="rect">
            <a:avLst/>
          </a:prstGeom>
          <a:noFill/>
        </p:spPr>
        <p:txBody>
          <a:bodyPr wrap="square" rtlCol="0">
            <a:spAutoFit/>
          </a:bodyPr>
          <a:lstStyle/>
          <a:p>
            <a:r>
              <a:rPr lang="en-US" sz="800" b="1" dirty="0">
                <a:latin typeface="Arial Narrow" panose="020B0606020202030204" pitchFamily="34" charset="0"/>
              </a:rPr>
              <a:t>a</a:t>
            </a:r>
            <a:r>
              <a:rPr lang="en-US" sz="800" b="1" dirty="0" smtClean="0">
                <a:latin typeface="Arial Narrow" panose="020B0606020202030204" pitchFamily="34" charset="0"/>
              </a:rPr>
              <a:t>mino acids</a:t>
            </a:r>
            <a:endParaRPr lang="en-US" sz="800" b="1" dirty="0">
              <a:latin typeface="Arial Narrow" panose="020B0606020202030204" pitchFamily="34" charset="0"/>
            </a:endParaRPr>
          </a:p>
        </p:txBody>
      </p:sp>
      <p:sp>
        <p:nvSpPr>
          <p:cNvPr id="17" name="TextBox 16"/>
          <p:cNvSpPr txBox="1"/>
          <p:nvPr/>
        </p:nvSpPr>
        <p:spPr>
          <a:xfrm>
            <a:off x="1811043" y="3071498"/>
            <a:ext cx="855957" cy="198274"/>
          </a:xfrm>
          <a:prstGeom prst="rect">
            <a:avLst/>
          </a:prstGeom>
          <a:noFill/>
        </p:spPr>
        <p:txBody>
          <a:bodyPr wrap="square" rtlCol="0">
            <a:spAutoFit/>
          </a:bodyPr>
          <a:lstStyle/>
          <a:p>
            <a:r>
              <a:rPr lang="en-US" sz="800" b="1" dirty="0" smtClean="0">
                <a:latin typeface="Arial Narrow" panose="020B0606020202030204" pitchFamily="34" charset="0"/>
              </a:rPr>
              <a:t>dipeptides</a:t>
            </a:r>
            <a:endParaRPr lang="en-US" sz="800" b="1" dirty="0">
              <a:latin typeface="Arial Narrow" panose="020B0606020202030204" pitchFamily="34" charset="0"/>
            </a:endParaRPr>
          </a:p>
        </p:txBody>
      </p:sp>
      <p:sp>
        <p:nvSpPr>
          <p:cNvPr id="18" name="TextBox 17"/>
          <p:cNvSpPr txBox="1"/>
          <p:nvPr/>
        </p:nvSpPr>
        <p:spPr>
          <a:xfrm>
            <a:off x="1963443" y="2938959"/>
            <a:ext cx="855957" cy="198274"/>
          </a:xfrm>
          <a:prstGeom prst="rect">
            <a:avLst/>
          </a:prstGeom>
          <a:noFill/>
        </p:spPr>
        <p:txBody>
          <a:bodyPr wrap="square" rtlCol="0">
            <a:spAutoFit/>
          </a:bodyPr>
          <a:lstStyle/>
          <a:p>
            <a:r>
              <a:rPr lang="en-US" sz="800" b="1" dirty="0" smtClean="0">
                <a:latin typeface="Arial Narrow" panose="020B0606020202030204" pitchFamily="34" charset="0"/>
              </a:rPr>
              <a:t>energy</a:t>
            </a:r>
            <a:endParaRPr lang="en-US" sz="800" b="1" dirty="0">
              <a:latin typeface="Arial Narrow" panose="020B0606020202030204" pitchFamily="34" charset="0"/>
            </a:endParaRPr>
          </a:p>
        </p:txBody>
      </p:sp>
      <p:sp>
        <p:nvSpPr>
          <p:cNvPr id="19" name="TextBox 18"/>
          <p:cNvSpPr txBox="1"/>
          <p:nvPr/>
        </p:nvSpPr>
        <p:spPr>
          <a:xfrm>
            <a:off x="1811043" y="2708496"/>
            <a:ext cx="855957" cy="198274"/>
          </a:xfrm>
          <a:prstGeom prst="rect">
            <a:avLst/>
          </a:prstGeom>
          <a:noFill/>
        </p:spPr>
        <p:txBody>
          <a:bodyPr wrap="square" rtlCol="0">
            <a:spAutoFit/>
          </a:bodyPr>
          <a:lstStyle/>
          <a:p>
            <a:r>
              <a:rPr lang="en-US" sz="800" b="1" dirty="0">
                <a:latin typeface="Arial Narrow" panose="020B0606020202030204" pitchFamily="34" charset="0"/>
              </a:rPr>
              <a:t>g</a:t>
            </a:r>
            <a:r>
              <a:rPr lang="en-US" sz="800" b="1" dirty="0" smtClean="0">
                <a:latin typeface="Arial Narrow" panose="020B0606020202030204" pitchFamily="34" charset="0"/>
              </a:rPr>
              <a:t>lycolysis</a:t>
            </a:r>
            <a:endParaRPr lang="en-US" sz="800" b="1" dirty="0">
              <a:latin typeface="Arial Narrow" panose="020B0606020202030204" pitchFamily="34" charset="0"/>
            </a:endParaRPr>
          </a:p>
        </p:txBody>
      </p:sp>
      <p:sp>
        <p:nvSpPr>
          <p:cNvPr id="20" name="TextBox 19"/>
          <p:cNvSpPr txBox="1"/>
          <p:nvPr/>
        </p:nvSpPr>
        <p:spPr>
          <a:xfrm>
            <a:off x="1021660" y="2593984"/>
            <a:ext cx="1416740" cy="198274"/>
          </a:xfrm>
          <a:prstGeom prst="rect">
            <a:avLst/>
          </a:prstGeom>
          <a:noFill/>
        </p:spPr>
        <p:txBody>
          <a:bodyPr wrap="square" rtlCol="0">
            <a:spAutoFit/>
          </a:bodyPr>
          <a:lstStyle/>
          <a:p>
            <a:r>
              <a:rPr lang="en-US" sz="800" b="1" dirty="0" err="1" smtClean="0">
                <a:latin typeface="Arial Narrow" panose="020B0606020202030204" pitchFamily="34" charset="0"/>
              </a:rPr>
              <a:t>lysophospholipid</a:t>
            </a:r>
            <a:r>
              <a:rPr lang="en-US" sz="800" b="1" dirty="0" smtClean="0">
                <a:latin typeface="Arial Narrow" panose="020B0606020202030204" pitchFamily="34" charset="0"/>
              </a:rPr>
              <a:t> degradation</a:t>
            </a:r>
            <a:endParaRPr lang="en-US" sz="800" b="1" dirty="0">
              <a:latin typeface="Arial Narrow" panose="020B0606020202030204" pitchFamily="34" charset="0"/>
            </a:endParaRPr>
          </a:p>
        </p:txBody>
      </p:sp>
      <p:sp>
        <p:nvSpPr>
          <p:cNvPr id="22" name="TextBox 21"/>
          <p:cNvSpPr txBox="1"/>
          <p:nvPr/>
        </p:nvSpPr>
        <p:spPr>
          <a:xfrm>
            <a:off x="1483591" y="2466522"/>
            <a:ext cx="932159" cy="198274"/>
          </a:xfrm>
          <a:prstGeom prst="rect">
            <a:avLst/>
          </a:prstGeom>
          <a:noFill/>
        </p:spPr>
        <p:txBody>
          <a:bodyPr wrap="square" rtlCol="0">
            <a:spAutoFit/>
          </a:bodyPr>
          <a:lstStyle/>
          <a:p>
            <a:r>
              <a:rPr lang="en-US" sz="800" b="1" dirty="0" err="1" smtClean="0">
                <a:latin typeface="Arial Narrow" panose="020B0606020202030204" pitchFamily="34" charset="0"/>
              </a:rPr>
              <a:t>lysophospholipids</a:t>
            </a:r>
            <a:endParaRPr lang="en-US" sz="800" b="1" dirty="0">
              <a:latin typeface="Arial Narrow" panose="020B0606020202030204" pitchFamily="34" charset="0"/>
            </a:endParaRPr>
          </a:p>
        </p:txBody>
      </p:sp>
      <p:sp>
        <p:nvSpPr>
          <p:cNvPr id="24" name="TextBox 23"/>
          <p:cNvSpPr txBox="1"/>
          <p:nvPr/>
        </p:nvSpPr>
        <p:spPr>
          <a:xfrm>
            <a:off x="1532427" y="2823069"/>
            <a:ext cx="1095882" cy="215444"/>
          </a:xfrm>
          <a:prstGeom prst="rect">
            <a:avLst/>
          </a:prstGeom>
          <a:noFill/>
        </p:spPr>
        <p:txBody>
          <a:bodyPr wrap="square" rtlCol="0">
            <a:spAutoFit/>
          </a:bodyPr>
          <a:lstStyle/>
          <a:p>
            <a:r>
              <a:rPr lang="en-US" sz="800" b="1" dirty="0">
                <a:latin typeface="Arial Narrow" panose="020B0606020202030204" pitchFamily="34" charset="0"/>
              </a:rPr>
              <a:t>g</a:t>
            </a:r>
            <a:r>
              <a:rPr lang="en-US" sz="800" b="1" dirty="0" smtClean="0">
                <a:latin typeface="Arial Narrow" panose="020B0606020202030204" pitchFamily="34" charset="0"/>
              </a:rPr>
              <a:t>lutathione cycle</a:t>
            </a:r>
            <a:endParaRPr lang="en-US" sz="800" b="1" dirty="0">
              <a:latin typeface="Arial Narrow" panose="020B0606020202030204" pitchFamily="34" charset="0"/>
            </a:endParaRPr>
          </a:p>
        </p:txBody>
      </p:sp>
      <p:sp>
        <p:nvSpPr>
          <p:cNvPr id="25" name="TextBox 24"/>
          <p:cNvSpPr txBox="1"/>
          <p:nvPr/>
        </p:nvSpPr>
        <p:spPr>
          <a:xfrm>
            <a:off x="1219200" y="2209996"/>
            <a:ext cx="1229616" cy="215444"/>
          </a:xfrm>
          <a:prstGeom prst="rect">
            <a:avLst/>
          </a:prstGeom>
          <a:noFill/>
        </p:spPr>
        <p:txBody>
          <a:bodyPr wrap="square" rtlCol="0">
            <a:spAutoFit/>
          </a:bodyPr>
          <a:lstStyle/>
          <a:p>
            <a:r>
              <a:rPr lang="en-US" sz="800" b="1" dirty="0" smtClean="0">
                <a:latin typeface="Arial Narrow" panose="020B0606020202030204" pitchFamily="34" charset="0"/>
              </a:rPr>
              <a:t>N-acetylated amino acids</a:t>
            </a:r>
            <a:endParaRPr lang="en-US" sz="800" b="1" dirty="0">
              <a:latin typeface="Arial Narrow" panose="020B0606020202030204" pitchFamily="34" charset="0"/>
            </a:endParaRPr>
          </a:p>
        </p:txBody>
      </p:sp>
      <p:sp>
        <p:nvSpPr>
          <p:cNvPr id="26" name="TextBox 25"/>
          <p:cNvSpPr txBox="1"/>
          <p:nvPr/>
        </p:nvSpPr>
        <p:spPr>
          <a:xfrm>
            <a:off x="1399599" y="2077457"/>
            <a:ext cx="1052121" cy="215444"/>
          </a:xfrm>
          <a:prstGeom prst="rect">
            <a:avLst/>
          </a:prstGeom>
          <a:noFill/>
        </p:spPr>
        <p:txBody>
          <a:bodyPr wrap="square" rtlCol="0">
            <a:spAutoFit/>
          </a:bodyPr>
          <a:lstStyle/>
          <a:p>
            <a:r>
              <a:rPr lang="en-US" sz="800" b="1" dirty="0">
                <a:latin typeface="Arial Narrow" panose="020B0606020202030204" pitchFamily="34" charset="0"/>
              </a:rPr>
              <a:t>n</a:t>
            </a:r>
            <a:r>
              <a:rPr lang="en-US" sz="800" b="1" dirty="0" smtClean="0">
                <a:latin typeface="Arial Narrow" panose="020B0606020202030204" pitchFamily="34" charset="0"/>
              </a:rPr>
              <a:t>on-reducing sugars</a:t>
            </a:r>
            <a:endParaRPr lang="en-US" sz="800" b="1" dirty="0">
              <a:latin typeface="Arial Narrow" panose="020B0606020202030204" pitchFamily="34" charset="0"/>
            </a:endParaRPr>
          </a:p>
        </p:txBody>
      </p:sp>
      <p:sp>
        <p:nvSpPr>
          <p:cNvPr id="27" name="TextBox 26"/>
          <p:cNvSpPr txBox="1"/>
          <p:nvPr/>
        </p:nvSpPr>
        <p:spPr>
          <a:xfrm>
            <a:off x="1250140" y="1944919"/>
            <a:ext cx="1165610" cy="215444"/>
          </a:xfrm>
          <a:prstGeom prst="rect">
            <a:avLst/>
          </a:prstGeom>
          <a:noFill/>
        </p:spPr>
        <p:txBody>
          <a:bodyPr wrap="square" rtlCol="0">
            <a:spAutoFit/>
          </a:bodyPr>
          <a:lstStyle/>
          <a:p>
            <a:r>
              <a:rPr lang="en-US" sz="800" b="1" dirty="0">
                <a:latin typeface="Arial Narrow" panose="020B0606020202030204" pitchFamily="34" charset="0"/>
              </a:rPr>
              <a:t>n</a:t>
            </a:r>
            <a:r>
              <a:rPr lang="en-US" sz="800" b="1" dirty="0" smtClean="0">
                <a:latin typeface="Arial Narrow" panose="020B0606020202030204" pitchFamily="34" charset="0"/>
              </a:rPr>
              <a:t>ucleic acid nucleosides</a:t>
            </a:r>
            <a:endParaRPr lang="en-US" sz="800" b="1" dirty="0">
              <a:latin typeface="Arial Narrow" panose="020B0606020202030204" pitchFamily="34" charset="0"/>
            </a:endParaRPr>
          </a:p>
        </p:txBody>
      </p:sp>
      <p:sp>
        <p:nvSpPr>
          <p:cNvPr id="28" name="TextBox 27"/>
          <p:cNvSpPr txBox="1"/>
          <p:nvPr/>
        </p:nvSpPr>
        <p:spPr>
          <a:xfrm>
            <a:off x="1499811" y="1812380"/>
            <a:ext cx="932159" cy="198274"/>
          </a:xfrm>
          <a:prstGeom prst="rect">
            <a:avLst/>
          </a:prstGeom>
          <a:noFill/>
        </p:spPr>
        <p:txBody>
          <a:bodyPr wrap="square" rtlCol="0">
            <a:spAutoFit/>
          </a:bodyPr>
          <a:lstStyle/>
          <a:p>
            <a:r>
              <a:rPr lang="en-US" sz="800" b="1" dirty="0" err="1" smtClean="0">
                <a:latin typeface="Arial Narrow" panose="020B0606020202030204" pitchFamily="34" charset="0"/>
              </a:rPr>
              <a:t>phenylpropanoids</a:t>
            </a:r>
            <a:endParaRPr lang="en-US" sz="800" b="1" dirty="0">
              <a:latin typeface="Arial Narrow" panose="020B0606020202030204" pitchFamily="34" charset="0"/>
            </a:endParaRPr>
          </a:p>
        </p:txBody>
      </p:sp>
      <p:sp>
        <p:nvSpPr>
          <p:cNvPr id="29" name="TextBox 28"/>
          <p:cNvSpPr txBox="1"/>
          <p:nvPr/>
        </p:nvSpPr>
        <p:spPr>
          <a:xfrm>
            <a:off x="1723516" y="1679841"/>
            <a:ext cx="932159" cy="198274"/>
          </a:xfrm>
          <a:prstGeom prst="rect">
            <a:avLst/>
          </a:prstGeom>
          <a:noFill/>
        </p:spPr>
        <p:txBody>
          <a:bodyPr wrap="square" rtlCol="0">
            <a:spAutoFit/>
          </a:bodyPr>
          <a:lstStyle/>
          <a:p>
            <a:r>
              <a:rPr lang="en-US" sz="800" b="1" dirty="0" smtClean="0">
                <a:latin typeface="Arial Narrow" panose="020B0606020202030204" pitchFamily="34" charset="0"/>
              </a:rPr>
              <a:t>polyamines</a:t>
            </a:r>
            <a:endParaRPr lang="en-US" sz="800" b="1" dirty="0">
              <a:latin typeface="Arial Narrow" panose="020B0606020202030204" pitchFamily="34" charset="0"/>
            </a:endParaRPr>
          </a:p>
        </p:txBody>
      </p:sp>
      <p:sp>
        <p:nvSpPr>
          <p:cNvPr id="30" name="TextBox 29"/>
          <p:cNvSpPr txBox="1"/>
          <p:nvPr/>
        </p:nvSpPr>
        <p:spPr>
          <a:xfrm>
            <a:off x="927721" y="1567291"/>
            <a:ext cx="1524000" cy="215444"/>
          </a:xfrm>
          <a:prstGeom prst="rect">
            <a:avLst/>
          </a:prstGeom>
          <a:noFill/>
        </p:spPr>
        <p:txBody>
          <a:bodyPr wrap="square" rtlCol="0">
            <a:spAutoFit/>
          </a:bodyPr>
          <a:lstStyle/>
          <a:p>
            <a:r>
              <a:rPr lang="en-US" sz="800" b="1" dirty="0" smtClean="0">
                <a:latin typeface="Arial Narrow" panose="020B0606020202030204" pitchFamily="34" charset="0"/>
              </a:rPr>
              <a:t>reducing sugars and derivatives</a:t>
            </a:r>
            <a:endParaRPr lang="en-US" sz="800" b="1" dirty="0">
              <a:latin typeface="Arial Narrow" panose="020B0606020202030204" pitchFamily="34" charset="0"/>
            </a:endParaRPr>
          </a:p>
        </p:txBody>
      </p:sp>
      <p:sp>
        <p:nvSpPr>
          <p:cNvPr id="31" name="TextBox 30"/>
          <p:cNvSpPr txBox="1"/>
          <p:nvPr/>
        </p:nvSpPr>
        <p:spPr>
          <a:xfrm>
            <a:off x="1483591" y="1468154"/>
            <a:ext cx="932159" cy="198274"/>
          </a:xfrm>
          <a:prstGeom prst="rect">
            <a:avLst/>
          </a:prstGeom>
          <a:noFill/>
        </p:spPr>
        <p:txBody>
          <a:bodyPr wrap="square" rtlCol="0">
            <a:spAutoFit/>
          </a:bodyPr>
          <a:lstStyle/>
          <a:p>
            <a:r>
              <a:rPr lang="en-US" sz="800" b="1" dirty="0" err="1" smtClean="0">
                <a:latin typeface="Arial Narrow" panose="020B0606020202030204" pitchFamily="34" charset="0"/>
              </a:rPr>
              <a:t>rRNA</a:t>
            </a:r>
            <a:r>
              <a:rPr lang="en-US" sz="800" b="1" dirty="0" smtClean="0">
                <a:latin typeface="Arial Narrow" panose="020B0606020202030204" pitchFamily="34" charset="0"/>
              </a:rPr>
              <a:t> nucleosides</a:t>
            </a:r>
            <a:endParaRPr lang="en-US" sz="800" b="1" dirty="0">
              <a:latin typeface="Arial Narrow" panose="020B0606020202030204" pitchFamily="34" charset="0"/>
            </a:endParaRPr>
          </a:p>
        </p:txBody>
      </p:sp>
      <p:sp>
        <p:nvSpPr>
          <p:cNvPr id="32" name="TextBox 31"/>
          <p:cNvSpPr txBox="1"/>
          <p:nvPr/>
        </p:nvSpPr>
        <p:spPr>
          <a:xfrm>
            <a:off x="1752600" y="1348495"/>
            <a:ext cx="932159" cy="198274"/>
          </a:xfrm>
          <a:prstGeom prst="rect">
            <a:avLst/>
          </a:prstGeom>
          <a:noFill/>
        </p:spPr>
        <p:txBody>
          <a:bodyPr wrap="square" rtlCol="0">
            <a:spAutoFit/>
          </a:bodyPr>
          <a:lstStyle/>
          <a:p>
            <a:r>
              <a:rPr lang="en-US" sz="800" b="1" dirty="0" err="1" smtClean="0">
                <a:latin typeface="Arial Narrow" panose="020B0606020202030204" pitchFamily="34" charset="0"/>
              </a:rPr>
              <a:t>sphingoids</a:t>
            </a:r>
            <a:endParaRPr lang="en-US" sz="800" b="1" dirty="0">
              <a:latin typeface="Arial Narrow" panose="020B0606020202030204" pitchFamily="34" charset="0"/>
            </a:endParaRPr>
          </a:p>
        </p:txBody>
      </p:sp>
      <p:sp>
        <p:nvSpPr>
          <p:cNvPr id="33" name="TextBox 32"/>
          <p:cNvSpPr txBox="1"/>
          <p:nvPr/>
        </p:nvSpPr>
        <p:spPr>
          <a:xfrm>
            <a:off x="1483591" y="1215956"/>
            <a:ext cx="932159" cy="198274"/>
          </a:xfrm>
          <a:prstGeom prst="rect">
            <a:avLst/>
          </a:prstGeom>
          <a:noFill/>
        </p:spPr>
        <p:txBody>
          <a:bodyPr wrap="square" rtlCol="0">
            <a:spAutoFit/>
          </a:bodyPr>
          <a:lstStyle/>
          <a:p>
            <a:r>
              <a:rPr lang="en-US" sz="800" b="1" dirty="0" smtClean="0">
                <a:latin typeface="Arial Narrow" panose="020B0606020202030204" pitchFamily="34" charset="0"/>
              </a:rPr>
              <a:t>Sugar dehydration</a:t>
            </a:r>
            <a:endParaRPr lang="en-US" sz="800" b="1" dirty="0">
              <a:latin typeface="Arial Narrow" panose="020B0606020202030204" pitchFamily="34" charset="0"/>
            </a:endParaRPr>
          </a:p>
        </p:txBody>
      </p:sp>
      <p:sp>
        <p:nvSpPr>
          <p:cNvPr id="34" name="TextBox 33"/>
          <p:cNvSpPr txBox="1"/>
          <p:nvPr/>
        </p:nvSpPr>
        <p:spPr>
          <a:xfrm>
            <a:off x="2039641" y="951946"/>
            <a:ext cx="932159" cy="198274"/>
          </a:xfrm>
          <a:prstGeom prst="rect">
            <a:avLst/>
          </a:prstGeom>
          <a:noFill/>
        </p:spPr>
        <p:txBody>
          <a:bodyPr wrap="square" rtlCol="0">
            <a:spAutoFit/>
          </a:bodyPr>
          <a:lstStyle/>
          <a:p>
            <a:r>
              <a:rPr lang="en-US" sz="800" b="1" dirty="0" smtClean="0">
                <a:latin typeface="Arial Narrow" panose="020B0606020202030204" pitchFamily="34" charset="0"/>
              </a:rPr>
              <a:t>TCA</a:t>
            </a:r>
            <a:endParaRPr lang="en-US" sz="800" b="1" dirty="0">
              <a:latin typeface="Arial Narrow" panose="020B0606020202030204" pitchFamily="34" charset="0"/>
            </a:endParaRPr>
          </a:p>
        </p:txBody>
      </p:sp>
      <p:sp>
        <p:nvSpPr>
          <p:cNvPr id="38" name="TextBox 37"/>
          <p:cNvSpPr txBox="1"/>
          <p:nvPr/>
        </p:nvSpPr>
        <p:spPr>
          <a:xfrm>
            <a:off x="1905000" y="1074293"/>
            <a:ext cx="932159" cy="198274"/>
          </a:xfrm>
          <a:prstGeom prst="rect">
            <a:avLst/>
          </a:prstGeom>
          <a:noFill/>
        </p:spPr>
        <p:txBody>
          <a:bodyPr wrap="square" rtlCol="0">
            <a:spAutoFit/>
          </a:bodyPr>
          <a:lstStyle/>
          <a:p>
            <a:r>
              <a:rPr lang="en-US" sz="800" b="1" dirty="0" smtClean="0">
                <a:latin typeface="Arial Narrow" panose="020B0606020202030204" pitchFamily="34" charset="0"/>
              </a:rPr>
              <a:t>tannins</a:t>
            </a:r>
            <a:endParaRPr lang="en-US" sz="800" b="1" dirty="0">
              <a:latin typeface="Arial Narrow" panose="020B0606020202030204" pitchFamily="34" charset="0"/>
            </a:endParaRPr>
          </a:p>
        </p:txBody>
      </p:sp>
      <p:sp>
        <p:nvSpPr>
          <p:cNvPr id="39" name="TextBox 38"/>
          <p:cNvSpPr txBox="1"/>
          <p:nvPr/>
        </p:nvSpPr>
        <p:spPr>
          <a:xfrm>
            <a:off x="883448" y="818340"/>
            <a:ext cx="1554952" cy="215444"/>
          </a:xfrm>
          <a:prstGeom prst="rect">
            <a:avLst/>
          </a:prstGeom>
          <a:noFill/>
        </p:spPr>
        <p:txBody>
          <a:bodyPr wrap="square" rtlCol="0">
            <a:spAutoFit/>
          </a:bodyPr>
          <a:lstStyle/>
          <a:p>
            <a:r>
              <a:rPr lang="en-US" sz="800" b="1" dirty="0">
                <a:latin typeface="Arial Narrow" panose="020B0606020202030204" pitchFamily="34" charset="0"/>
              </a:rPr>
              <a:t>u</a:t>
            </a:r>
            <a:r>
              <a:rPr lang="en-US" sz="800" b="1" dirty="0" smtClean="0">
                <a:latin typeface="Arial Narrow" panose="020B0606020202030204" pitchFamily="34" charset="0"/>
              </a:rPr>
              <a:t>nsaturated fatty acid and </a:t>
            </a:r>
            <a:r>
              <a:rPr lang="en-US" sz="800" b="1" dirty="0" err="1" smtClean="0">
                <a:latin typeface="Arial Narrow" panose="020B0606020202030204" pitchFamily="34" charset="0"/>
              </a:rPr>
              <a:t>oxylipin</a:t>
            </a:r>
            <a:endParaRPr lang="en-US" sz="800" b="1" dirty="0">
              <a:latin typeface="Arial Narrow" panose="020B0606020202030204" pitchFamily="34" charset="0"/>
            </a:endParaRPr>
          </a:p>
        </p:txBody>
      </p:sp>
      <p:sp>
        <p:nvSpPr>
          <p:cNvPr id="40" name="TextBox 39"/>
          <p:cNvSpPr txBox="1"/>
          <p:nvPr/>
        </p:nvSpPr>
        <p:spPr>
          <a:xfrm>
            <a:off x="1887241" y="686656"/>
            <a:ext cx="932159" cy="198274"/>
          </a:xfrm>
          <a:prstGeom prst="rect">
            <a:avLst/>
          </a:prstGeom>
          <a:noFill/>
        </p:spPr>
        <p:txBody>
          <a:bodyPr wrap="square" rtlCol="0">
            <a:spAutoFit/>
          </a:bodyPr>
          <a:lstStyle/>
          <a:p>
            <a:r>
              <a:rPr lang="en-US" sz="800" b="1" dirty="0" smtClean="0">
                <a:latin typeface="Arial Narrow" panose="020B0606020202030204" pitchFamily="34" charset="0"/>
              </a:rPr>
              <a:t>vitamins</a:t>
            </a:r>
            <a:endParaRPr lang="en-US" sz="800" b="1" dirty="0">
              <a:latin typeface="Arial Narrow" panose="020B0606020202030204" pitchFamily="34" charset="0"/>
            </a:endParaRPr>
          </a:p>
        </p:txBody>
      </p:sp>
      <p:sp>
        <p:nvSpPr>
          <p:cNvPr id="41" name="TextBox 40"/>
          <p:cNvSpPr txBox="1"/>
          <p:nvPr/>
        </p:nvSpPr>
        <p:spPr>
          <a:xfrm>
            <a:off x="533400" y="2334541"/>
            <a:ext cx="2134468" cy="215444"/>
          </a:xfrm>
          <a:prstGeom prst="rect">
            <a:avLst/>
          </a:prstGeom>
          <a:noFill/>
        </p:spPr>
        <p:txBody>
          <a:bodyPr wrap="square" rtlCol="0">
            <a:spAutoFit/>
          </a:bodyPr>
          <a:lstStyle/>
          <a:p>
            <a:r>
              <a:rPr lang="en-US" sz="800" b="1" dirty="0" err="1" smtClean="0">
                <a:latin typeface="Arial Narrow" panose="020B0606020202030204" pitchFamily="34" charset="0"/>
                <a:cs typeface="Arial" panose="020B0604020202020204" pitchFamily="34" charset="0"/>
              </a:rPr>
              <a:t>methoxycinnamates</a:t>
            </a:r>
            <a:r>
              <a:rPr lang="en-US" sz="800" b="1" dirty="0" smtClean="0">
                <a:latin typeface="Arial Narrow" panose="020B0606020202030204" pitchFamily="34" charset="0"/>
                <a:cs typeface="Arial" panose="020B0604020202020204" pitchFamily="34" charset="0"/>
              </a:rPr>
              <a:t> and </a:t>
            </a:r>
            <a:r>
              <a:rPr lang="en-US" sz="800" b="1" dirty="0" err="1" smtClean="0">
                <a:latin typeface="Arial Narrow" panose="020B0606020202030204" pitchFamily="34" charset="0"/>
                <a:cs typeface="Arial" panose="020B0604020202020204" pitchFamily="34" charset="0"/>
              </a:rPr>
              <a:t>benzenoid</a:t>
            </a:r>
            <a:r>
              <a:rPr lang="en-US" sz="800" b="1" dirty="0" smtClean="0">
                <a:latin typeface="Arial Narrow" panose="020B0606020202030204" pitchFamily="34" charset="0"/>
                <a:cs typeface="Arial" panose="020B0604020202020204" pitchFamily="34" charset="0"/>
              </a:rPr>
              <a:t> VOCs</a:t>
            </a:r>
            <a:endParaRPr lang="en-US" sz="800" b="1" dirty="0">
              <a:latin typeface="Arial Narrow" panose="020B0606020202030204" pitchFamily="34" charset="0"/>
              <a:cs typeface="Arial" panose="020B0604020202020204" pitchFamily="34" charset="0"/>
            </a:endParaRPr>
          </a:p>
        </p:txBody>
      </p:sp>
      <p:sp>
        <p:nvSpPr>
          <p:cNvPr id="3" name="Rectangle 2"/>
          <p:cNvSpPr/>
          <p:nvPr/>
        </p:nvSpPr>
        <p:spPr>
          <a:xfrm>
            <a:off x="2415750" y="3637549"/>
            <a:ext cx="1394250" cy="1724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4191000" y="3637549"/>
            <a:ext cx="1394250" cy="1724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2362200" y="3640723"/>
            <a:ext cx="1600200" cy="215444"/>
          </a:xfrm>
          <a:prstGeom prst="rect">
            <a:avLst/>
          </a:prstGeom>
          <a:noFill/>
        </p:spPr>
        <p:txBody>
          <a:bodyPr wrap="square" rtlCol="0">
            <a:spAutoFit/>
          </a:bodyPr>
          <a:lstStyle/>
          <a:p>
            <a:r>
              <a:rPr lang="en-US" sz="750" dirty="0" smtClean="0"/>
              <a:t>-0.10   -0.05  0.00  0.05  0.10  0.15</a:t>
            </a:r>
            <a:endParaRPr lang="en-US" sz="750" dirty="0"/>
          </a:p>
        </p:txBody>
      </p:sp>
      <p:sp>
        <p:nvSpPr>
          <p:cNvPr id="46" name="TextBox 45"/>
          <p:cNvSpPr txBox="1"/>
          <p:nvPr/>
        </p:nvSpPr>
        <p:spPr>
          <a:xfrm>
            <a:off x="4101240" y="3637549"/>
            <a:ext cx="1600200" cy="215444"/>
          </a:xfrm>
          <a:prstGeom prst="rect">
            <a:avLst/>
          </a:prstGeom>
          <a:noFill/>
        </p:spPr>
        <p:txBody>
          <a:bodyPr wrap="square" rtlCol="0">
            <a:spAutoFit/>
          </a:bodyPr>
          <a:lstStyle/>
          <a:p>
            <a:r>
              <a:rPr lang="en-US" sz="750" dirty="0" smtClean="0"/>
              <a:t>-0.10   -0.05  0.00  0.05  0.10  0.15</a:t>
            </a:r>
            <a:endParaRPr lang="en-US" sz="750" dirty="0"/>
          </a:p>
        </p:txBody>
      </p:sp>
      <p:sp>
        <p:nvSpPr>
          <p:cNvPr id="49" name="Rectangle 48"/>
          <p:cNvSpPr/>
          <p:nvPr/>
        </p:nvSpPr>
        <p:spPr>
          <a:xfrm>
            <a:off x="878486" y="4312711"/>
            <a:ext cx="1407514" cy="2926289"/>
          </a:xfrm>
          <a:prstGeom prst="rect">
            <a:avLst/>
          </a:prstGeom>
          <a:solidFill>
            <a:schemeClr val="bg1"/>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1617591" y="7037960"/>
            <a:ext cx="767156" cy="198984"/>
          </a:xfrm>
          <a:prstGeom prst="rect">
            <a:avLst/>
          </a:prstGeom>
          <a:noFill/>
        </p:spPr>
        <p:txBody>
          <a:bodyPr wrap="square" rtlCol="0">
            <a:spAutoFit/>
          </a:bodyPr>
          <a:lstStyle/>
          <a:p>
            <a:pPr algn="r"/>
            <a:r>
              <a:rPr lang="en-US" sz="800" b="1" dirty="0" smtClean="0">
                <a:latin typeface="Arial Narrow" panose="020B0606020202030204" pitchFamily="34" charset="0"/>
              </a:rPr>
              <a:t>amines</a:t>
            </a:r>
            <a:endParaRPr lang="en-US" sz="800" b="1" dirty="0">
              <a:latin typeface="Arial Narrow" panose="020B0606020202030204" pitchFamily="34" charset="0"/>
            </a:endParaRPr>
          </a:p>
        </p:txBody>
      </p:sp>
      <p:sp>
        <p:nvSpPr>
          <p:cNvPr id="51" name="TextBox 50"/>
          <p:cNvSpPr txBox="1"/>
          <p:nvPr/>
        </p:nvSpPr>
        <p:spPr>
          <a:xfrm>
            <a:off x="1494678" y="6892790"/>
            <a:ext cx="995239" cy="198984"/>
          </a:xfrm>
          <a:prstGeom prst="rect">
            <a:avLst/>
          </a:prstGeom>
          <a:noFill/>
        </p:spPr>
        <p:txBody>
          <a:bodyPr wrap="square" rtlCol="0">
            <a:spAutoFit/>
          </a:bodyPr>
          <a:lstStyle/>
          <a:p>
            <a:r>
              <a:rPr lang="en-US" sz="800" b="1" dirty="0">
                <a:latin typeface="Arial Narrow" panose="020B0606020202030204" pitchFamily="34" charset="0"/>
              </a:rPr>
              <a:t>a</a:t>
            </a:r>
            <a:r>
              <a:rPr lang="en-US" sz="800" b="1" dirty="0" smtClean="0">
                <a:latin typeface="Arial Narrow" panose="020B0606020202030204" pitchFamily="34" charset="0"/>
              </a:rPr>
              <a:t>mino acid VOCs</a:t>
            </a:r>
            <a:endParaRPr lang="en-US" sz="800" b="1" dirty="0">
              <a:latin typeface="Arial Narrow" panose="020B0606020202030204" pitchFamily="34" charset="0"/>
            </a:endParaRPr>
          </a:p>
        </p:txBody>
      </p:sp>
      <p:sp>
        <p:nvSpPr>
          <p:cNvPr id="52" name="TextBox 51"/>
          <p:cNvSpPr txBox="1"/>
          <p:nvPr/>
        </p:nvSpPr>
        <p:spPr>
          <a:xfrm>
            <a:off x="1371600" y="6741063"/>
            <a:ext cx="995239" cy="198984"/>
          </a:xfrm>
          <a:prstGeom prst="rect">
            <a:avLst/>
          </a:prstGeom>
          <a:noFill/>
        </p:spPr>
        <p:txBody>
          <a:bodyPr wrap="square" rtlCol="0">
            <a:spAutoFit/>
          </a:bodyPr>
          <a:lstStyle/>
          <a:p>
            <a:pPr algn="r"/>
            <a:r>
              <a:rPr lang="en-US" sz="800" b="1" dirty="0">
                <a:latin typeface="Arial Narrow" panose="020B0606020202030204" pitchFamily="34" charset="0"/>
              </a:rPr>
              <a:t>a</a:t>
            </a:r>
            <a:r>
              <a:rPr lang="en-US" sz="800" b="1" dirty="0" smtClean="0">
                <a:latin typeface="Arial Narrow" panose="020B0606020202030204" pitchFamily="34" charset="0"/>
              </a:rPr>
              <a:t>mino acids</a:t>
            </a:r>
            <a:endParaRPr lang="en-US" sz="800" b="1" dirty="0">
              <a:latin typeface="Arial Narrow" panose="020B0606020202030204" pitchFamily="34" charset="0"/>
            </a:endParaRPr>
          </a:p>
        </p:txBody>
      </p:sp>
      <p:sp>
        <p:nvSpPr>
          <p:cNvPr id="53" name="TextBox 52"/>
          <p:cNvSpPr txBox="1"/>
          <p:nvPr/>
        </p:nvSpPr>
        <p:spPr>
          <a:xfrm>
            <a:off x="1371600" y="6605737"/>
            <a:ext cx="995239" cy="198984"/>
          </a:xfrm>
          <a:prstGeom prst="rect">
            <a:avLst/>
          </a:prstGeom>
          <a:noFill/>
        </p:spPr>
        <p:txBody>
          <a:bodyPr wrap="square" rtlCol="0">
            <a:spAutoFit/>
          </a:bodyPr>
          <a:lstStyle/>
          <a:p>
            <a:pPr algn="r"/>
            <a:r>
              <a:rPr lang="en-US" sz="800" b="1" dirty="0" smtClean="0">
                <a:latin typeface="Arial Narrow" panose="020B0606020202030204" pitchFamily="34" charset="0"/>
              </a:rPr>
              <a:t>dipeptides</a:t>
            </a:r>
            <a:endParaRPr lang="en-US" sz="800" b="1" dirty="0">
              <a:latin typeface="Arial Narrow" panose="020B0606020202030204" pitchFamily="34" charset="0"/>
            </a:endParaRPr>
          </a:p>
        </p:txBody>
      </p:sp>
      <p:sp>
        <p:nvSpPr>
          <p:cNvPr id="54" name="TextBox 53"/>
          <p:cNvSpPr txBox="1"/>
          <p:nvPr/>
        </p:nvSpPr>
        <p:spPr>
          <a:xfrm>
            <a:off x="1903544" y="6464591"/>
            <a:ext cx="995239" cy="198984"/>
          </a:xfrm>
          <a:prstGeom prst="rect">
            <a:avLst/>
          </a:prstGeom>
          <a:noFill/>
        </p:spPr>
        <p:txBody>
          <a:bodyPr wrap="square" rtlCol="0">
            <a:spAutoFit/>
          </a:bodyPr>
          <a:lstStyle/>
          <a:p>
            <a:r>
              <a:rPr lang="en-US" sz="800" b="1" dirty="0" smtClean="0">
                <a:latin typeface="Arial Narrow" panose="020B0606020202030204" pitchFamily="34" charset="0"/>
              </a:rPr>
              <a:t>energy</a:t>
            </a:r>
            <a:endParaRPr lang="en-US" sz="800" b="1" dirty="0">
              <a:latin typeface="Arial Narrow" panose="020B0606020202030204" pitchFamily="34" charset="0"/>
            </a:endParaRPr>
          </a:p>
        </p:txBody>
      </p:sp>
      <p:sp>
        <p:nvSpPr>
          <p:cNvPr id="55" name="TextBox 54"/>
          <p:cNvSpPr txBox="1"/>
          <p:nvPr/>
        </p:nvSpPr>
        <p:spPr>
          <a:xfrm>
            <a:off x="1511230" y="6322566"/>
            <a:ext cx="995239" cy="198984"/>
          </a:xfrm>
          <a:prstGeom prst="rect">
            <a:avLst/>
          </a:prstGeom>
          <a:noFill/>
        </p:spPr>
        <p:txBody>
          <a:bodyPr wrap="square" rtlCol="0">
            <a:spAutoFit/>
          </a:bodyPr>
          <a:lstStyle/>
          <a:p>
            <a:r>
              <a:rPr lang="en-US" sz="800" b="1" dirty="0">
                <a:latin typeface="Arial Narrow" panose="020B0606020202030204" pitchFamily="34" charset="0"/>
              </a:rPr>
              <a:t>g</a:t>
            </a:r>
            <a:r>
              <a:rPr lang="en-US" sz="800" b="1" dirty="0" smtClean="0">
                <a:latin typeface="Arial Narrow" panose="020B0606020202030204" pitchFamily="34" charset="0"/>
              </a:rPr>
              <a:t>lutathione cycle</a:t>
            </a:r>
            <a:endParaRPr lang="en-US" sz="800" b="1" dirty="0">
              <a:latin typeface="Arial Narrow" panose="020B0606020202030204" pitchFamily="34" charset="0"/>
            </a:endParaRPr>
          </a:p>
        </p:txBody>
      </p:sp>
      <p:sp>
        <p:nvSpPr>
          <p:cNvPr id="56" name="TextBox 55"/>
          <p:cNvSpPr txBox="1"/>
          <p:nvPr/>
        </p:nvSpPr>
        <p:spPr>
          <a:xfrm>
            <a:off x="1747961" y="6194592"/>
            <a:ext cx="995239" cy="198984"/>
          </a:xfrm>
          <a:prstGeom prst="rect">
            <a:avLst/>
          </a:prstGeom>
          <a:noFill/>
        </p:spPr>
        <p:txBody>
          <a:bodyPr wrap="square" rtlCol="0">
            <a:spAutoFit/>
          </a:bodyPr>
          <a:lstStyle/>
          <a:p>
            <a:r>
              <a:rPr lang="en-US" sz="800" b="1" dirty="0">
                <a:latin typeface="Arial Narrow" panose="020B0606020202030204" pitchFamily="34" charset="0"/>
              </a:rPr>
              <a:t>g</a:t>
            </a:r>
            <a:r>
              <a:rPr lang="en-US" sz="800" b="1" dirty="0" smtClean="0">
                <a:latin typeface="Arial Narrow" panose="020B0606020202030204" pitchFamily="34" charset="0"/>
              </a:rPr>
              <a:t>lycolysis</a:t>
            </a:r>
            <a:endParaRPr lang="en-US" sz="800" b="1" dirty="0">
              <a:latin typeface="Arial Narrow" panose="020B0606020202030204" pitchFamily="34" charset="0"/>
            </a:endParaRPr>
          </a:p>
        </p:txBody>
      </p:sp>
      <p:sp>
        <p:nvSpPr>
          <p:cNvPr id="57" name="TextBox 56"/>
          <p:cNvSpPr txBox="1"/>
          <p:nvPr/>
        </p:nvSpPr>
        <p:spPr>
          <a:xfrm>
            <a:off x="973478" y="6077156"/>
            <a:ext cx="1647273" cy="198984"/>
          </a:xfrm>
          <a:prstGeom prst="rect">
            <a:avLst/>
          </a:prstGeom>
          <a:noFill/>
        </p:spPr>
        <p:txBody>
          <a:bodyPr wrap="square" rtlCol="0">
            <a:spAutoFit/>
          </a:bodyPr>
          <a:lstStyle/>
          <a:p>
            <a:r>
              <a:rPr lang="en-US" sz="800" b="1" dirty="0" err="1" smtClean="0">
                <a:latin typeface="Arial Narrow" panose="020B0606020202030204" pitchFamily="34" charset="0"/>
              </a:rPr>
              <a:t>lysophospholipid</a:t>
            </a:r>
            <a:r>
              <a:rPr lang="en-US" sz="800" b="1" dirty="0" smtClean="0">
                <a:latin typeface="Arial Narrow" panose="020B0606020202030204" pitchFamily="34" charset="0"/>
              </a:rPr>
              <a:t> degradation</a:t>
            </a:r>
            <a:endParaRPr lang="en-US" sz="800" b="1" dirty="0">
              <a:latin typeface="Arial Narrow" panose="020B0606020202030204" pitchFamily="34" charset="0"/>
            </a:endParaRPr>
          </a:p>
        </p:txBody>
      </p:sp>
      <p:sp>
        <p:nvSpPr>
          <p:cNvPr id="58" name="TextBox 57"/>
          <p:cNvSpPr txBox="1"/>
          <p:nvPr/>
        </p:nvSpPr>
        <p:spPr>
          <a:xfrm>
            <a:off x="1435147" y="5934537"/>
            <a:ext cx="1083840" cy="198984"/>
          </a:xfrm>
          <a:prstGeom prst="rect">
            <a:avLst/>
          </a:prstGeom>
          <a:noFill/>
        </p:spPr>
        <p:txBody>
          <a:bodyPr wrap="square" rtlCol="0">
            <a:spAutoFit/>
          </a:bodyPr>
          <a:lstStyle/>
          <a:p>
            <a:r>
              <a:rPr lang="en-US" sz="800" b="1" dirty="0" err="1" smtClean="0">
                <a:latin typeface="Arial Narrow" panose="020B0606020202030204" pitchFamily="34" charset="0"/>
              </a:rPr>
              <a:t>lysophospholipids</a:t>
            </a:r>
            <a:endParaRPr lang="en-US" sz="800" b="1" dirty="0">
              <a:latin typeface="Arial Narrow" panose="020B0606020202030204" pitchFamily="34" charset="0"/>
            </a:endParaRPr>
          </a:p>
        </p:txBody>
      </p:sp>
      <p:sp>
        <p:nvSpPr>
          <p:cNvPr id="59" name="TextBox 58"/>
          <p:cNvSpPr txBox="1"/>
          <p:nvPr/>
        </p:nvSpPr>
        <p:spPr>
          <a:xfrm>
            <a:off x="533400" y="5775855"/>
            <a:ext cx="2344687" cy="198984"/>
          </a:xfrm>
          <a:prstGeom prst="rect">
            <a:avLst/>
          </a:prstGeom>
          <a:noFill/>
        </p:spPr>
        <p:txBody>
          <a:bodyPr wrap="square" rtlCol="0">
            <a:spAutoFit/>
          </a:bodyPr>
          <a:lstStyle/>
          <a:p>
            <a:r>
              <a:rPr lang="en-US" sz="800" b="1" dirty="0" err="1" smtClean="0">
                <a:latin typeface="Arial Narrow" panose="020B0606020202030204" pitchFamily="34" charset="0"/>
                <a:cs typeface="Arial" panose="020B0604020202020204" pitchFamily="34" charset="0"/>
              </a:rPr>
              <a:t>methoxycinnamates</a:t>
            </a:r>
            <a:r>
              <a:rPr lang="en-US" sz="800" b="1" dirty="0" smtClean="0">
                <a:latin typeface="Arial Narrow" panose="020B0606020202030204" pitchFamily="34" charset="0"/>
                <a:cs typeface="Arial" panose="020B0604020202020204" pitchFamily="34" charset="0"/>
              </a:rPr>
              <a:t> and </a:t>
            </a:r>
            <a:r>
              <a:rPr lang="en-US" sz="800" b="1" dirty="0" err="1" smtClean="0">
                <a:latin typeface="Arial Narrow" panose="020B0606020202030204" pitchFamily="34" charset="0"/>
                <a:cs typeface="Arial" panose="020B0604020202020204" pitchFamily="34" charset="0"/>
              </a:rPr>
              <a:t>benzenoid</a:t>
            </a:r>
            <a:r>
              <a:rPr lang="en-US" sz="800" b="1" dirty="0" smtClean="0">
                <a:latin typeface="Arial Narrow" panose="020B0606020202030204" pitchFamily="34" charset="0"/>
                <a:cs typeface="Arial" panose="020B0604020202020204" pitchFamily="34" charset="0"/>
              </a:rPr>
              <a:t> VOC</a:t>
            </a:r>
            <a:endParaRPr lang="en-US" sz="800" b="1" dirty="0">
              <a:latin typeface="Arial Narrow" panose="020B0606020202030204" pitchFamily="34" charset="0"/>
              <a:cs typeface="Arial" panose="020B0604020202020204" pitchFamily="34" charset="0"/>
            </a:endParaRPr>
          </a:p>
        </p:txBody>
      </p:sp>
      <p:sp>
        <p:nvSpPr>
          <p:cNvPr id="60" name="TextBox 59"/>
          <p:cNvSpPr txBox="1"/>
          <p:nvPr/>
        </p:nvSpPr>
        <p:spPr>
          <a:xfrm>
            <a:off x="1327687" y="5509829"/>
            <a:ext cx="1083840" cy="198984"/>
          </a:xfrm>
          <a:prstGeom prst="rect">
            <a:avLst/>
          </a:prstGeom>
          <a:noFill/>
        </p:spPr>
        <p:txBody>
          <a:bodyPr wrap="square" rtlCol="0">
            <a:spAutoFit/>
          </a:bodyPr>
          <a:lstStyle/>
          <a:p>
            <a:r>
              <a:rPr lang="en-US" sz="800" b="1" dirty="0">
                <a:latin typeface="Arial Narrow" panose="020B0606020202030204" pitchFamily="34" charset="0"/>
              </a:rPr>
              <a:t>n</a:t>
            </a:r>
            <a:r>
              <a:rPr lang="en-US" sz="800" b="1" dirty="0" smtClean="0">
                <a:latin typeface="Arial Narrow" panose="020B0606020202030204" pitchFamily="34" charset="0"/>
              </a:rPr>
              <a:t>on-reducing sugars</a:t>
            </a:r>
            <a:endParaRPr lang="en-US" sz="800" b="1" dirty="0">
              <a:latin typeface="Arial Narrow" panose="020B0606020202030204" pitchFamily="34" charset="0"/>
            </a:endParaRPr>
          </a:p>
        </p:txBody>
      </p:sp>
      <p:sp>
        <p:nvSpPr>
          <p:cNvPr id="61" name="TextBox 60"/>
          <p:cNvSpPr txBox="1"/>
          <p:nvPr/>
        </p:nvSpPr>
        <p:spPr>
          <a:xfrm>
            <a:off x="1156181" y="5642842"/>
            <a:ext cx="1223323" cy="198984"/>
          </a:xfrm>
          <a:prstGeom prst="rect">
            <a:avLst/>
          </a:prstGeom>
          <a:noFill/>
        </p:spPr>
        <p:txBody>
          <a:bodyPr wrap="square" rtlCol="0">
            <a:spAutoFit/>
          </a:bodyPr>
          <a:lstStyle/>
          <a:p>
            <a:r>
              <a:rPr lang="en-US" sz="800" b="1" dirty="0" smtClean="0">
                <a:latin typeface="Arial Narrow" panose="020B0606020202030204" pitchFamily="34" charset="0"/>
              </a:rPr>
              <a:t>N-acetylated amino acids</a:t>
            </a:r>
            <a:endParaRPr lang="en-US" sz="800" b="1" dirty="0">
              <a:latin typeface="Arial Narrow" panose="020B0606020202030204" pitchFamily="34" charset="0"/>
            </a:endParaRPr>
          </a:p>
        </p:txBody>
      </p:sp>
      <p:sp>
        <p:nvSpPr>
          <p:cNvPr id="62" name="TextBox 61"/>
          <p:cNvSpPr txBox="1"/>
          <p:nvPr/>
        </p:nvSpPr>
        <p:spPr>
          <a:xfrm>
            <a:off x="1169345" y="5376816"/>
            <a:ext cx="1172441" cy="198984"/>
          </a:xfrm>
          <a:prstGeom prst="rect">
            <a:avLst/>
          </a:prstGeom>
          <a:noFill/>
        </p:spPr>
        <p:txBody>
          <a:bodyPr wrap="square" rtlCol="0">
            <a:spAutoFit/>
          </a:bodyPr>
          <a:lstStyle/>
          <a:p>
            <a:r>
              <a:rPr lang="en-US" sz="800" b="1" dirty="0">
                <a:latin typeface="Arial Narrow" panose="020B0606020202030204" pitchFamily="34" charset="0"/>
              </a:rPr>
              <a:t>n</a:t>
            </a:r>
            <a:r>
              <a:rPr lang="en-US" sz="800" b="1" dirty="0" smtClean="0">
                <a:latin typeface="Arial Narrow" panose="020B0606020202030204" pitchFamily="34" charset="0"/>
              </a:rPr>
              <a:t>ucleic acid nucleosides</a:t>
            </a:r>
            <a:endParaRPr lang="en-US" sz="800" b="1" dirty="0">
              <a:latin typeface="Arial Narrow" panose="020B0606020202030204" pitchFamily="34" charset="0"/>
            </a:endParaRPr>
          </a:p>
        </p:txBody>
      </p:sp>
      <p:sp>
        <p:nvSpPr>
          <p:cNvPr id="63" name="TextBox 62"/>
          <p:cNvSpPr txBox="1"/>
          <p:nvPr/>
        </p:nvSpPr>
        <p:spPr>
          <a:xfrm>
            <a:off x="1435147" y="5245742"/>
            <a:ext cx="1083840" cy="198984"/>
          </a:xfrm>
          <a:prstGeom prst="rect">
            <a:avLst/>
          </a:prstGeom>
          <a:noFill/>
        </p:spPr>
        <p:txBody>
          <a:bodyPr wrap="square" rtlCol="0">
            <a:spAutoFit/>
          </a:bodyPr>
          <a:lstStyle/>
          <a:p>
            <a:r>
              <a:rPr lang="en-US" sz="800" b="1" dirty="0" err="1" smtClean="0">
                <a:latin typeface="Arial Narrow" panose="020B0606020202030204" pitchFamily="34" charset="0"/>
              </a:rPr>
              <a:t>phenylpropanoids</a:t>
            </a:r>
            <a:endParaRPr lang="en-US" sz="800" b="1" dirty="0">
              <a:latin typeface="Arial Narrow" panose="020B0606020202030204" pitchFamily="34" charset="0"/>
            </a:endParaRPr>
          </a:p>
        </p:txBody>
      </p:sp>
      <p:sp>
        <p:nvSpPr>
          <p:cNvPr id="64" name="TextBox 63"/>
          <p:cNvSpPr txBox="1"/>
          <p:nvPr/>
        </p:nvSpPr>
        <p:spPr>
          <a:xfrm>
            <a:off x="1302122" y="5110254"/>
            <a:ext cx="1083840" cy="198984"/>
          </a:xfrm>
          <a:prstGeom prst="rect">
            <a:avLst/>
          </a:prstGeom>
          <a:noFill/>
        </p:spPr>
        <p:txBody>
          <a:bodyPr wrap="square" rtlCol="0">
            <a:spAutoFit/>
          </a:bodyPr>
          <a:lstStyle/>
          <a:p>
            <a:pPr algn="r"/>
            <a:r>
              <a:rPr lang="en-US" sz="800" b="1" dirty="0" smtClean="0">
                <a:latin typeface="Arial Narrow" panose="020B0606020202030204" pitchFamily="34" charset="0"/>
              </a:rPr>
              <a:t>polyamines</a:t>
            </a:r>
            <a:endParaRPr lang="en-US" sz="800" b="1" dirty="0">
              <a:latin typeface="Arial Narrow" panose="020B0606020202030204" pitchFamily="34" charset="0"/>
            </a:endParaRPr>
          </a:p>
        </p:txBody>
      </p:sp>
      <p:sp>
        <p:nvSpPr>
          <p:cNvPr id="65" name="TextBox 64"/>
          <p:cNvSpPr txBox="1"/>
          <p:nvPr/>
        </p:nvSpPr>
        <p:spPr>
          <a:xfrm>
            <a:off x="909238" y="4971286"/>
            <a:ext cx="1572030" cy="198984"/>
          </a:xfrm>
          <a:prstGeom prst="rect">
            <a:avLst/>
          </a:prstGeom>
          <a:noFill/>
        </p:spPr>
        <p:txBody>
          <a:bodyPr wrap="square" rtlCol="0">
            <a:spAutoFit/>
          </a:bodyPr>
          <a:lstStyle/>
          <a:p>
            <a:r>
              <a:rPr lang="en-US" sz="800" b="1" dirty="0" smtClean="0">
                <a:latin typeface="Arial Narrow" panose="020B0606020202030204" pitchFamily="34" charset="0"/>
              </a:rPr>
              <a:t>reducing sugars and derivatives</a:t>
            </a:r>
            <a:endParaRPr lang="en-US" sz="800" b="1" dirty="0">
              <a:latin typeface="Arial Narrow" panose="020B0606020202030204" pitchFamily="34" charset="0"/>
            </a:endParaRPr>
          </a:p>
        </p:txBody>
      </p:sp>
      <p:sp>
        <p:nvSpPr>
          <p:cNvPr id="66" name="TextBox 65"/>
          <p:cNvSpPr txBox="1"/>
          <p:nvPr/>
        </p:nvSpPr>
        <p:spPr>
          <a:xfrm>
            <a:off x="1435147" y="4848777"/>
            <a:ext cx="1083840" cy="198984"/>
          </a:xfrm>
          <a:prstGeom prst="rect">
            <a:avLst/>
          </a:prstGeom>
          <a:noFill/>
        </p:spPr>
        <p:txBody>
          <a:bodyPr wrap="square" rtlCol="0">
            <a:spAutoFit/>
          </a:bodyPr>
          <a:lstStyle/>
          <a:p>
            <a:r>
              <a:rPr lang="en-US" sz="800" b="1" dirty="0" err="1" smtClean="0">
                <a:latin typeface="Arial Narrow" panose="020B0606020202030204" pitchFamily="34" charset="0"/>
              </a:rPr>
              <a:t>rRNA</a:t>
            </a:r>
            <a:r>
              <a:rPr lang="en-US" sz="800" b="1" dirty="0" smtClean="0">
                <a:latin typeface="Arial Narrow" panose="020B0606020202030204" pitchFamily="34" charset="0"/>
              </a:rPr>
              <a:t> nucleosides</a:t>
            </a:r>
            <a:endParaRPr lang="en-US" sz="800" b="1" dirty="0">
              <a:latin typeface="Arial Narrow" panose="020B0606020202030204" pitchFamily="34" charset="0"/>
            </a:endParaRPr>
          </a:p>
        </p:txBody>
      </p:sp>
      <p:sp>
        <p:nvSpPr>
          <p:cNvPr id="67" name="TextBox 66"/>
          <p:cNvSpPr txBox="1"/>
          <p:nvPr/>
        </p:nvSpPr>
        <p:spPr>
          <a:xfrm>
            <a:off x="1722912" y="4712286"/>
            <a:ext cx="1083840" cy="198984"/>
          </a:xfrm>
          <a:prstGeom prst="rect">
            <a:avLst/>
          </a:prstGeom>
          <a:noFill/>
        </p:spPr>
        <p:txBody>
          <a:bodyPr wrap="square" rtlCol="0">
            <a:spAutoFit/>
          </a:bodyPr>
          <a:lstStyle/>
          <a:p>
            <a:r>
              <a:rPr lang="en-US" sz="800" b="1" dirty="0" err="1" smtClean="0">
                <a:latin typeface="Arial Narrow" panose="020B0606020202030204" pitchFamily="34" charset="0"/>
              </a:rPr>
              <a:t>sphingoids</a:t>
            </a:r>
            <a:endParaRPr lang="en-US" sz="800" b="1" dirty="0">
              <a:latin typeface="Arial Narrow" panose="020B0606020202030204" pitchFamily="34" charset="0"/>
            </a:endParaRPr>
          </a:p>
        </p:txBody>
      </p:sp>
      <p:sp>
        <p:nvSpPr>
          <p:cNvPr id="68" name="TextBox 67"/>
          <p:cNvSpPr txBox="1"/>
          <p:nvPr/>
        </p:nvSpPr>
        <p:spPr>
          <a:xfrm>
            <a:off x="2009454" y="4574354"/>
            <a:ext cx="1083840" cy="198984"/>
          </a:xfrm>
          <a:prstGeom prst="rect">
            <a:avLst/>
          </a:prstGeom>
          <a:noFill/>
        </p:spPr>
        <p:txBody>
          <a:bodyPr wrap="square" rtlCol="0">
            <a:spAutoFit/>
          </a:bodyPr>
          <a:lstStyle/>
          <a:p>
            <a:r>
              <a:rPr lang="en-US" sz="800" b="1" dirty="0" smtClean="0">
                <a:latin typeface="Arial Narrow" panose="020B0606020202030204" pitchFamily="34" charset="0"/>
              </a:rPr>
              <a:t>TCA</a:t>
            </a:r>
            <a:endParaRPr lang="en-US" sz="800" b="1" dirty="0">
              <a:latin typeface="Arial Narrow" panose="020B0606020202030204" pitchFamily="34" charset="0"/>
            </a:endParaRPr>
          </a:p>
        </p:txBody>
      </p:sp>
      <p:sp>
        <p:nvSpPr>
          <p:cNvPr id="69" name="TextBox 68"/>
          <p:cNvSpPr txBox="1"/>
          <p:nvPr/>
        </p:nvSpPr>
        <p:spPr>
          <a:xfrm>
            <a:off x="813260" y="4432421"/>
            <a:ext cx="1720287" cy="215444"/>
          </a:xfrm>
          <a:prstGeom prst="rect">
            <a:avLst/>
          </a:prstGeom>
          <a:noFill/>
        </p:spPr>
        <p:txBody>
          <a:bodyPr wrap="square" rtlCol="0">
            <a:spAutoFit/>
          </a:bodyPr>
          <a:lstStyle/>
          <a:p>
            <a:r>
              <a:rPr lang="en-US" sz="800" b="1" dirty="0">
                <a:latin typeface="Arial Narrow" panose="020B0606020202030204" pitchFamily="34" charset="0"/>
              </a:rPr>
              <a:t>u</a:t>
            </a:r>
            <a:r>
              <a:rPr lang="en-US" sz="800" b="1" dirty="0" smtClean="0">
                <a:latin typeface="Arial Narrow" panose="020B0606020202030204" pitchFamily="34" charset="0"/>
              </a:rPr>
              <a:t>nsaturated fatty acid and </a:t>
            </a:r>
            <a:r>
              <a:rPr lang="en-US" sz="800" b="1" dirty="0" err="1" smtClean="0">
                <a:latin typeface="Arial Narrow" panose="020B0606020202030204" pitchFamily="34" charset="0"/>
              </a:rPr>
              <a:t>oxylipin</a:t>
            </a:r>
            <a:endParaRPr lang="en-US" sz="800" b="1" dirty="0">
              <a:latin typeface="Arial Narrow" panose="020B0606020202030204" pitchFamily="34" charset="0"/>
            </a:endParaRPr>
          </a:p>
        </p:txBody>
      </p:sp>
      <p:sp>
        <p:nvSpPr>
          <p:cNvPr id="70" name="TextBox 69"/>
          <p:cNvSpPr txBox="1"/>
          <p:nvPr/>
        </p:nvSpPr>
        <p:spPr>
          <a:xfrm>
            <a:off x="1286651" y="4290043"/>
            <a:ext cx="1083840" cy="198984"/>
          </a:xfrm>
          <a:prstGeom prst="rect">
            <a:avLst/>
          </a:prstGeom>
          <a:noFill/>
        </p:spPr>
        <p:txBody>
          <a:bodyPr wrap="square" rtlCol="0">
            <a:spAutoFit/>
          </a:bodyPr>
          <a:lstStyle/>
          <a:p>
            <a:pPr algn="r"/>
            <a:r>
              <a:rPr lang="en-US" sz="800" b="1" dirty="0" smtClean="0">
                <a:latin typeface="Arial Narrow" panose="020B0606020202030204" pitchFamily="34" charset="0"/>
              </a:rPr>
              <a:t>vitamins</a:t>
            </a:r>
            <a:endParaRPr lang="en-US" sz="800" b="1" dirty="0">
              <a:latin typeface="Arial Narrow" panose="020B0606020202030204" pitchFamily="34" charset="0"/>
            </a:endParaRPr>
          </a:p>
        </p:txBody>
      </p:sp>
      <p:sp>
        <p:nvSpPr>
          <p:cNvPr id="4" name="Rectangle 3"/>
          <p:cNvSpPr/>
          <p:nvPr/>
        </p:nvSpPr>
        <p:spPr>
          <a:xfrm>
            <a:off x="2379504" y="7239000"/>
            <a:ext cx="1354296"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4132104" y="7239000"/>
            <a:ext cx="1354296"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2362200" y="7240834"/>
            <a:ext cx="1600200" cy="215444"/>
          </a:xfrm>
          <a:prstGeom prst="rect">
            <a:avLst/>
          </a:prstGeom>
          <a:noFill/>
        </p:spPr>
        <p:txBody>
          <a:bodyPr wrap="square" rtlCol="0">
            <a:spAutoFit/>
          </a:bodyPr>
          <a:lstStyle/>
          <a:p>
            <a:r>
              <a:rPr lang="en-US" sz="750" dirty="0"/>
              <a:t> </a:t>
            </a:r>
            <a:r>
              <a:rPr lang="en-US" sz="750" dirty="0" smtClean="0"/>
              <a:t>-0.05    0.0    0.05    0.10   0.15</a:t>
            </a:r>
            <a:endParaRPr lang="en-US" sz="750" dirty="0"/>
          </a:p>
        </p:txBody>
      </p:sp>
      <p:sp>
        <p:nvSpPr>
          <p:cNvPr id="73" name="TextBox 72"/>
          <p:cNvSpPr txBox="1"/>
          <p:nvPr/>
        </p:nvSpPr>
        <p:spPr>
          <a:xfrm>
            <a:off x="4191000" y="7239000"/>
            <a:ext cx="1600200" cy="215444"/>
          </a:xfrm>
          <a:prstGeom prst="rect">
            <a:avLst/>
          </a:prstGeom>
          <a:noFill/>
        </p:spPr>
        <p:txBody>
          <a:bodyPr wrap="square" rtlCol="0">
            <a:spAutoFit/>
          </a:bodyPr>
          <a:lstStyle/>
          <a:p>
            <a:r>
              <a:rPr lang="en-US" sz="750" dirty="0"/>
              <a:t> </a:t>
            </a:r>
            <a:r>
              <a:rPr lang="en-US" sz="750" dirty="0" smtClean="0"/>
              <a:t>  -0.1            0.0          0.10   </a:t>
            </a:r>
            <a:endParaRPr lang="en-US" sz="750" dirty="0"/>
          </a:p>
        </p:txBody>
      </p:sp>
    </p:spTree>
    <p:extLst>
      <p:ext uri="{BB962C8B-B14F-4D97-AF65-F5344CB8AC3E}">
        <p14:creationId xmlns:p14="http://schemas.microsoft.com/office/powerpoint/2010/main" val="27075327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7651</TotalTime>
  <Words>1006</Words>
  <Application>Microsoft Office PowerPoint</Application>
  <PresentationFormat>On-screen Show (4:3)</PresentationFormat>
  <Paragraphs>190</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Ilhem Diboun</dc:creator>
  <cp:lastModifiedBy>Ilhem Diboun</cp:lastModifiedBy>
  <cp:revision>43</cp:revision>
  <dcterms:created xsi:type="dcterms:W3CDTF">2015-05-12T07:22:16Z</dcterms:created>
  <dcterms:modified xsi:type="dcterms:W3CDTF">2015-11-19T06:47:44Z</dcterms:modified>
</cp:coreProperties>
</file>