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6" r:id="rId1"/>
  </p:sldMasterIdLst>
  <p:notesMasterIdLst>
    <p:notesMasterId r:id="rId3"/>
  </p:notesMasterIdLst>
  <p:sldIdLst>
    <p:sldId id="259" r:id="rId2"/>
  </p:sldIdLst>
  <p:sldSz cx="6858000" cy="9144000" type="screen4x3"/>
  <p:notesSz cx="6797675" cy="99282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2468" autoAdjust="0"/>
  </p:normalViewPr>
  <p:slideViewPr>
    <p:cSldViewPr snapToGrid="0" snapToObjects="1">
      <p:cViewPr>
        <p:scale>
          <a:sx n="200" d="100"/>
          <a:sy n="200" d="100"/>
        </p:scale>
        <p:origin x="-80" y="63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D0671E1-9183-4724-BC5E-230B413255DE}" type="datetimeFigureOut">
              <a:rPr lang="en-SG"/>
              <a:pPr>
                <a:defRPr/>
              </a:pPr>
              <a:t>25/9/15</a:t>
            </a:fld>
            <a:endParaRPr lang="en-SG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SG" noProof="0" smtClean="0"/>
              <a:t>Click to edit Master text styles</a:t>
            </a:r>
          </a:p>
          <a:p>
            <a:pPr lvl="1"/>
            <a:r>
              <a:rPr lang="en-SG" noProof="0" smtClean="0"/>
              <a:t>Second level</a:t>
            </a:r>
          </a:p>
          <a:p>
            <a:pPr lvl="2"/>
            <a:r>
              <a:rPr lang="en-SG" noProof="0" smtClean="0"/>
              <a:t>Third level</a:t>
            </a:r>
          </a:p>
          <a:p>
            <a:pPr lvl="3"/>
            <a:r>
              <a:rPr lang="en-SG" noProof="0" smtClean="0"/>
              <a:t>Fourth level</a:t>
            </a:r>
          </a:p>
          <a:p>
            <a:pPr lvl="4"/>
            <a:r>
              <a:rPr lang="en-SG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C8C80D-9E84-498C-B3FF-26750D3FEDC0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13984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SG" altLang="ko-KR" b="1" smtClean="0">
                <a:ea typeface="Gulim" pitchFamily="34" charset="-127"/>
              </a:rPr>
              <a:t>Additional file </a:t>
            </a:r>
            <a:r>
              <a:rPr lang="en-SG" altLang="ko-KR" b="1" smtClean="0">
                <a:ea typeface="Gulim" pitchFamily="34" charset="-127"/>
              </a:rPr>
              <a:t>6: </a:t>
            </a:r>
            <a:r>
              <a:rPr lang="en-SG" altLang="ko-KR" b="1" smtClean="0">
                <a:ea typeface="Gulim" pitchFamily="34" charset="-127"/>
              </a:rPr>
              <a:t>Figure </a:t>
            </a:r>
            <a:r>
              <a:rPr lang="en-SG" altLang="ko-KR" b="1" smtClean="0">
                <a:ea typeface="Gulim" pitchFamily="34" charset="-127"/>
              </a:rPr>
              <a:t>S4. </a:t>
            </a:r>
            <a:r>
              <a:rPr lang="en-SG" altLang="ko-KR" dirty="0" smtClean="0">
                <a:ea typeface="Gulim" pitchFamily="34" charset="-127"/>
              </a:rPr>
              <a:t>Phylogenetic positions of root endophytes. The tree was constructed based on the 16S rDNA sequences using the Neighbor-Joining method. Bootstrap values (using 1000 replicates) are indicated at the branching points. Scale bar represents % estimated substitutions. Candidate N-fixers (shown in blue) indicate the presence of </a:t>
            </a:r>
            <a:r>
              <a:rPr lang="en-SG" altLang="ko-KR" i="1" dirty="0" smtClean="0">
                <a:ea typeface="Gulim" pitchFamily="34" charset="-127"/>
              </a:rPr>
              <a:t>nifH</a:t>
            </a:r>
            <a:r>
              <a:rPr lang="en-SG" altLang="ko-KR" dirty="0" smtClean="0">
                <a:ea typeface="Gulim" pitchFamily="34" charset="-127"/>
              </a:rPr>
              <a:t> gene as evidenced by PCR amplifications. The number of strains is shown in parenthesis in red. The yellow arrow sizes indicate the relative abundance of the genus.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CA1D2-2FEE-4D0B-9BAA-B24570411D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C5281-6FE9-4C13-986E-2F0B8D4F7C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52F1D-E6A2-46F9-BF26-789536FF18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58DAB-60A5-4A76-ADC3-3F95C676A9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0D7EA-F899-46CC-9661-E73EF7E806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E3E7F-D2F4-4057-8B33-E8644CC0BA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FDD97-375A-43FD-8C78-C7F41D8B08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95C2F-749B-46CF-8C92-164F843A65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A2819-AAC2-48E0-8DDC-E3C2EE7D1E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8DA02-82D9-4437-BBFF-ACF91A736A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C6734-5F0C-4AEC-B867-581213B9F7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E0C04EC-0E05-49F7-81D5-5E78F05544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6" r:id="rId2"/>
    <p:sldLayoutId id="2147484055" r:id="rId3"/>
    <p:sldLayoutId id="2147484054" r:id="rId4"/>
    <p:sldLayoutId id="2147484053" r:id="rId5"/>
    <p:sldLayoutId id="2147484052" r:id="rId6"/>
    <p:sldLayoutId id="2147484051" r:id="rId7"/>
    <p:sldLayoutId id="2147484050" r:id="rId8"/>
    <p:sldLayoutId id="2147484049" r:id="rId9"/>
    <p:sldLayoutId id="2147484048" r:id="rId10"/>
    <p:sldLayoutId id="214748404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83" charset="0"/>
          <a:ea typeface="Arial" pitchFamily="-83" charset="0"/>
          <a:cs typeface="Arial" pitchFamily="-8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83" charset="0"/>
          <a:ea typeface="Arial" pitchFamily="-83" charset="0"/>
          <a:cs typeface="Arial" pitchFamily="-8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83" charset="0"/>
          <a:ea typeface="Arial" pitchFamily="-83" charset="0"/>
          <a:cs typeface="Arial" pitchFamily="-8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83" charset="0"/>
          <a:ea typeface="Arial" pitchFamily="-83" charset="0"/>
          <a:cs typeface="Arial" pitchFamily="-8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83" charset="0"/>
          <a:ea typeface="Arial" pitchFamily="-83" charset="0"/>
          <a:cs typeface="Arial" pitchFamily="-83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83" charset="0"/>
          <a:ea typeface="Arial" pitchFamily="-83" charset="0"/>
          <a:cs typeface="Arial" pitchFamily="-83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83" charset="0"/>
          <a:ea typeface="Arial" pitchFamily="-83" charset="0"/>
          <a:cs typeface="Arial" pitchFamily="-83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83" charset="0"/>
          <a:ea typeface="Arial" pitchFamily="-83" charset="0"/>
          <a:cs typeface="Arial" pitchFamily="-8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2"/>
          <p:cNvGrpSpPr>
            <a:grpSpLocks/>
          </p:cNvGrpSpPr>
          <p:nvPr/>
        </p:nvGrpSpPr>
        <p:grpSpPr bwMode="auto">
          <a:xfrm>
            <a:off x="533400" y="228600"/>
            <a:ext cx="5715000" cy="8686800"/>
            <a:chOff x="336" y="144"/>
            <a:chExt cx="3600" cy="5472"/>
          </a:xfrm>
        </p:grpSpPr>
        <p:sp>
          <p:nvSpPr>
            <p:cNvPr id="143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6" y="144"/>
              <a:ext cx="3562" cy="5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1488" y="203"/>
              <a:ext cx="951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Enterobacter oryzae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Ola 51</a:t>
              </a:r>
              <a:r>
                <a:rPr lang="en-US" altLang="en-US" sz="500" baseline="30000">
                  <a:solidFill>
                    <a:srgbClr val="0000FF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(EF488759)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(44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 </a:t>
              </a:r>
              <a:br>
                <a:rPr lang="en-US" altLang="en-US" sz="500">
                  <a:solidFill>
                    <a:srgbClr val="000000"/>
                  </a:solidFill>
                  <a:latin typeface="MS Sans Serif"/>
                </a:rPr>
              </a:b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Citrobacter farmeri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CDC 2991-81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(AF025371)</a:t>
              </a:r>
            </a:p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Klebsiella variicola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F2R9</a:t>
              </a:r>
              <a:r>
                <a:rPr lang="en-US" altLang="en-US" sz="500" baseline="30000">
                  <a:solidFill>
                    <a:srgbClr val="0000FF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(AJ783916)</a:t>
              </a:r>
              <a:endParaRPr lang="en-US" altLang="en-US" sz="500">
                <a:solidFill>
                  <a:srgbClr val="0000FF"/>
                </a:solidFill>
              </a:endParaRPr>
            </a:p>
          </p:txBody>
        </p:sp>
        <p:sp>
          <p:nvSpPr>
            <p:cNvPr id="14341" name="Freeform 5"/>
            <p:cNvSpPr>
              <a:spLocks/>
            </p:cNvSpPr>
            <p:nvPr/>
          </p:nvSpPr>
          <p:spPr bwMode="auto">
            <a:xfrm>
              <a:off x="1427" y="174"/>
              <a:ext cx="61" cy="185"/>
            </a:xfrm>
            <a:custGeom>
              <a:avLst/>
              <a:gdLst>
                <a:gd name="T0" fmla="*/ 0 w 161"/>
                <a:gd name="T1" fmla="*/ 0 h 830"/>
                <a:gd name="T2" fmla="*/ 0 w 161"/>
                <a:gd name="T3" fmla="*/ 0 h 830"/>
                <a:gd name="T4" fmla="*/ 0 w 161"/>
                <a:gd name="T5" fmla="*/ 0 h 830"/>
                <a:gd name="T6" fmla="*/ 0 w 161"/>
                <a:gd name="T7" fmla="*/ 0 h 830"/>
                <a:gd name="T8" fmla="*/ 0 w 161"/>
                <a:gd name="T9" fmla="*/ 0 h 8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"/>
                <a:gd name="T16" fmla="*/ 0 h 830"/>
                <a:gd name="T17" fmla="*/ 161 w 161"/>
                <a:gd name="T18" fmla="*/ 830 h 8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" h="830">
                  <a:moveTo>
                    <a:pt x="0" y="423"/>
                  </a:moveTo>
                  <a:lnTo>
                    <a:pt x="0" y="415"/>
                  </a:lnTo>
                  <a:lnTo>
                    <a:pt x="161" y="0"/>
                  </a:lnTo>
                  <a:lnTo>
                    <a:pt x="161" y="830"/>
                  </a:lnTo>
                  <a:lnTo>
                    <a:pt x="0" y="423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>
              <a:off x="1398" y="266"/>
              <a:ext cx="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1527" y="368"/>
              <a:ext cx="17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>
                  <a:solidFill>
                    <a:srgbClr val="FF0000"/>
                  </a:solidFill>
                </a:rPr>
                <a:t>R6-366-1</a:t>
              </a:r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auto">
            <a:xfrm>
              <a:off x="1485" y="385"/>
              <a:ext cx="39" cy="24"/>
            </a:xfrm>
            <a:custGeom>
              <a:avLst/>
              <a:gdLst>
                <a:gd name="T0" fmla="*/ 0 w 102"/>
                <a:gd name="T1" fmla="*/ 0 h 110"/>
                <a:gd name="T2" fmla="*/ 0 w 102"/>
                <a:gd name="T3" fmla="*/ 0 h 110"/>
                <a:gd name="T4" fmla="*/ 0 w 102"/>
                <a:gd name="T5" fmla="*/ 0 h 110"/>
                <a:gd name="T6" fmla="*/ 0 60000 65536"/>
                <a:gd name="T7" fmla="*/ 0 60000 65536"/>
                <a:gd name="T8" fmla="*/ 0 60000 65536"/>
                <a:gd name="T9" fmla="*/ 0 w 102"/>
                <a:gd name="T10" fmla="*/ 0 h 110"/>
                <a:gd name="T11" fmla="*/ 102 w 102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2" h="110">
                  <a:moveTo>
                    <a:pt x="0" y="110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1495" y="417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>
                  <a:solidFill>
                    <a:srgbClr val="FF0000"/>
                  </a:solidFill>
                </a:rPr>
                <a:t>R2-411</a:t>
              </a:r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auto">
            <a:xfrm>
              <a:off x="1485" y="411"/>
              <a:ext cx="10" cy="23"/>
            </a:xfrm>
            <a:custGeom>
              <a:avLst/>
              <a:gdLst>
                <a:gd name="T0" fmla="*/ 0 w 25"/>
                <a:gd name="T1" fmla="*/ 0 h 102"/>
                <a:gd name="T2" fmla="*/ 0 w 25"/>
                <a:gd name="T3" fmla="*/ 0 h 102"/>
                <a:gd name="T4" fmla="*/ 0 w 25"/>
                <a:gd name="T5" fmla="*/ 0 h 102"/>
                <a:gd name="T6" fmla="*/ 0 60000 65536"/>
                <a:gd name="T7" fmla="*/ 0 60000 65536"/>
                <a:gd name="T8" fmla="*/ 0 60000 65536"/>
                <a:gd name="T9" fmla="*/ 0 w 25"/>
                <a:gd name="T10" fmla="*/ 0 h 102"/>
                <a:gd name="T11" fmla="*/ 25 w 25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02">
                  <a:moveTo>
                    <a:pt x="0" y="0"/>
                  </a:moveTo>
                  <a:lnTo>
                    <a:pt x="0" y="102"/>
                  </a:lnTo>
                  <a:lnTo>
                    <a:pt x="25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7" name="Freeform 11"/>
            <p:cNvSpPr>
              <a:spLocks/>
            </p:cNvSpPr>
            <p:nvPr/>
          </p:nvSpPr>
          <p:spPr bwMode="auto">
            <a:xfrm>
              <a:off x="1427" y="409"/>
              <a:ext cx="58" cy="59"/>
            </a:xfrm>
            <a:custGeom>
              <a:avLst/>
              <a:gdLst>
                <a:gd name="T0" fmla="*/ 0 w 153"/>
                <a:gd name="T1" fmla="*/ 0 h 263"/>
                <a:gd name="T2" fmla="*/ 0 w 153"/>
                <a:gd name="T3" fmla="*/ 0 h 263"/>
                <a:gd name="T4" fmla="*/ 0 w 153"/>
                <a:gd name="T5" fmla="*/ 0 h 263"/>
                <a:gd name="T6" fmla="*/ 0 60000 65536"/>
                <a:gd name="T7" fmla="*/ 0 60000 65536"/>
                <a:gd name="T8" fmla="*/ 0 60000 65536"/>
                <a:gd name="T9" fmla="*/ 0 w 153"/>
                <a:gd name="T10" fmla="*/ 0 h 263"/>
                <a:gd name="T11" fmla="*/ 153 w 153"/>
                <a:gd name="T12" fmla="*/ 263 h 2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" h="263">
                  <a:moveTo>
                    <a:pt x="0" y="263"/>
                  </a:moveTo>
                  <a:lnTo>
                    <a:pt x="0" y="0"/>
                  </a:lnTo>
                  <a:lnTo>
                    <a:pt x="15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1524" y="466"/>
              <a:ext cx="828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Tatumella morbirosei</a:t>
              </a:r>
              <a:r>
                <a:rPr lang="en-US" altLang="en-US" sz="500">
                  <a:solidFill>
                    <a:srgbClr val="000000"/>
                  </a:solidFill>
                </a:rPr>
                <a:t> LMG23360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(EU344769)</a:t>
              </a:r>
            </a:p>
          </p:txBody>
        </p:sp>
        <p:sp>
          <p:nvSpPr>
            <p:cNvPr id="14349" name="Freeform 13"/>
            <p:cNvSpPr>
              <a:spLocks/>
            </p:cNvSpPr>
            <p:nvPr/>
          </p:nvSpPr>
          <p:spPr bwMode="auto">
            <a:xfrm>
              <a:off x="1449" y="483"/>
              <a:ext cx="72" cy="43"/>
            </a:xfrm>
            <a:custGeom>
              <a:avLst/>
              <a:gdLst>
                <a:gd name="T0" fmla="*/ 0 w 187"/>
                <a:gd name="T1" fmla="*/ 0 h 194"/>
                <a:gd name="T2" fmla="*/ 0 w 187"/>
                <a:gd name="T3" fmla="*/ 0 h 194"/>
                <a:gd name="T4" fmla="*/ 0 w 187"/>
                <a:gd name="T5" fmla="*/ 0 h 194"/>
                <a:gd name="T6" fmla="*/ 0 60000 65536"/>
                <a:gd name="T7" fmla="*/ 0 60000 65536"/>
                <a:gd name="T8" fmla="*/ 0 60000 65536"/>
                <a:gd name="T9" fmla="*/ 0 w 187"/>
                <a:gd name="T10" fmla="*/ 0 h 194"/>
                <a:gd name="T11" fmla="*/ 187 w 187"/>
                <a:gd name="T12" fmla="*/ 194 h 1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94">
                  <a:moveTo>
                    <a:pt x="0" y="194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1522" y="528"/>
              <a:ext cx="116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Pantoea stewartii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subsp.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stewartii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LMG 2715</a:t>
              </a:r>
              <a:r>
                <a:rPr lang="en-US" altLang="en-US" sz="500" baseline="30000">
                  <a:solidFill>
                    <a:srgbClr val="0000FF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Z96080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(33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auto">
            <a:xfrm>
              <a:off x="1469" y="509"/>
              <a:ext cx="48" cy="125"/>
            </a:xfrm>
            <a:custGeom>
              <a:avLst/>
              <a:gdLst>
                <a:gd name="T0" fmla="*/ 0 w 128"/>
                <a:gd name="T1" fmla="*/ 0 h 559"/>
                <a:gd name="T2" fmla="*/ 0 w 128"/>
                <a:gd name="T3" fmla="*/ 0 h 559"/>
                <a:gd name="T4" fmla="*/ 0 w 128"/>
                <a:gd name="T5" fmla="*/ 0 h 559"/>
                <a:gd name="T6" fmla="*/ 0 w 128"/>
                <a:gd name="T7" fmla="*/ 0 h 559"/>
                <a:gd name="T8" fmla="*/ 0 w 128"/>
                <a:gd name="T9" fmla="*/ 0 h 5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559"/>
                <a:gd name="T17" fmla="*/ 128 w 128"/>
                <a:gd name="T18" fmla="*/ 559 h 5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559">
                  <a:moveTo>
                    <a:pt x="0" y="288"/>
                  </a:moveTo>
                  <a:lnTo>
                    <a:pt x="0" y="280"/>
                  </a:lnTo>
                  <a:lnTo>
                    <a:pt x="128" y="0"/>
                  </a:lnTo>
                  <a:lnTo>
                    <a:pt x="128" y="559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2" name="Line 16"/>
            <p:cNvSpPr>
              <a:spLocks noChangeShapeType="1"/>
            </p:cNvSpPr>
            <p:nvPr/>
          </p:nvSpPr>
          <p:spPr bwMode="auto">
            <a:xfrm>
              <a:off x="1449" y="572"/>
              <a:ext cx="1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3" name="Line 17"/>
            <p:cNvSpPr>
              <a:spLocks noChangeShapeType="1"/>
            </p:cNvSpPr>
            <p:nvPr/>
          </p:nvSpPr>
          <p:spPr bwMode="auto">
            <a:xfrm>
              <a:off x="1449" y="528"/>
              <a:ext cx="0" cy="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4" name="Freeform 18"/>
            <p:cNvSpPr>
              <a:spLocks/>
            </p:cNvSpPr>
            <p:nvPr/>
          </p:nvSpPr>
          <p:spPr bwMode="auto">
            <a:xfrm>
              <a:off x="1427" y="470"/>
              <a:ext cx="22" cy="58"/>
            </a:xfrm>
            <a:custGeom>
              <a:avLst/>
              <a:gdLst>
                <a:gd name="T0" fmla="*/ 0 w 59"/>
                <a:gd name="T1" fmla="*/ 0 h 263"/>
                <a:gd name="T2" fmla="*/ 0 w 59"/>
                <a:gd name="T3" fmla="*/ 0 h 263"/>
                <a:gd name="T4" fmla="*/ 0 w 59"/>
                <a:gd name="T5" fmla="*/ 0 h 263"/>
                <a:gd name="T6" fmla="*/ 0 60000 65536"/>
                <a:gd name="T7" fmla="*/ 0 60000 65536"/>
                <a:gd name="T8" fmla="*/ 0 60000 65536"/>
                <a:gd name="T9" fmla="*/ 0 w 59"/>
                <a:gd name="T10" fmla="*/ 0 h 263"/>
                <a:gd name="T11" fmla="*/ 59 w 59"/>
                <a:gd name="T12" fmla="*/ 263 h 2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" h="263">
                  <a:moveTo>
                    <a:pt x="0" y="0"/>
                  </a:moveTo>
                  <a:lnTo>
                    <a:pt x="0" y="263"/>
                  </a:lnTo>
                  <a:lnTo>
                    <a:pt x="59" y="26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5" name="Freeform 19"/>
            <p:cNvSpPr>
              <a:spLocks/>
            </p:cNvSpPr>
            <p:nvPr/>
          </p:nvSpPr>
          <p:spPr bwMode="auto">
            <a:xfrm>
              <a:off x="1398" y="368"/>
              <a:ext cx="29" cy="102"/>
            </a:xfrm>
            <a:custGeom>
              <a:avLst/>
              <a:gdLst>
                <a:gd name="T0" fmla="*/ 0 w 76"/>
                <a:gd name="T1" fmla="*/ 0 h 457"/>
                <a:gd name="T2" fmla="*/ 0 w 76"/>
                <a:gd name="T3" fmla="*/ 0 h 457"/>
                <a:gd name="T4" fmla="*/ 0 w 76"/>
                <a:gd name="T5" fmla="*/ 0 h 457"/>
                <a:gd name="T6" fmla="*/ 0 60000 65536"/>
                <a:gd name="T7" fmla="*/ 0 60000 65536"/>
                <a:gd name="T8" fmla="*/ 0 60000 65536"/>
                <a:gd name="T9" fmla="*/ 0 w 76"/>
                <a:gd name="T10" fmla="*/ 0 h 457"/>
                <a:gd name="T11" fmla="*/ 76 w 76"/>
                <a:gd name="T12" fmla="*/ 457 h 4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457">
                  <a:moveTo>
                    <a:pt x="0" y="0"/>
                  </a:moveTo>
                  <a:lnTo>
                    <a:pt x="0" y="457"/>
                  </a:lnTo>
                  <a:lnTo>
                    <a:pt x="76" y="45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>
              <a:off x="1398" y="266"/>
              <a:ext cx="0" cy="1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7" name="Freeform 21"/>
            <p:cNvSpPr>
              <a:spLocks/>
            </p:cNvSpPr>
            <p:nvPr/>
          </p:nvSpPr>
          <p:spPr bwMode="auto">
            <a:xfrm>
              <a:off x="895" y="368"/>
              <a:ext cx="503" cy="164"/>
            </a:xfrm>
            <a:custGeom>
              <a:avLst/>
              <a:gdLst>
                <a:gd name="T0" fmla="*/ 0 w 1323"/>
                <a:gd name="T1" fmla="*/ 0 h 737"/>
                <a:gd name="T2" fmla="*/ 0 w 1323"/>
                <a:gd name="T3" fmla="*/ 0 h 737"/>
                <a:gd name="T4" fmla="*/ 0 w 1323"/>
                <a:gd name="T5" fmla="*/ 0 h 737"/>
                <a:gd name="T6" fmla="*/ 0 60000 65536"/>
                <a:gd name="T7" fmla="*/ 0 60000 65536"/>
                <a:gd name="T8" fmla="*/ 0 60000 65536"/>
                <a:gd name="T9" fmla="*/ 0 w 1323"/>
                <a:gd name="T10" fmla="*/ 0 h 737"/>
                <a:gd name="T11" fmla="*/ 1323 w 1323"/>
                <a:gd name="T12" fmla="*/ 737 h 7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23" h="737">
                  <a:moveTo>
                    <a:pt x="0" y="737"/>
                  </a:moveTo>
                  <a:lnTo>
                    <a:pt x="0" y="0"/>
                  </a:lnTo>
                  <a:lnTo>
                    <a:pt x="132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8" name="Rectangle 22"/>
            <p:cNvSpPr>
              <a:spLocks noChangeArrowheads="1"/>
            </p:cNvSpPr>
            <p:nvPr/>
          </p:nvSpPr>
          <p:spPr bwMode="auto">
            <a:xfrm>
              <a:off x="1279" y="643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R9-560</a:t>
              </a:r>
            </a:p>
          </p:txBody>
        </p:sp>
        <p:sp>
          <p:nvSpPr>
            <p:cNvPr id="14359" name="Freeform 23"/>
            <p:cNvSpPr>
              <a:spLocks/>
            </p:cNvSpPr>
            <p:nvPr/>
          </p:nvSpPr>
          <p:spPr bwMode="auto">
            <a:xfrm>
              <a:off x="1243" y="660"/>
              <a:ext cx="36" cy="36"/>
            </a:xfrm>
            <a:custGeom>
              <a:avLst/>
              <a:gdLst>
                <a:gd name="T0" fmla="*/ 0 w 93"/>
                <a:gd name="T1" fmla="*/ 0 h 160"/>
                <a:gd name="T2" fmla="*/ 0 w 93"/>
                <a:gd name="T3" fmla="*/ 0 h 160"/>
                <a:gd name="T4" fmla="*/ 0 w 93"/>
                <a:gd name="T5" fmla="*/ 0 h 160"/>
                <a:gd name="T6" fmla="*/ 0 60000 65536"/>
                <a:gd name="T7" fmla="*/ 0 60000 65536"/>
                <a:gd name="T8" fmla="*/ 0 60000 65536"/>
                <a:gd name="T9" fmla="*/ 0 w 93"/>
                <a:gd name="T10" fmla="*/ 0 h 160"/>
                <a:gd name="T11" fmla="*/ 93 w 93"/>
                <a:gd name="T12" fmla="*/ 160 h 1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3" h="160">
                  <a:moveTo>
                    <a:pt x="0" y="160"/>
                  </a:moveTo>
                  <a:lnTo>
                    <a:pt x="0" y="0"/>
                  </a:lnTo>
                  <a:lnTo>
                    <a:pt x="9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0" name="Rectangle 24"/>
            <p:cNvSpPr>
              <a:spLocks noChangeArrowheads="1"/>
            </p:cNvSpPr>
            <p:nvPr/>
          </p:nvSpPr>
          <p:spPr bwMode="auto">
            <a:xfrm>
              <a:off x="1327" y="692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R4-413</a:t>
              </a:r>
            </a:p>
          </p:txBody>
        </p:sp>
        <p:sp>
          <p:nvSpPr>
            <p:cNvPr id="14361" name="Freeform 25"/>
            <p:cNvSpPr>
              <a:spLocks/>
            </p:cNvSpPr>
            <p:nvPr/>
          </p:nvSpPr>
          <p:spPr bwMode="auto">
            <a:xfrm>
              <a:off x="1266" y="709"/>
              <a:ext cx="61" cy="25"/>
            </a:xfrm>
            <a:custGeom>
              <a:avLst/>
              <a:gdLst>
                <a:gd name="T0" fmla="*/ 0 w 161"/>
                <a:gd name="T1" fmla="*/ 0 h 110"/>
                <a:gd name="T2" fmla="*/ 0 w 161"/>
                <a:gd name="T3" fmla="*/ 0 h 110"/>
                <a:gd name="T4" fmla="*/ 0 w 161"/>
                <a:gd name="T5" fmla="*/ 0 h 110"/>
                <a:gd name="T6" fmla="*/ 0 60000 65536"/>
                <a:gd name="T7" fmla="*/ 0 60000 65536"/>
                <a:gd name="T8" fmla="*/ 0 60000 65536"/>
                <a:gd name="T9" fmla="*/ 0 w 161"/>
                <a:gd name="T10" fmla="*/ 0 h 110"/>
                <a:gd name="T11" fmla="*/ 161 w 161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1" h="110">
                  <a:moveTo>
                    <a:pt x="0" y="110"/>
                  </a:moveTo>
                  <a:lnTo>
                    <a:pt x="0" y="0"/>
                  </a:lnTo>
                  <a:lnTo>
                    <a:pt x="16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2" name="Rectangle 26"/>
            <p:cNvSpPr>
              <a:spLocks noChangeArrowheads="1"/>
            </p:cNvSpPr>
            <p:nvPr/>
          </p:nvSpPr>
          <p:spPr bwMode="auto">
            <a:xfrm>
              <a:off x="1340" y="741"/>
              <a:ext cx="889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 i="1">
                  <a:solidFill>
                    <a:srgbClr val="000000"/>
                  </a:solidFill>
                </a:rPr>
                <a:t> Acinetobacter radioresistens</a:t>
              </a:r>
              <a:r>
                <a:rPr lang="en-US" altLang="en-US" sz="500">
                  <a:solidFill>
                    <a:srgbClr val="000000"/>
                  </a:solidFill>
                </a:rPr>
                <a:t> DSM6976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(X81666)</a:t>
              </a:r>
            </a:p>
          </p:txBody>
        </p:sp>
        <p:sp>
          <p:nvSpPr>
            <p:cNvPr id="14363" name="Freeform 27"/>
            <p:cNvSpPr>
              <a:spLocks/>
            </p:cNvSpPr>
            <p:nvPr/>
          </p:nvSpPr>
          <p:spPr bwMode="auto">
            <a:xfrm>
              <a:off x="1266" y="736"/>
              <a:ext cx="71" cy="22"/>
            </a:xfrm>
            <a:custGeom>
              <a:avLst/>
              <a:gdLst>
                <a:gd name="T0" fmla="*/ 0 w 187"/>
                <a:gd name="T1" fmla="*/ 0 h 102"/>
                <a:gd name="T2" fmla="*/ 0 w 187"/>
                <a:gd name="T3" fmla="*/ 0 h 102"/>
                <a:gd name="T4" fmla="*/ 0 w 187"/>
                <a:gd name="T5" fmla="*/ 0 h 102"/>
                <a:gd name="T6" fmla="*/ 0 60000 65536"/>
                <a:gd name="T7" fmla="*/ 0 60000 65536"/>
                <a:gd name="T8" fmla="*/ 0 60000 65536"/>
                <a:gd name="T9" fmla="*/ 0 w 187"/>
                <a:gd name="T10" fmla="*/ 0 h 102"/>
                <a:gd name="T11" fmla="*/ 187 w 187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02">
                  <a:moveTo>
                    <a:pt x="0" y="0"/>
                  </a:moveTo>
                  <a:lnTo>
                    <a:pt x="0" y="102"/>
                  </a:lnTo>
                  <a:lnTo>
                    <a:pt x="187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4" name="Freeform 28"/>
            <p:cNvSpPr>
              <a:spLocks/>
            </p:cNvSpPr>
            <p:nvPr/>
          </p:nvSpPr>
          <p:spPr bwMode="auto">
            <a:xfrm>
              <a:off x="1243" y="698"/>
              <a:ext cx="23" cy="36"/>
            </a:xfrm>
            <a:custGeom>
              <a:avLst/>
              <a:gdLst>
                <a:gd name="T0" fmla="*/ 0 w 59"/>
                <a:gd name="T1" fmla="*/ 0 h 161"/>
                <a:gd name="T2" fmla="*/ 0 w 59"/>
                <a:gd name="T3" fmla="*/ 0 h 161"/>
                <a:gd name="T4" fmla="*/ 0 w 59"/>
                <a:gd name="T5" fmla="*/ 0 h 161"/>
                <a:gd name="T6" fmla="*/ 0 60000 65536"/>
                <a:gd name="T7" fmla="*/ 0 60000 65536"/>
                <a:gd name="T8" fmla="*/ 0 60000 65536"/>
                <a:gd name="T9" fmla="*/ 0 w 59"/>
                <a:gd name="T10" fmla="*/ 0 h 161"/>
                <a:gd name="T11" fmla="*/ 59 w 59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" h="161">
                  <a:moveTo>
                    <a:pt x="0" y="0"/>
                  </a:moveTo>
                  <a:lnTo>
                    <a:pt x="0" y="161"/>
                  </a:lnTo>
                  <a:lnTo>
                    <a:pt x="59" y="16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5" name="Freeform 29"/>
            <p:cNvSpPr>
              <a:spLocks/>
            </p:cNvSpPr>
            <p:nvPr/>
          </p:nvSpPr>
          <p:spPr bwMode="auto">
            <a:xfrm>
              <a:off x="895" y="534"/>
              <a:ext cx="348" cy="164"/>
            </a:xfrm>
            <a:custGeom>
              <a:avLst/>
              <a:gdLst>
                <a:gd name="T0" fmla="*/ 0 w 916"/>
                <a:gd name="T1" fmla="*/ 0 h 737"/>
                <a:gd name="T2" fmla="*/ 0 w 916"/>
                <a:gd name="T3" fmla="*/ 0 h 737"/>
                <a:gd name="T4" fmla="*/ 0 w 916"/>
                <a:gd name="T5" fmla="*/ 0 h 737"/>
                <a:gd name="T6" fmla="*/ 0 60000 65536"/>
                <a:gd name="T7" fmla="*/ 0 60000 65536"/>
                <a:gd name="T8" fmla="*/ 0 60000 65536"/>
                <a:gd name="T9" fmla="*/ 0 w 916"/>
                <a:gd name="T10" fmla="*/ 0 h 737"/>
                <a:gd name="T11" fmla="*/ 916 w 916"/>
                <a:gd name="T12" fmla="*/ 737 h 7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16" h="737">
                  <a:moveTo>
                    <a:pt x="0" y="0"/>
                  </a:moveTo>
                  <a:lnTo>
                    <a:pt x="0" y="737"/>
                  </a:lnTo>
                  <a:lnTo>
                    <a:pt x="916" y="73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6" name="Freeform 30"/>
            <p:cNvSpPr>
              <a:spLocks/>
            </p:cNvSpPr>
            <p:nvPr/>
          </p:nvSpPr>
          <p:spPr bwMode="auto">
            <a:xfrm>
              <a:off x="866" y="532"/>
              <a:ext cx="29" cy="251"/>
            </a:xfrm>
            <a:custGeom>
              <a:avLst/>
              <a:gdLst>
                <a:gd name="T0" fmla="*/ 0 w 77"/>
                <a:gd name="T1" fmla="*/ 0 h 1126"/>
                <a:gd name="T2" fmla="*/ 0 w 77"/>
                <a:gd name="T3" fmla="*/ 0 h 1126"/>
                <a:gd name="T4" fmla="*/ 0 w 77"/>
                <a:gd name="T5" fmla="*/ 0 h 1126"/>
                <a:gd name="T6" fmla="*/ 0 60000 65536"/>
                <a:gd name="T7" fmla="*/ 0 60000 65536"/>
                <a:gd name="T8" fmla="*/ 0 60000 65536"/>
                <a:gd name="T9" fmla="*/ 0 w 77"/>
                <a:gd name="T10" fmla="*/ 0 h 1126"/>
                <a:gd name="T11" fmla="*/ 77 w 77"/>
                <a:gd name="T12" fmla="*/ 1126 h 11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126">
                  <a:moveTo>
                    <a:pt x="0" y="1126"/>
                  </a:move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7" name="Rectangle 31"/>
            <p:cNvSpPr>
              <a:spLocks noChangeArrowheads="1"/>
            </p:cNvSpPr>
            <p:nvPr/>
          </p:nvSpPr>
          <p:spPr bwMode="auto">
            <a:xfrm>
              <a:off x="1201" y="1021"/>
              <a:ext cx="1172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Pseudomonas plecoglossicida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FPC951</a:t>
              </a:r>
              <a:r>
                <a:rPr lang="en-US" altLang="en-US" sz="500" baseline="30000">
                  <a:solidFill>
                    <a:srgbClr val="0000FF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(AB009457)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(149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368" name="Freeform 32"/>
            <p:cNvSpPr>
              <a:spLocks/>
            </p:cNvSpPr>
            <p:nvPr/>
          </p:nvSpPr>
          <p:spPr bwMode="auto">
            <a:xfrm>
              <a:off x="1089" y="785"/>
              <a:ext cx="109" cy="498"/>
            </a:xfrm>
            <a:custGeom>
              <a:avLst/>
              <a:gdLst>
                <a:gd name="T0" fmla="*/ 0 w 288"/>
                <a:gd name="T1" fmla="*/ 0 h 2236"/>
                <a:gd name="T2" fmla="*/ 0 w 288"/>
                <a:gd name="T3" fmla="*/ 0 h 2236"/>
                <a:gd name="T4" fmla="*/ 0 w 288"/>
                <a:gd name="T5" fmla="*/ 0 h 2236"/>
                <a:gd name="T6" fmla="*/ 0 w 288"/>
                <a:gd name="T7" fmla="*/ 0 h 2236"/>
                <a:gd name="T8" fmla="*/ 0 w 288"/>
                <a:gd name="T9" fmla="*/ 0 h 2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2236"/>
                <a:gd name="T17" fmla="*/ 288 w 288"/>
                <a:gd name="T18" fmla="*/ 2236 h 22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2236">
                  <a:moveTo>
                    <a:pt x="0" y="1126"/>
                  </a:moveTo>
                  <a:lnTo>
                    <a:pt x="0" y="1118"/>
                  </a:lnTo>
                  <a:lnTo>
                    <a:pt x="288" y="0"/>
                  </a:lnTo>
                  <a:lnTo>
                    <a:pt x="288" y="2236"/>
                  </a:lnTo>
                  <a:lnTo>
                    <a:pt x="0" y="1126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9" name="Line 33"/>
            <p:cNvSpPr>
              <a:spLocks noChangeShapeType="1"/>
            </p:cNvSpPr>
            <p:nvPr/>
          </p:nvSpPr>
          <p:spPr bwMode="auto">
            <a:xfrm>
              <a:off x="866" y="1034"/>
              <a:ext cx="2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0" name="Line 34"/>
            <p:cNvSpPr>
              <a:spLocks noChangeShapeType="1"/>
            </p:cNvSpPr>
            <p:nvPr/>
          </p:nvSpPr>
          <p:spPr bwMode="auto">
            <a:xfrm>
              <a:off x="866" y="785"/>
              <a:ext cx="0" cy="24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1" name="Freeform 35"/>
            <p:cNvSpPr>
              <a:spLocks/>
            </p:cNvSpPr>
            <p:nvPr/>
          </p:nvSpPr>
          <p:spPr bwMode="auto">
            <a:xfrm>
              <a:off x="740" y="783"/>
              <a:ext cx="126" cy="381"/>
            </a:xfrm>
            <a:custGeom>
              <a:avLst/>
              <a:gdLst>
                <a:gd name="T0" fmla="*/ 0 w 330"/>
                <a:gd name="T1" fmla="*/ 0 h 1710"/>
                <a:gd name="T2" fmla="*/ 0 w 330"/>
                <a:gd name="T3" fmla="*/ 0 h 1710"/>
                <a:gd name="T4" fmla="*/ 0 w 330"/>
                <a:gd name="T5" fmla="*/ 0 h 1710"/>
                <a:gd name="T6" fmla="*/ 0 60000 65536"/>
                <a:gd name="T7" fmla="*/ 0 60000 65536"/>
                <a:gd name="T8" fmla="*/ 0 60000 65536"/>
                <a:gd name="T9" fmla="*/ 0 w 330"/>
                <a:gd name="T10" fmla="*/ 0 h 1710"/>
                <a:gd name="T11" fmla="*/ 330 w 330"/>
                <a:gd name="T12" fmla="*/ 1710 h 17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0" h="1710">
                  <a:moveTo>
                    <a:pt x="0" y="1710"/>
                  </a:moveTo>
                  <a:lnTo>
                    <a:pt x="0" y="0"/>
                  </a:lnTo>
                  <a:lnTo>
                    <a:pt x="33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2" name="Rectangle 36"/>
            <p:cNvSpPr>
              <a:spLocks noChangeArrowheads="1"/>
            </p:cNvSpPr>
            <p:nvPr/>
          </p:nvSpPr>
          <p:spPr bwMode="auto">
            <a:xfrm>
              <a:off x="1340" y="1296"/>
              <a:ext cx="1043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Pelomonas puraquae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CCUG 52769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AM501439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4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373" name="Freeform 37"/>
            <p:cNvSpPr>
              <a:spLocks/>
            </p:cNvSpPr>
            <p:nvPr/>
          </p:nvSpPr>
          <p:spPr bwMode="auto">
            <a:xfrm>
              <a:off x="1308" y="1302"/>
              <a:ext cx="29" cy="18"/>
            </a:xfrm>
            <a:custGeom>
              <a:avLst/>
              <a:gdLst>
                <a:gd name="T0" fmla="*/ 0 w 77"/>
                <a:gd name="T1" fmla="*/ 0 h 85"/>
                <a:gd name="T2" fmla="*/ 0 w 77"/>
                <a:gd name="T3" fmla="*/ 0 h 85"/>
                <a:gd name="T4" fmla="*/ 0 w 77"/>
                <a:gd name="T5" fmla="*/ 0 h 85"/>
                <a:gd name="T6" fmla="*/ 0 w 77"/>
                <a:gd name="T7" fmla="*/ 0 h 85"/>
                <a:gd name="T8" fmla="*/ 0 w 77"/>
                <a:gd name="T9" fmla="*/ 0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"/>
                <a:gd name="T16" fmla="*/ 0 h 85"/>
                <a:gd name="T17" fmla="*/ 77 w 77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" h="85">
                  <a:moveTo>
                    <a:pt x="0" y="51"/>
                  </a:moveTo>
                  <a:lnTo>
                    <a:pt x="0" y="43"/>
                  </a:lnTo>
                  <a:lnTo>
                    <a:pt x="77" y="0"/>
                  </a:lnTo>
                  <a:lnTo>
                    <a:pt x="77" y="85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4" name="Line 38"/>
            <p:cNvSpPr>
              <a:spLocks noChangeShapeType="1"/>
            </p:cNvSpPr>
            <p:nvPr/>
          </p:nvSpPr>
          <p:spPr bwMode="auto">
            <a:xfrm>
              <a:off x="1285" y="1311"/>
              <a:ext cx="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5" name="Rectangle 39"/>
            <p:cNvSpPr>
              <a:spLocks noChangeArrowheads="1"/>
            </p:cNvSpPr>
            <p:nvPr/>
          </p:nvSpPr>
          <p:spPr bwMode="auto">
            <a:xfrm>
              <a:off x="1311" y="1345"/>
              <a:ext cx="78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 i="1">
                  <a:solidFill>
                    <a:srgbClr val="000000"/>
                  </a:solidFill>
                </a:rPr>
                <a:t> Mitsuaria chitosanitabida</a:t>
              </a:r>
              <a:r>
                <a:rPr lang="en-US" altLang="en-US" sz="500">
                  <a:solidFill>
                    <a:srgbClr val="000000"/>
                  </a:solidFill>
                </a:rPr>
                <a:t> 3001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(AB006851)</a:t>
              </a:r>
            </a:p>
          </p:txBody>
        </p:sp>
        <p:sp>
          <p:nvSpPr>
            <p:cNvPr id="14376" name="Freeform 40"/>
            <p:cNvSpPr>
              <a:spLocks/>
            </p:cNvSpPr>
            <p:nvPr/>
          </p:nvSpPr>
          <p:spPr bwMode="auto">
            <a:xfrm>
              <a:off x="1292" y="1362"/>
              <a:ext cx="19" cy="36"/>
            </a:xfrm>
            <a:custGeom>
              <a:avLst/>
              <a:gdLst>
                <a:gd name="T0" fmla="*/ 0 w 51"/>
                <a:gd name="T1" fmla="*/ 0 h 161"/>
                <a:gd name="T2" fmla="*/ 0 w 51"/>
                <a:gd name="T3" fmla="*/ 0 h 161"/>
                <a:gd name="T4" fmla="*/ 0 w 51"/>
                <a:gd name="T5" fmla="*/ 0 h 161"/>
                <a:gd name="T6" fmla="*/ 0 60000 65536"/>
                <a:gd name="T7" fmla="*/ 0 60000 65536"/>
                <a:gd name="T8" fmla="*/ 0 60000 65536"/>
                <a:gd name="T9" fmla="*/ 0 w 51"/>
                <a:gd name="T10" fmla="*/ 0 h 161"/>
                <a:gd name="T11" fmla="*/ 51 w 51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1" h="161">
                  <a:moveTo>
                    <a:pt x="0" y="161"/>
                  </a:moveTo>
                  <a:lnTo>
                    <a:pt x="0" y="0"/>
                  </a:lnTo>
                  <a:lnTo>
                    <a:pt x="5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7" name="Rectangle 41"/>
            <p:cNvSpPr>
              <a:spLocks noChangeArrowheads="1"/>
            </p:cNvSpPr>
            <p:nvPr/>
          </p:nvSpPr>
          <p:spPr bwMode="auto">
            <a:xfrm>
              <a:off x="1327" y="1394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>
                  <a:solidFill>
                    <a:srgbClr val="FF0000"/>
                  </a:solidFill>
                </a:rPr>
                <a:t>R2-384</a:t>
              </a:r>
            </a:p>
          </p:txBody>
        </p:sp>
        <p:sp>
          <p:nvSpPr>
            <p:cNvPr id="14378" name="Freeform 42"/>
            <p:cNvSpPr>
              <a:spLocks/>
            </p:cNvSpPr>
            <p:nvPr/>
          </p:nvSpPr>
          <p:spPr bwMode="auto">
            <a:xfrm>
              <a:off x="1324" y="1411"/>
              <a:ext cx="0" cy="24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9" name="Rectangle 43"/>
            <p:cNvSpPr>
              <a:spLocks noChangeArrowheads="1"/>
            </p:cNvSpPr>
            <p:nvPr/>
          </p:nvSpPr>
          <p:spPr bwMode="auto">
            <a:xfrm>
              <a:off x="1327" y="1443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>
                  <a:solidFill>
                    <a:srgbClr val="FF0000"/>
                  </a:solidFill>
                </a:rPr>
                <a:t>R8-376</a:t>
              </a:r>
            </a:p>
          </p:txBody>
        </p:sp>
        <p:sp>
          <p:nvSpPr>
            <p:cNvPr id="14380" name="Freeform 44"/>
            <p:cNvSpPr>
              <a:spLocks/>
            </p:cNvSpPr>
            <p:nvPr/>
          </p:nvSpPr>
          <p:spPr bwMode="auto">
            <a:xfrm>
              <a:off x="1324" y="1437"/>
              <a:ext cx="0" cy="23"/>
            </a:xfrm>
            <a:custGeom>
              <a:avLst/>
              <a:gdLst>
                <a:gd name="T0" fmla="*/ 0 h 101"/>
                <a:gd name="T1" fmla="*/ 0 h 101"/>
                <a:gd name="T2" fmla="*/ 0 h 101"/>
                <a:gd name="T3" fmla="*/ 0 60000 65536"/>
                <a:gd name="T4" fmla="*/ 0 60000 65536"/>
                <a:gd name="T5" fmla="*/ 0 60000 65536"/>
                <a:gd name="T6" fmla="*/ 0 h 101"/>
                <a:gd name="T7" fmla="*/ 101 h 101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01">
                  <a:moveTo>
                    <a:pt x="0" y="0"/>
                  </a:moveTo>
                  <a:lnTo>
                    <a:pt x="0" y="1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1" name="Freeform 45"/>
            <p:cNvSpPr>
              <a:spLocks/>
            </p:cNvSpPr>
            <p:nvPr/>
          </p:nvSpPr>
          <p:spPr bwMode="auto">
            <a:xfrm>
              <a:off x="1292" y="1400"/>
              <a:ext cx="32" cy="35"/>
            </a:xfrm>
            <a:custGeom>
              <a:avLst/>
              <a:gdLst>
                <a:gd name="T0" fmla="*/ 0 w 85"/>
                <a:gd name="T1" fmla="*/ 0 h 161"/>
                <a:gd name="T2" fmla="*/ 0 w 85"/>
                <a:gd name="T3" fmla="*/ 0 h 161"/>
                <a:gd name="T4" fmla="*/ 0 w 85"/>
                <a:gd name="T5" fmla="*/ 0 h 161"/>
                <a:gd name="T6" fmla="*/ 0 60000 65536"/>
                <a:gd name="T7" fmla="*/ 0 60000 65536"/>
                <a:gd name="T8" fmla="*/ 0 60000 65536"/>
                <a:gd name="T9" fmla="*/ 0 w 85"/>
                <a:gd name="T10" fmla="*/ 0 h 161"/>
                <a:gd name="T11" fmla="*/ 85 w 85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161">
                  <a:moveTo>
                    <a:pt x="0" y="0"/>
                  </a:moveTo>
                  <a:lnTo>
                    <a:pt x="0" y="161"/>
                  </a:lnTo>
                  <a:lnTo>
                    <a:pt x="85" y="16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2" name="Freeform 46"/>
            <p:cNvSpPr>
              <a:spLocks/>
            </p:cNvSpPr>
            <p:nvPr/>
          </p:nvSpPr>
          <p:spPr bwMode="auto">
            <a:xfrm>
              <a:off x="1282" y="1356"/>
              <a:ext cx="10" cy="44"/>
            </a:xfrm>
            <a:custGeom>
              <a:avLst/>
              <a:gdLst>
                <a:gd name="T0" fmla="*/ 0 w 26"/>
                <a:gd name="T1" fmla="*/ 0 h 194"/>
                <a:gd name="T2" fmla="*/ 0 w 26"/>
                <a:gd name="T3" fmla="*/ 0 h 194"/>
                <a:gd name="T4" fmla="*/ 0 w 26"/>
                <a:gd name="T5" fmla="*/ 0 h 194"/>
                <a:gd name="T6" fmla="*/ 0 60000 65536"/>
                <a:gd name="T7" fmla="*/ 0 60000 65536"/>
                <a:gd name="T8" fmla="*/ 0 60000 65536"/>
                <a:gd name="T9" fmla="*/ 0 w 26"/>
                <a:gd name="T10" fmla="*/ 0 h 194"/>
                <a:gd name="T11" fmla="*/ 26 w 26"/>
                <a:gd name="T12" fmla="*/ 194 h 1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194">
                  <a:moveTo>
                    <a:pt x="0" y="0"/>
                  </a:moveTo>
                  <a:lnTo>
                    <a:pt x="0" y="194"/>
                  </a:lnTo>
                  <a:lnTo>
                    <a:pt x="26" y="19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3" name="Line 47"/>
            <p:cNvSpPr>
              <a:spLocks noChangeShapeType="1"/>
            </p:cNvSpPr>
            <p:nvPr/>
          </p:nvSpPr>
          <p:spPr bwMode="auto">
            <a:xfrm>
              <a:off x="1282" y="1311"/>
              <a:ext cx="0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4" name="Freeform 48"/>
            <p:cNvSpPr>
              <a:spLocks/>
            </p:cNvSpPr>
            <p:nvPr/>
          </p:nvSpPr>
          <p:spPr bwMode="auto">
            <a:xfrm>
              <a:off x="1072" y="1356"/>
              <a:ext cx="210" cy="189"/>
            </a:xfrm>
            <a:custGeom>
              <a:avLst/>
              <a:gdLst>
                <a:gd name="T0" fmla="*/ 0 w 551"/>
                <a:gd name="T1" fmla="*/ 0 h 846"/>
                <a:gd name="T2" fmla="*/ 0 w 551"/>
                <a:gd name="T3" fmla="*/ 0 h 846"/>
                <a:gd name="T4" fmla="*/ 0 w 551"/>
                <a:gd name="T5" fmla="*/ 0 h 846"/>
                <a:gd name="T6" fmla="*/ 0 60000 65536"/>
                <a:gd name="T7" fmla="*/ 0 60000 65536"/>
                <a:gd name="T8" fmla="*/ 0 60000 65536"/>
                <a:gd name="T9" fmla="*/ 0 w 551"/>
                <a:gd name="T10" fmla="*/ 0 h 846"/>
                <a:gd name="T11" fmla="*/ 551 w 551"/>
                <a:gd name="T12" fmla="*/ 846 h 8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1" h="846">
                  <a:moveTo>
                    <a:pt x="0" y="846"/>
                  </a:moveTo>
                  <a:lnTo>
                    <a:pt x="0" y="0"/>
                  </a:lnTo>
                  <a:lnTo>
                    <a:pt x="55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5" name="Rectangle 49"/>
            <p:cNvSpPr>
              <a:spLocks noChangeArrowheads="1"/>
            </p:cNvSpPr>
            <p:nvPr/>
          </p:nvSpPr>
          <p:spPr bwMode="auto">
            <a:xfrm>
              <a:off x="1362" y="1488"/>
              <a:ext cx="89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Burkholderia tropica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Ppe8(T) AJ420332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5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386" name="Freeform 50"/>
            <p:cNvSpPr>
              <a:spLocks/>
            </p:cNvSpPr>
            <p:nvPr/>
          </p:nvSpPr>
          <p:spPr bwMode="auto">
            <a:xfrm>
              <a:off x="1359" y="1502"/>
              <a:ext cx="0" cy="18"/>
            </a:xfrm>
            <a:custGeom>
              <a:avLst/>
              <a:gdLst>
                <a:gd name="T0" fmla="*/ 0 h 84"/>
                <a:gd name="T1" fmla="*/ 0 h 84"/>
                <a:gd name="T2" fmla="*/ 0 h 84"/>
                <a:gd name="T3" fmla="*/ 0 h 84"/>
                <a:gd name="T4" fmla="*/ 0 h 84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  <a:gd name="T10" fmla="*/ 0 h 84"/>
                <a:gd name="T11" fmla="*/ 84 h 84"/>
              </a:gdLst>
              <a:ahLst/>
              <a:cxnLst>
                <a:cxn ang="T5">
                  <a:pos x="0" y="T0"/>
                </a:cxn>
                <a:cxn ang="T6">
                  <a:pos x="0" y="T1"/>
                </a:cxn>
                <a:cxn ang="T7">
                  <a:pos x="0" y="T2"/>
                </a:cxn>
                <a:cxn ang="T8">
                  <a:pos x="0" y="T3"/>
                </a:cxn>
                <a:cxn ang="T9">
                  <a:pos x="0" y="T4"/>
                </a:cxn>
              </a:cxnLst>
              <a:rect l="0" t="T10" r="0" b="T11"/>
              <a:pathLst>
                <a:path h="84">
                  <a:moveTo>
                    <a:pt x="0" y="50"/>
                  </a:moveTo>
                  <a:lnTo>
                    <a:pt x="0" y="42"/>
                  </a:lnTo>
                  <a:lnTo>
                    <a:pt x="0" y="0"/>
                  </a:lnTo>
                  <a:lnTo>
                    <a:pt x="0" y="84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7" name="Line 51"/>
            <p:cNvSpPr>
              <a:spLocks noChangeShapeType="1"/>
            </p:cNvSpPr>
            <p:nvPr/>
          </p:nvSpPr>
          <p:spPr bwMode="auto">
            <a:xfrm>
              <a:off x="1220" y="1511"/>
              <a:ext cx="13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8" name="Rectangle 52"/>
            <p:cNvSpPr>
              <a:spLocks noChangeArrowheads="1"/>
            </p:cNvSpPr>
            <p:nvPr/>
          </p:nvSpPr>
          <p:spPr bwMode="auto">
            <a:xfrm>
              <a:off x="1321" y="1545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R7-112</a:t>
              </a:r>
            </a:p>
          </p:txBody>
        </p:sp>
        <p:sp>
          <p:nvSpPr>
            <p:cNvPr id="14389" name="Freeform 53"/>
            <p:cNvSpPr>
              <a:spLocks/>
            </p:cNvSpPr>
            <p:nvPr/>
          </p:nvSpPr>
          <p:spPr bwMode="auto">
            <a:xfrm>
              <a:off x="1217" y="1537"/>
              <a:ext cx="104" cy="25"/>
            </a:xfrm>
            <a:custGeom>
              <a:avLst/>
              <a:gdLst>
                <a:gd name="T0" fmla="*/ 0 w 271"/>
                <a:gd name="T1" fmla="*/ 0 h 110"/>
                <a:gd name="T2" fmla="*/ 0 w 271"/>
                <a:gd name="T3" fmla="*/ 0 h 110"/>
                <a:gd name="T4" fmla="*/ 0 w 271"/>
                <a:gd name="T5" fmla="*/ 0 h 110"/>
                <a:gd name="T6" fmla="*/ 0 60000 65536"/>
                <a:gd name="T7" fmla="*/ 0 60000 65536"/>
                <a:gd name="T8" fmla="*/ 0 60000 65536"/>
                <a:gd name="T9" fmla="*/ 0 w 271"/>
                <a:gd name="T10" fmla="*/ 0 h 110"/>
                <a:gd name="T11" fmla="*/ 271 w 271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1" h="110">
                  <a:moveTo>
                    <a:pt x="0" y="0"/>
                  </a:moveTo>
                  <a:lnTo>
                    <a:pt x="0" y="110"/>
                  </a:lnTo>
                  <a:lnTo>
                    <a:pt x="271" y="11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0" name="Line 54"/>
            <p:cNvSpPr>
              <a:spLocks noChangeShapeType="1"/>
            </p:cNvSpPr>
            <p:nvPr/>
          </p:nvSpPr>
          <p:spPr bwMode="auto">
            <a:xfrm>
              <a:off x="1217" y="1511"/>
              <a:ext cx="0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1" name="Freeform 55"/>
            <p:cNvSpPr>
              <a:spLocks/>
            </p:cNvSpPr>
            <p:nvPr/>
          </p:nvSpPr>
          <p:spPr bwMode="auto">
            <a:xfrm>
              <a:off x="1163" y="1537"/>
              <a:ext cx="54" cy="49"/>
            </a:xfrm>
            <a:custGeom>
              <a:avLst/>
              <a:gdLst>
                <a:gd name="T0" fmla="*/ 0 w 144"/>
                <a:gd name="T1" fmla="*/ 0 h 220"/>
                <a:gd name="T2" fmla="*/ 0 w 144"/>
                <a:gd name="T3" fmla="*/ 0 h 220"/>
                <a:gd name="T4" fmla="*/ 0 w 144"/>
                <a:gd name="T5" fmla="*/ 0 h 220"/>
                <a:gd name="T6" fmla="*/ 0 60000 65536"/>
                <a:gd name="T7" fmla="*/ 0 60000 65536"/>
                <a:gd name="T8" fmla="*/ 0 60000 65536"/>
                <a:gd name="T9" fmla="*/ 0 w 144"/>
                <a:gd name="T10" fmla="*/ 0 h 220"/>
                <a:gd name="T11" fmla="*/ 144 w 144"/>
                <a:gd name="T12" fmla="*/ 220 h 2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220">
                  <a:moveTo>
                    <a:pt x="0" y="220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2" name="Rectangle 56"/>
            <p:cNvSpPr>
              <a:spLocks noChangeArrowheads="1"/>
            </p:cNvSpPr>
            <p:nvPr/>
          </p:nvSpPr>
          <p:spPr bwMode="auto">
            <a:xfrm>
              <a:off x="1427" y="1594"/>
              <a:ext cx="82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 i="1">
                  <a:solidFill>
                    <a:srgbClr val="000000"/>
                  </a:solidFill>
                </a:rPr>
                <a:t> Cupriavidus metallidurans</a:t>
              </a:r>
              <a:r>
                <a:rPr lang="en-US" altLang="en-US" sz="500">
                  <a:solidFill>
                    <a:srgbClr val="000000"/>
                  </a:solidFill>
                </a:rPr>
                <a:t> CH34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(CP000353)</a:t>
              </a:r>
            </a:p>
          </p:txBody>
        </p:sp>
        <p:sp>
          <p:nvSpPr>
            <p:cNvPr id="14393" name="Freeform 57"/>
            <p:cNvSpPr>
              <a:spLocks/>
            </p:cNvSpPr>
            <p:nvPr/>
          </p:nvSpPr>
          <p:spPr bwMode="auto">
            <a:xfrm>
              <a:off x="1392" y="1611"/>
              <a:ext cx="32" cy="25"/>
            </a:xfrm>
            <a:custGeom>
              <a:avLst/>
              <a:gdLst>
                <a:gd name="T0" fmla="*/ 0 w 85"/>
                <a:gd name="T1" fmla="*/ 0 h 110"/>
                <a:gd name="T2" fmla="*/ 0 w 85"/>
                <a:gd name="T3" fmla="*/ 0 h 110"/>
                <a:gd name="T4" fmla="*/ 0 w 85"/>
                <a:gd name="T5" fmla="*/ 0 h 110"/>
                <a:gd name="T6" fmla="*/ 0 60000 65536"/>
                <a:gd name="T7" fmla="*/ 0 60000 65536"/>
                <a:gd name="T8" fmla="*/ 0 60000 65536"/>
                <a:gd name="T9" fmla="*/ 0 w 85"/>
                <a:gd name="T10" fmla="*/ 0 h 110"/>
                <a:gd name="T11" fmla="*/ 85 w 85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110">
                  <a:moveTo>
                    <a:pt x="0" y="110"/>
                  </a:moveTo>
                  <a:lnTo>
                    <a:pt x="0" y="0"/>
                  </a:lnTo>
                  <a:lnTo>
                    <a:pt x="85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4" name="Rectangle 58"/>
            <p:cNvSpPr>
              <a:spLocks noChangeArrowheads="1"/>
            </p:cNvSpPr>
            <p:nvPr/>
          </p:nvSpPr>
          <p:spPr bwMode="auto">
            <a:xfrm>
              <a:off x="1401" y="1643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R4-384</a:t>
              </a:r>
            </a:p>
          </p:txBody>
        </p:sp>
        <p:sp>
          <p:nvSpPr>
            <p:cNvPr id="14395" name="Freeform 59"/>
            <p:cNvSpPr>
              <a:spLocks/>
            </p:cNvSpPr>
            <p:nvPr/>
          </p:nvSpPr>
          <p:spPr bwMode="auto">
            <a:xfrm>
              <a:off x="1392" y="1637"/>
              <a:ext cx="6" cy="23"/>
            </a:xfrm>
            <a:custGeom>
              <a:avLst/>
              <a:gdLst>
                <a:gd name="T0" fmla="*/ 0 w 17"/>
                <a:gd name="T1" fmla="*/ 0 h 102"/>
                <a:gd name="T2" fmla="*/ 0 w 17"/>
                <a:gd name="T3" fmla="*/ 0 h 102"/>
                <a:gd name="T4" fmla="*/ 0 w 17"/>
                <a:gd name="T5" fmla="*/ 0 h 102"/>
                <a:gd name="T6" fmla="*/ 0 60000 65536"/>
                <a:gd name="T7" fmla="*/ 0 60000 65536"/>
                <a:gd name="T8" fmla="*/ 0 60000 65536"/>
                <a:gd name="T9" fmla="*/ 0 w 17"/>
                <a:gd name="T10" fmla="*/ 0 h 102"/>
                <a:gd name="T11" fmla="*/ 17 w 17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02">
                  <a:moveTo>
                    <a:pt x="0" y="0"/>
                  </a:moveTo>
                  <a:lnTo>
                    <a:pt x="0" y="102"/>
                  </a:lnTo>
                  <a:lnTo>
                    <a:pt x="17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6" name="Freeform 60"/>
            <p:cNvSpPr>
              <a:spLocks/>
            </p:cNvSpPr>
            <p:nvPr/>
          </p:nvSpPr>
          <p:spPr bwMode="auto">
            <a:xfrm>
              <a:off x="1163" y="1588"/>
              <a:ext cx="229" cy="48"/>
            </a:xfrm>
            <a:custGeom>
              <a:avLst/>
              <a:gdLst>
                <a:gd name="T0" fmla="*/ 0 w 602"/>
                <a:gd name="T1" fmla="*/ 0 h 212"/>
                <a:gd name="T2" fmla="*/ 0 w 602"/>
                <a:gd name="T3" fmla="*/ 0 h 212"/>
                <a:gd name="T4" fmla="*/ 0 w 602"/>
                <a:gd name="T5" fmla="*/ 0 h 212"/>
                <a:gd name="T6" fmla="*/ 0 60000 65536"/>
                <a:gd name="T7" fmla="*/ 0 60000 65536"/>
                <a:gd name="T8" fmla="*/ 0 60000 65536"/>
                <a:gd name="T9" fmla="*/ 0 w 602"/>
                <a:gd name="T10" fmla="*/ 0 h 212"/>
                <a:gd name="T11" fmla="*/ 602 w 602"/>
                <a:gd name="T12" fmla="*/ 212 h 2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02" h="212">
                  <a:moveTo>
                    <a:pt x="0" y="0"/>
                  </a:moveTo>
                  <a:lnTo>
                    <a:pt x="0" y="212"/>
                  </a:lnTo>
                  <a:lnTo>
                    <a:pt x="602" y="21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7" name="Freeform 61"/>
            <p:cNvSpPr>
              <a:spLocks/>
            </p:cNvSpPr>
            <p:nvPr/>
          </p:nvSpPr>
          <p:spPr bwMode="auto">
            <a:xfrm>
              <a:off x="1127" y="1586"/>
              <a:ext cx="36" cy="74"/>
            </a:xfrm>
            <a:custGeom>
              <a:avLst/>
              <a:gdLst>
                <a:gd name="T0" fmla="*/ 0 w 94"/>
                <a:gd name="T1" fmla="*/ 0 h 330"/>
                <a:gd name="T2" fmla="*/ 0 w 94"/>
                <a:gd name="T3" fmla="*/ 0 h 330"/>
                <a:gd name="T4" fmla="*/ 0 w 94"/>
                <a:gd name="T5" fmla="*/ 0 h 330"/>
                <a:gd name="T6" fmla="*/ 0 60000 65536"/>
                <a:gd name="T7" fmla="*/ 0 60000 65536"/>
                <a:gd name="T8" fmla="*/ 0 60000 65536"/>
                <a:gd name="T9" fmla="*/ 0 w 94"/>
                <a:gd name="T10" fmla="*/ 0 h 330"/>
                <a:gd name="T11" fmla="*/ 94 w 94"/>
                <a:gd name="T12" fmla="*/ 330 h 3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4" h="330">
                  <a:moveTo>
                    <a:pt x="0" y="330"/>
                  </a:move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8" name="Rectangle 62"/>
            <p:cNvSpPr>
              <a:spLocks noChangeArrowheads="1"/>
            </p:cNvSpPr>
            <p:nvPr/>
          </p:nvSpPr>
          <p:spPr bwMode="auto">
            <a:xfrm>
              <a:off x="1379" y="1692"/>
              <a:ext cx="883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 i="1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</a:rPr>
                <a:t>Herbaspirillum huttiense</a:t>
              </a:r>
              <a:r>
                <a:rPr lang="en-US" altLang="en-US" sz="500">
                  <a:solidFill>
                    <a:srgbClr val="0000FF"/>
                  </a:solidFill>
                </a:rPr>
                <a:t> ATCC14670</a:t>
              </a:r>
              <a:r>
                <a:rPr lang="en-US" altLang="en-US" sz="500" baseline="30000">
                  <a:solidFill>
                    <a:srgbClr val="0000FF"/>
                  </a:solidFill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</a:rPr>
                <a:t> (AB02136)</a:t>
              </a:r>
            </a:p>
          </p:txBody>
        </p:sp>
        <p:sp>
          <p:nvSpPr>
            <p:cNvPr id="14399" name="Freeform 63"/>
            <p:cNvSpPr>
              <a:spLocks/>
            </p:cNvSpPr>
            <p:nvPr/>
          </p:nvSpPr>
          <p:spPr bwMode="auto">
            <a:xfrm>
              <a:off x="1379" y="1709"/>
              <a:ext cx="0" cy="25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00" name="Rectangle 64"/>
            <p:cNvSpPr>
              <a:spLocks noChangeArrowheads="1"/>
            </p:cNvSpPr>
            <p:nvPr/>
          </p:nvSpPr>
          <p:spPr bwMode="auto">
            <a:xfrm>
              <a:off x="1379" y="1741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R5-408</a:t>
              </a:r>
            </a:p>
          </p:txBody>
        </p:sp>
        <p:sp>
          <p:nvSpPr>
            <p:cNvPr id="14401" name="Freeform 65"/>
            <p:cNvSpPr>
              <a:spLocks/>
            </p:cNvSpPr>
            <p:nvPr/>
          </p:nvSpPr>
          <p:spPr bwMode="auto">
            <a:xfrm>
              <a:off x="1379" y="1736"/>
              <a:ext cx="0" cy="22"/>
            </a:xfrm>
            <a:custGeom>
              <a:avLst/>
              <a:gdLst>
                <a:gd name="T0" fmla="*/ 0 h 101"/>
                <a:gd name="T1" fmla="*/ 0 h 101"/>
                <a:gd name="T2" fmla="*/ 0 h 101"/>
                <a:gd name="T3" fmla="*/ 0 60000 65536"/>
                <a:gd name="T4" fmla="*/ 0 60000 65536"/>
                <a:gd name="T5" fmla="*/ 0 60000 65536"/>
                <a:gd name="T6" fmla="*/ 0 h 101"/>
                <a:gd name="T7" fmla="*/ 101 h 101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01">
                  <a:moveTo>
                    <a:pt x="0" y="0"/>
                  </a:moveTo>
                  <a:lnTo>
                    <a:pt x="0" y="1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02" name="Freeform 66"/>
            <p:cNvSpPr>
              <a:spLocks/>
            </p:cNvSpPr>
            <p:nvPr/>
          </p:nvSpPr>
          <p:spPr bwMode="auto">
            <a:xfrm>
              <a:off x="1127" y="1662"/>
              <a:ext cx="252" cy="72"/>
            </a:xfrm>
            <a:custGeom>
              <a:avLst/>
              <a:gdLst>
                <a:gd name="T0" fmla="*/ 0 w 662"/>
                <a:gd name="T1" fmla="*/ 0 h 322"/>
                <a:gd name="T2" fmla="*/ 0 w 662"/>
                <a:gd name="T3" fmla="*/ 0 h 322"/>
                <a:gd name="T4" fmla="*/ 0 w 662"/>
                <a:gd name="T5" fmla="*/ 0 h 322"/>
                <a:gd name="T6" fmla="*/ 0 60000 65536"/>
                <a:gd name="T7" fmla="*/ 0 60000 65536"/>
                <a:gd name="T8" fmla="*/ 0 60000 65536"/>
                <a:gd name="T9" fmla="*/ 0 w 662"/>
                <a:gd name="T10" fmla="*/ 0 h 322"/>
                <a:gd name="T11" fmla="*/ 662 w 662"/>
                <a:gd name="T12" fmla="*/ 322 h 3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2" h="322">
                  <a:moveTo>
                    <a:pt x="0" y="0"/>
                  </a:moveTo>
                  <a:lnTo>
                    <a:pt x="0" y="322"/>
                  </a:lnTo>
                  <a:lnTo>
                    <a:pt x="662" y="32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03" name="Freeform 67"/>
            <p:cNvSpPr>
              <a:spLocks/>
            </p:cNvSpPr>
            <p:nvPr/>
          </p:nvSpPr>
          <p:spPr bwMode="auto">
            <a:xfrm>
              <a:off x="1095" y="1660"/>
              <a:ext cx="32" cy="76"/>
            </a:xfrm>
            <a:custGeom>
              <a:avLst/>
              <a:gdLst>
                <a:gd name="T0" fmla="*/ 0 w 84"/>
                <a:gd name="T1" fmla="*/ 0 h 339"/>
                <a:gd name="T2" fmla="*/ 0 w 84"/>
                <a:gd name="T3" fmla="*/ 0 h 339"/>
                <a:gd name="T4" fmla="*/ 0 w 84"/>
                <a:gd name="T5" fmla="*/ 0 h 339"/>
                <a:gd name="T6" fmla="*/ 0 60000 65536"/>
                <a:gd name="T7" fmla="*/ 0 60000 65536"/>
                <a:gd name="T8" fmla="*/ 0 60000 65536"/>
                <a:gd name="T9" fmla="*/ 0 w 84"/>
                <a:gd name="T10" fmla="*/ 0 h 339"/>
                <a:gd name="T11" fmla="*/ 84 w 84"/>
                <a:gd name="T12" fmla="*/ 339 h 3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339">
                  <a:moveTo>
                    <a:pt x="0" y="339"/>
                  </a:moveTo>
                  <a:lnTo>
                    <a:pt x="0" y="0"/>
                  </a:lnTo>
                  <a:lnTo>
                    <a:pt x="8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04" name="Rectangle 68"/>
            <p:cNvSpPr>
              <a:spLocks noChangeArrowheads="1"/>
            </p:cNvSpPr>
            <p:nvPr/>
          </p:nvSpPr>
          <p:spPr bwMode="auto">
            <a:xfrm>
              <a:off x="1311" y="1786"/>
              <a:ext cx="16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>
                <a:lnSpc>
                  <a:spcPct val="80000"/>
                </a:lnSpc>
              </a:pP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Achromobacter xylosoxidans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(Y14908)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11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Bordetella avium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(AM167904)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2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405" name="Freeform 69"/>
            <p:cNvSpPr>
              <a:spLocks/>
            </p:cNvSpPr>
            <p:nvPr/>
          </p:nvSpPr>
          <p:spPr bwMode="auto">
            <a:xfrm>
              <a:off x="1295" y="1785"/>
              <a:ext cx="16" cy="56"/>
            </a:xfrm>
            <a:custGeom>
              <a:avLst/>
              <a:gdLst>
                <a:gd name="T0" fmla="*/ 0 w 43"/>
                <a:gd name="T1" fmla="*/ 0 h 254"/>
                <a:gd name="T2" fmla="*/ 0 w 43"/>
                <a:gd name="T3" fmla="*/ 0 h 254"/>
                <a:gd name="T4" fmla="*/ 0 w 43"/>
                <a:gd name="T5" fmla="*/ 0 h 254"/>
                <a:gd name="T6" fmla="*/ 0 w 43"/>
                <a:gd name="T7" fmla="*/ 0 h 254"/>
                <a:gd name="T8" fmla="*/ 0 w 43"/>
                <a:gd name="T9" fmla="*/ 0 h 2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54"/>
                <a:gd name="T17" fmla="*/ 43 w 43"/>
                <a:gd name="T18" fmla="*/ 254 h 2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54">
                  <a:moveTo>
                    <a:pt x="0" y="135"/>
                  </a:moveTo>
                  <a:lnTo>
                    <a:pt x="0" y="127"/>
                  </a:lnTo>
                  <a:lnTo>
                    <a:pt x="43" y="0"/>
                  </a:lnTo>
                  <a:lnTo>
                    <a:pt x="43" y="254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06" name="Line 70"/>
            <p:cNvSpPr>
              <a:spLocks noChangeShapeType="1"/>
            </p:cNvSpPr>
            <p:nvPr/>
          </p:nvSpPr>
          <p:spPr bwMode="auto">
            <a:xfrm>
              <a:off x="1098" y="1813"/>
              <a:ext cx="19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07" name="Line 71"/>
            <p:cNvSpPr>
              <a:spLocks noChangeShapeType="1"/>
            </p:cNvSpPr>
            <p:nvPr/>
          </p:nvSpPr>
          <p:spPr bwMode="auto">
            <a:xfrm>
              <a:off x="1095" y="1737"/>
              <a:ext cx="0" cy="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08" name="Freeform 72"/>
            <p:cNvSpPr>
              <a:spLocks/>
            </p:cNvSpPr>
            <p:nvPr/>
          </p:nvSpPr>
          <p:spPr bwMode="auto">
            <a:xfrm>
              <a:off x="1072" y="1547"/>
              <a:ext cx="23" cy="190"/>
            </a:xfrm>
            <a:custGeom>
              <a:avLst/>
              <a:gdLst>
                <a:gd name="T0" fmla="*/ 0 w 60"/>
                <a:gd name="T1" fmla="*/ 0 h 855"/>
                <a:gd name="T2" fmla="*/ 0 w 60"/>
                <a:gd name="T3" fmla="*/ 0 h 855"/>
                <a:gd name="T4" fmla="*/ 0 w 60"/>
                <a:gd name="T5" fmla="*/ 0 h 855"/>
                <a:gd name="T6" fmla="*/ 0 60000 65536"/>
                <a:gd name="T7" fmla="*/ 0 60000 65536"/>
                <a:gd name="T8" fmla="*/ 0 60000 65536"/>
                <a:gd name="T9" fmla="*/ 0 w 60"/>
                <a:gd name="T10" fmla="*/ 0 h 855"/>
                <a:gd name="T11" fmla="*/ 60 w 60"/>
                <a:gd name="T12" fmla="*/ 855 h 8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0" h="855">
                  <a:moveTo>
                    <a:pt x="0" y="0"/>
                  </a:moveTo>
                  <a:lnTo>
                    <a:pt x="0" y="855"/>
                  </a:lnTo>
                  <a:lnTo>
                    <a:pt x="60" y="85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09" name="Freeform 73"/>
            <p:cNvSpPr>
              <a:spLocks/>
            </p:cNvSpPr>
            <p:nvPr/>
          </p:nvSpPr>
          <p:spPr bwMode="auto">
            <a:xfrm>
              <a:off x="740" y="1166"/>
              <a:ext cx="332" cy="381"/>
            </a:xfrm>
            <a:custGeom>
              <a:avLst/>
              <a:gdLst>
                <a:gd name="T0" fmla="*/ 0 w 873"/>
                <a:gd name="T1" fmla="*/ 0 h 1710"/>
                <a:gd name="T2" fmla="*/ 0 w 873"/>
                <a:gd name="T3" fmla="*/ 0 h 1710"/>
                <a:gd name="T4" fmla="*/ 0 w 873"/>
                <a:gd name="T5" fmla="*/ 0 h 1710"/>
                <a:gd name="T6" fmla="*/ 0 60000 65536"/>
                <a:gd name="T7" fmla="*/ 0 60000 65536"/>
                <a:gd name="T8" fmla="*/ 0 60000 65536"/>
                <a:gd name="T9" fmla="*/ 0 w 873"/>
                <a:gd name="T10" fmla="*/ 0 h 1710"/>
                <a:gd name="T11" fmla="*/ 873 w 873"/>
                <a:gd name="T12" fmla="*/ 1710 h 17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3" h="1710">
                  <a:moveTo>
                    <a:pt x="0" y="0"/>
                  </a:moveTo>
                  <a:lnTo>
                    <a:pt x="0" y="1710"/>
                  </a:lnTo>
                  <a:lnTo>
                    <a:pt x="873" y="171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0" name="Freeform 74"/>
            <p:cNvSpPr>
              <a:spLocks/>
            </p:cNvSpPr>
            <p:nvPr/>
          </p:nvSpPr>
          <p:spPr bwMode="auto">
            <a:xfrm>
              <a:off x="718" y="1164"/>
              <a:ext cx="22" cy="383"/>
            </a:xfrm>
            <a:custGeom>
              <a:avLst/>
              <a:gdLst>
                <a:gd name="T0" fmla="*/ 0 w 60"/>
                <a:gd name="T1" fmla="*/ 0 h 1719"/>
                <a:gd name="T2" fmla="*/ 0 w 60"/>
                <a:gd name="T3" fmla="*/ 0 h 1719"/>
                <a:gd name="T4" fmla="*/ 0 w 60"/>
                <a:gd name="T5" fmla="*/ 0 h 1719"/>
                <a:gd name="T6" fmla="*/ 0 60000 65536"/>
                <a:gd name="T7" fmla="*/ 0 60000 65536"/>
                <a:gd name="T8" fmla="*/ 0 60000 65536"/>
                <a:gd name="T9" fmla="*/ 0 w 60"/>
                <a:gd name="T10" fmla="*/ 0 h 1719"/>
                <a:gd name="T11" fmla="*/ 60 w 60"/>
                <a:gd name="T12" fmla="*/ 1719 h 17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0" h="1719">
                  <a:moveTo>
                    <a:pt x="0" y="1719"/>
                  </a:moveTo>
                  <a:lnTo>
                    <a:pt x="0" y="0"/>
                  </a:lnTo>
                  <a:lnTo>
                    <a:pt x="6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1" name="Freeform 75"/>
            <p:cNvSpPr>
              <a:spLocks/>
            </p:cNvSpPr>
            <p:nvPr/>
          </p:nvSpPr>
          <p:spPr bwMode="auto">
            <a:xfrm>
              <a:off x="1056" y="1861"/>
              <a:ext cx="19" cy="19"/>
            </a:xfrm>
            <a:custGeom>
              <a:avLst/>
              <a:gdLst>
                <a:gd name="T0" fmla="*/ 0 w 51"/>
                <a:gd name="T1" fmla="*/ 0 h 85"/>
                <a:gd name="T2" fmla="*/ 0 w 51"/>
                <a:gd name="T3" fmla="*/ 0 h 85"/>
                <a:gd name="T4" fmla="*/ 0 w 51"/>
                <a:gd name="T5" fmla="*/ 0 h 85"/>
                <a:gd name="T6" fmla="*/ 0 w 51"/>
                <a:gd name="T7" fmla="*/ 0 h 85"/>
                <a:gd name="T8" fmla="*/ 0 w 51"/>
                <a:gd name="T9" fmla="*/ 0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85"/>
                <a:gd name="T17" fmla="*/ 51 w 51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85">
                  <a:moveTo>
                    <a:pt x="0" y="51"/>
                  </a:moveTo>
                  <a:lnTo>
                    <a:pt x="0" y="43"/>
                  </a:lnTo>
                  <a:lnTo>
                    <a:pt x="51" y="0"/>
                  </a:lnTo>
                  <a:lnTo>
                    <a:pt x="51" y="85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2" name="Line 76"/>
            <p:cNvSpPr>
              <a:spLocks noChangeShapeType="1"/>
            </p:cNvSpPr>
            <p:nvPr/>
          </p:nvSpPr>
          <p:spPr bwMode="auto">
            <a:xfrm>
              <a:off x="950" y="1869"/>
              <a:ext cx="1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3" name="Rectangle 77"/>
            <p:cNvSpPr>
              <a:spLocks noChangeArrowheads="1"/>
            </p:cNvSpPr>
            <p:nvPr/>
          </p:nvSpPr>
          <p:spPr bwMode="auto">
            <a:xfrm>
              <a:off x="1163" y="1920"/>
              <a:ext cx="118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Stenotrophomonas rhizophila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e-p10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(AJ293463)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15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 </a:t>
              </a:r>
              <a:br>
                <a:rPr lang="en-US" altLang="en-US" sz="500">
                  <a:solidFill>
                    <a:srgbClr val="000000"/>
                  </a:solidFill>
                  <a:latin typeface="MS Sans Serif"/>
                </a:rPr>
              </a:b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Pseudoxanthomonas mexicana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AMX 26B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(AF273082)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8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 </a:t>
              </a:r>
            </a:p>
            <a:p>
              <a:pPr defTabSz="914400"/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 Xanthomonas gardneri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ATCC 19865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(AEQX01000446)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4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414" name="Freeform 78"/>
            <p:cNvSpPr>
              <a:spLocks/>
            </p:cNvSpPr>
            <p:nvPr/>
          </p:nvSpPr>
          <p:spPr bwMode="auto">
            <a:xfrm>
              <a:off x="1056" y="1898"/>
              <a:ext cx="103" cy="181"/>
            </a:xfrm>
            <a:custGeom>
              <a:avLst/>
              <a:gdLst>
                <a:gd name="T0" fmla="*/ 0 w 271"/>
                <a:gd name="T1" fmla="*/ 0 h 812"/>
                <a:gd name="T2" fmla="*/ 0 w 271"/>
                <a:gd name="T3" fmla="*/ 0 h 812"/>
                <a:gd name="T4" fmla="*/ 0 w 271"/>
                <a:gd name="T5" fmla="*/ 0 h 812"/>
                <a:gd name="T6" fmla="*/ 0 w 271"/>
                <a:gd name="T7" fmla="*/ 0 h 812"/>
                <a:gd name="T8" fmla="*/ 0 w 271"/>
                <a:gd name="T9" fmla="*/ 0 h 8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1"/>
                <a:gd name="T16" fmla="*/ 0 h 812"/>
                <a:gd name="T17" fmla="*/ 271 w 271"/>
                <a:gd name="T18" fmla="*/ 812 h 8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1" h="812">
                  <a:moveTo>
                    <a:pt x="0" y="415"/>
                  </a:moveTo>
                  <a:lnTo>
                    <a:pt x="0" y="406"/>
                  </a:lnTo>
                  <a:lnTo>
                    <a:pt x="271" y="0"/>
                  </a:lnTo>
                  <a:lnTo>
                    <a:pt x="271" y="812"/>
                  </a:lnTo>
                  <a:lnTo>
                    <a:pt x="0" y="415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5" name="Line 79"/>
            <p:cNvSpPr>
              <a:spLocks noChangeShapeType="1"/>
            </p:cNvSpPr>
            <p:nvPr/>
          </p:nvSpPr>
          <p:spPr bwMode="auto">
            <a:xfrm>
              <a:off x="950" y="1988"/>
              <a:ext cx="10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6" name="Line 80"/>
            <p:cNvSpPr>
              <a:spLocks noChangeShapeType="1"/>
            </p:cNvSpPr>
            <p:nvPr/>
          </p:nvSpPr>
          <p:spPr bwMode="auto">
            <a:xfrm>
              <a:off x="950" y="1869"/>
              <a:ext cx="0" cy="5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7" name="Line 81"/>
            <p:cNvSpPr>
              <a:spLocks noChangeShapeType="1"/>
            </p:cNvSpPr>
            <p:nvPr/>
          </p:nvSpPr>
          <p:spPr bwMode="auto">
            <a:xfrm>
              <a:off x="950" y="1930"/>
              <a:ext cx="0" cy="5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8" name="Freeform 82"/>
            <p:cNvSpPr>
              <a:spLocks/>
            </p:cNvSpPr>
            <p:nvPr/>
          </p:nvSpPr>
          <p:spPr bwMode="auto">
            <a:xfrm>
              <a:off x="718" y="1549"/>
              <a:ext cx="232" cy="381"/>
            </a:xfrm>
            <a:custGeom>
              <a:avLst/>
              <a:gdLst>
                <a:gd name="T0" fmla="*/ 0 w 611"/>
                <a:gd name="T1" fmla="*/ 0 h 1711"/>
                <a:gd name="T2" fmla="*/ 0 w 611"/>
                <a:gd name="T3" fmla="*/ 0 h 1711"/>
                <a:gd name="T4" fmla="*/ 0 w 611"/>
                <a:gd name="T5" fmla="*/ 0 h 1711"/>
                <a:gd name="T6" fmla="*/ 0 60000 65536"/>
                <a:gd name="T7" fmla="*/ 0 60000 65536"/>
                <a:gd name="T8" fmla="*/ 0 60000 65536"/>
                <a:gd name="T9" fmla="*/ 0 w 611"/>
                <a:gd name="T10" fmla="*/ 0 h 1711"/>
                <a:gd name="T11" fmla="*/ 611 w 611"/>
                <a:gd name="T12" fmla="*/ 1711 h 17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11" h="1711">
                  <a:moveTo>
                    <a:pt x="0" y="0"/>
                  </a:moveTo>
                  <a:lnTo>
                    <a:pt x="0" y="1711"/>
                  </a:lnTo>
                  <a:lnTo>
                    <a:pt x="611" y="171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9" name="Freeform 83"/>
            <p:cNvSpPr>
              <a:spLocks/>
            </p:cNvSpPr>
            <p:nvPr/>
          </p:nvSpPr>
          <p:spPr bwMode="auto">
            <a:xfrm>
              <a:off x="527" y="1547"/>
              <a:ext cx="191" cy="466"/>
            </a:xfrm>
            <a:custGeom>
              <a:avLst/>
              <a:gdLst>
                <a:gd name="T0" fmla="*/ 0 w 500"/>
                <a:gd name="T1" fmla="*/ 0 h 2091"/>
                <a:gd name="T2" fmla="*/ 0 w 500"/>
                <a:gd name="T3" fmla="*/ 0 h 2091"/>
                <a:gd name="T4" fmla="*/ 0 w 500"/>
                <a:gd name="T5" fmla="*/ 0 h 2091"/>
                <a:gd name="T6" fmla="*/ 0 60000 65536"/>
                <a:gd name="T7" fmla="*/ 0 60000 65536"/>
                <a:gd name="T8" fmla="*/ 0 60000 65536"/>
                <a:gd name="T9" fmla="*/ 0 w 500"/>
                <a:gd name="T10" fmla="*/ 0 h 2091"/>
                <a:gd name="T11" fmla="*/ 500 w 500"/>
                <a:gd name="T12" fmla="*/ 2091 h 20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0" h="2091">
                  <a:moveTo>
                    <a:pt x="0" y="2091"/>
                  </a:moveTo>
                  <a:lnTo>
                    <a:pt x="0" y="0"/>
                  </a:lnTo>
                  <a:lnTo>
                    <a:pt x="50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20" name="Rectangle 84"/>
            <p:cNvSpPr>
              <a:spLocks noChangeArrowheads="1"/>
            </p:cNvSpPr>
            <p:nvPr/>
          </p:nvSpPr>
          <p:spPr bwMode="auto">
            <a:xfrm>
              <a:off x="1150" y="2088"/>
              <a:ext cx="729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Sphingopyxis chilensis</a:t>
              </a:r>
              <a:r>
                <a:rPr lang="en-US" altLang="en-US" sz="500">
                  <a:solidFill>
                    <a:srgbClr val="000000"/>
                  </a:solidFill>
                </a:rPr>
                <a:t> S37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(AF367204)</a:t>
              </a:r>
            </a:p>
          </p:txBody>
        </p:sp>
        <p:sp>
          <p:nvSpPr>
            <p:cNvPr id="14421" name="Freeform 85"/>
            <p:cNvSpPr>
              <a:spLocks/>
            </p:cNvSpPr>
            <p:nvPr/>
          </p:nvSpPr>
          <p:spPr bwMode="auto">
            <a:xfrm>
              <a:off x="1121" y="2105"/>
              <a:ext cx="29" cy="25"/>
            </a:xfrm>
            <a:custGeom>
              <a:avLst/>
              <a:gdLst>
                <a:gd name="T0" fmla="*/ 0 w 77"/>
                <a:gd name="T1" fmla="*/ 0 h 110"/>
                <a:gd name="T2" fmla="*/ 0 w 77"/>
                <a:gd name="T3" fmla="*/ 0 h 110"/>
                <a:gd name="T4" fmla="*/ 0 w 77"/>
                <a:gd name="T5" fmla="*/ 0 h 110"/>
                <a:gd name="T6" fmla="*/ 0 60000 65536"/>
                <a:gd name="T7" fmla="*/ 0 60000 65536"/>
                <a:gd name="T8" fmla="*/ 0 60000 65536"/>
                <a:gd name="T9" fmla="*/ 0 w 77"/>
                <a:gd name="T10" fmla="*/ 0 h 110"/>
                <a:gd name="T11" fmla="*/ 77 w 77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10">
                  <a:moveTo>
                    <a:pt x="0" y="110"/>
                  </a:move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22" name="Rectangle 86"/>
            <p:cNvSpPr>
              <a:spLocks noChangeArrowheads="1"/>
            </p:cNvSpPr>
            <p:nvPr/>
          </p:nvSpPr>
          <p:spPr bwMode="auto">
            <a:xfrm>
              <a:off x="1133" y="2137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R9-594</a:t>
              </a:r>
            </a:p>
          </p:txBody>
        </p:sp>
        <p:sp>
          <p:nvSpPr>
            <p:cNvPr id="14423" name="Freeform 87"/>
            <p:cNvSpPr>
              <a:spLocks/>
            </p:cNvSpPr>
            <p:nvPr/>
          </p:nvSpPr>
          <p:spPr bwMode="auto">
            <a:xfrm>
              <a:off x="1121" y="2132"/>
              <a:ext cx="12" cy="22"/>
            </a:xfrm>
            <a:custGeom>
              <a:avLst/>
              <a:gdLst>
                <a:gd name="T0" fmla="*/ 0 w 34"/>
                <a:gd name="T1" fmla="*/ 0 h 101"/>
                <a:gd name="T2" fmla="*/ 0 w 34"/>
                <a:gd name="T3" fmla="*/ 0 h 101"/>
                <a:gd name="T4" fmla="*/ 0 w 34"/>
                <a:gd name="T5" fmla="*/ 0 h 101"/>
                <a:gd name="T6" fmla="*/ 0 60000 65536"/>
                <a:gd name="T7" fmla="*/ 0 60000 65536"/>
                <a:gd name="T8" fmla="*/ 0 60000 65536"/>
                <a:gd name="T9" fmla="*/ 0 w 34"/>
                <a:gd name="T10" fmla="*/ 0 h 101"/>
                <a:gd name="T11" fmla="*/ 34 w 34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" h="101">
                  <a:moveTo>
                    <a:pt x="0" y="0"/>
                  </a:moveTo>
                  <a:lnTo>
                    <a:pt x="0" y="101"/>
                  </a:lnTo>
                  <a:lnTo>
                    <a:pt x="34" y="1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24" name="Freeform 88"/>
            <p:cNvSpPr>
              <a:spLocks/>
            </p:cNvSpPr>
            <p:nvPr/>
          </p:nvSpPr>
          <p:spPr bwMode="auto">
            <a:xfrm>
              <a:off x="969" y="2130"/>
              <a:ext cx="152" cy="51"/>
            </a:xfrm>
            <a:custGeom>
              <a:avLst/>
              <a:gdLst>
                <a:gd name="T0" fmla="*/ 0 w 398"/>
                <a:gd name="T1" fmla="*/ 0 h 229"/>
                <a:gd name="T2" fmla="*/ 0 w 398"/>
                <a:gd name="T3" fmla="*/ 0 h 229"/>
                <a:gd name="T4" fmla="*/ 0 w 398"/>
                <a:gd name="T5" fmla="*/ 0 h 229"/>
                <a:gd name="T6" fmla="*/ 0 60000 65536"/>
                <a:gd name="T7" fmla="*/ 0 60000 65536"/>
                <a:gd name="T8" fmla="*/ 0 60000 65536"/>
                <a:gd name="T9" fmla="*/ 0 w 398"/>
                <a:gd name="T10" fmla="*/ 0 h 229"/>
                <a:gd name="T11" fmla="*/ 398 w 398"/>
                <a:gd name="T12" fmla="*/ 229 h 2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8" h="229">
                  <a:moveTo>
                    <a:pt x="0" y="229"/>
                  </a:moveTo>
                  <a:lnTo>
                    <a:pt x="0" y="0"/>
                  </a:lnTo>
                  <a:lnTo>
                    <a:pt x="39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25" name="Rectangle 89"/>
            <p:cNvSpPr>
              <a:spLocks noChangeArrowheads="1"/>
            </p:cNvSpPr>
            <p:nvPr/>
          </p:nvSpPr>
          <p:spPr bwMode="auto">
            <a:xfrm>
              <a:off x="1185" y="2192"/>
              <a:ext cx="1012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Sphingobium yanoikuyae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GIFU 9882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D16145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6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426" name="Freeform 90"/>
            <p:cNvSpPr>
              <a:spLocks/>
            </p:cNvSpPr>
            <p:nvPr/>
          </p:nvSpPr>
          <p:spPr bwMode="auto">
            <a:xfrm>
              <a:off x="1053" y="2192"/>
              <a:ext cx="129" cy="26"/>
            </a:xfrm>
            <a:custGeom>
              <a:avLst/>
              <a:gdLst>
                <a:gd name="T0" fmla="*/ 0 w 340"/>
                <a:gd name="T1" fmla="*/ 0 h 119"/>
                <a:gd name="T2" fmla="*/ 0 w 340"/>
                <a:gd name="T3" fmla="*/ 0 h 119"/>
                <a:gd name="T4" fmla="*/ 0 w 340"/>
                <a:gd name="T5" fmla="*/ 0 h 119"/>
                <a:gd name="T6" fmla="*/ 0 w 340"/>
                <a:gd name="T7" fmla="*/ 0 h 119"/>
                <a:gd name="T8" fmla="*/ 0 w 340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0"/>
                <a:gd name="T16" fmla="*/ 0 h 119"/>
                <a:gd name="T17" fmla="*/ 340 w 340"/>
                <a:gd name="T18" fmla="*/ 119 h 1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0" h="119">
                  <a:moveTo>
                    <a:pt x="0" y="68"/>
                  </a:moveTo>
                  <a:lnTo>
                    <a:pt x="0" y="60"/>
                  </a:lnTo>
                  <a:lnTo>
                    <a:pt x="340" y="0"/>
                  </a:lnTo>
                  <a:lnTo>
                    <a:pt x="340" y="119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27" name="Line 91"/>
            <p:cNvSpPr>
              <a:spLocks noChangeShapeType="1"/>
            </p:cNvSpPr>
            <p:nvPr/>
          </p:nvSpPr>
          <p:spPr bwMode="auto">
            <a:xfrm>
              <a:off x="1005" y="2205"/>
              <a:ext cx="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28" name="Rectangle 92"/>
            <p:cNvSpPr>
              <a:spLocks noChangeArrowheads="1"/>
            </p:cNvSpPr>
            <p:nvPr/>
          </p:nvSpPr>
          <p:spPr bwMode="auto">
            <a:xfrm>
              <a:off x="1153" y="2245"/>
              <a:ext cx="1654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Sphingomonas molluscorum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(AB248285)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4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Caulobacter leidyi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(AJ227812)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1 strain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 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429" name="Freeform 93"/>
            <p:cNvSpPr>
              <a:spLocks/>
            </p:cNvSpPr>
            <p:nvPr/>
          </p:nvSpPr>
          <p:spPr bwMode="auto">
            <a:xfrm>
              <a:off x="1053" y="2245"/>
              <a:ext cx="100" cy="26"/>
            </a:xfrm>
            <a:custGeom>
              <a:avLst/>
              <a:gdLst>
                <a:gd name="T0" fmla="*/ 0 w 263"/>
                <a:gd name="T1" fmla="*/ 0 h 118"/>
                <a:gd name="T2" fmla="*/ 0 w 263"/>
                <a:gd name="T3" fmla="*/ 0 h 118"/>
                <a:gd name="T4" fmla="*/ 0 w 263"/>
                <a:gd name="T5" fmla="*/ 0 h 118"/>
                <a:gd name="T6" fmla="*/ 0 w 263"/>
                <a:gd name="T7" fmla="*/ 0 h 118"/>
                <a:gd name="T8" fmla="*/ 0 w 263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118"/>
                <a:gd name="T17" fmla="*/ 263 w 263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118">
                  <a:moveTo>
                    <a:pt x="0" y="67"/>
                  </a:moveTo>
                  <a:lnTo>
                    <a:pt x="0" y="59"/>
                  </a:lnTo>
                  <a:lnTo>
                    <a:pt x="263" y="0"/>
                  </a:lnTo>
                  <a:lnTo>
                    <a:pt x="263" y="118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30" name="Line 94"/>
            <p:cNvSpPr>
              <a:spLocks noChangeShapeType="1"/>
            </p:cNvSpPr>
            <p:nvPr/>
          </p:nvSpPr>
          <p:spPr bwMode="auto">
            <a:xfrm>
              <a:off x="1005" y="2258"/>
              <a:ext cx="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31" name="Line 95"/>
            <p:cNvSpPr>
              <a:spLocks noChangeShapeType="1"/>
            </p:cNvSpPr>
            <p:nvPr/>
          </p:nvSpPr>
          <p:spPr bwMode="auto">
            <a:xfrm>
              <a:off x="1002" y="2205"/>
              <a:ext cx="0" cy="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32" name="Line 96"/>
            <p:cNvSpPr>
              <a:spLocks noChangeShapeType="1"/>
            </p:cNvSpPr>
            <p:nvPr/>
          </p:nvSpPr>
          <p:spPr bwMode="auto">
            <a:xfrm>
              <a:off x="1002" y="2233"/>
              <a:ext cx="0" cy="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33" name="Freeform 97"/>
            <p:cNvSpPr>
              <a:spLocks/>
            </p:cNvSpPr>
            <p:nvPr/>
          </p:nvSpPr>
          <p:spPr bwMode="auto">
            <a:xfrm>
              <a:off x="969" y="2182"/>
              <a:ext cx="33" cy="49"/>
            </a:xfrm>
            <a:custGeom>
              <a:avLst/>
              <a:gdLst>
                <a:gd name="T0" fmla="*/ 0 w 85"/>
                <a:gd name="T1" fmla="*/ 0 h 220"/>
                <a:gd name="T2" fmla="*/ 0 w 85"/>
                <a:gd name="T3" fmla="*/ 0 h 220"/>
                <a:gd name="T4" fmla="*/ 0 w 85"/>
                <a:gd name="T5" fmla="*/ 0 h 220"/>
                <a:gd name="T6" fmla="*/ 0 60000 65536"/>
                <a:gd name="T7" fmla="*/ 0 60000 65536"/>
                <a:gd name="T8" fmla="*/ 0 60000 65536"/>
                <a:gd name="T9" fmla="*/ 0 w 85"/>
                <a:gd name="T10" fmla="*/ 0 h 220"/>
                <a:gd name="T11" fmla="*/ 85 w 85"/>
                <a:gd name="T12" fmla="*/ 220 h 2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220">
                  <a:moveTo>
                    <a:pt x="0" y="0"/>
                  </a:moveTo>
                  <a:lnTo>
                    <a:pt x="0" y="220"/>
                  </a:lnTo>
                  <a:lnTo>
                    <a:pt x="85" y="22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34" name="Freeform 98"/>
            <p:cNvSpPr>
              <a:spLocks/>
            </p:cNvSpPr>
            <p:nvPr/>
          </p:nvSpPr>
          <p:spPr bwMode="auto">
            <a:xfrm>
              <a:off x="718" y="2181"/>
              <a:ext cx="251" cy="300"/>
            </a:xfrm>
            <a:custGeom>
              <a:avLst/>
              <a:gdLst>
                <a:gd name="T0" fmla="*/ 0 w 662"/>
                <a:gd name="T1" fmla="*/ 0 h 1346"/>
                <a:gd name="T2" fmla="*/ 0 w 662"/>
                <a:gd name="T3" fmla="*/ 0 h 1346"/>
                <a:gd name="T4" fmla="*/ 0 w 662"/>
                <a:gd name="T5" fmla="*/ 0 h 1346"/>
                <a:gd name="T6" fmla="*/ 0 60000 65536"/>
                <a:gd name="T7" fmla="*/ 0 60000 65536"/>
                <a:gd name="T8" fmla="*/ 0 60000 65536"/>
                <a:gd name="T9" fmla="*/ 0 w 662"/>
                <a:gd name="T10" fmla="*/ 0 h 1346"/>
                <a:gd name="T11" fmla="*/ 662 w 662"/>
                <a:gd name="T12" fmla="*/ 1346 h 13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2" h="1346">
                  <a:moveTo>
                    <a:pt x="0" y="1346"/>
                  </a:moveTo>
                  <a:lnTo>
                    <a:pt x="0" y="0"/>
                  </a:lnTo>
                  <a:lnTo>
                    <a:pt x="66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35" name="Rectangle 99"/>
            <p:cNvSpPr>
              <a:spLocks noChangeArrowheads="1"/>
            </p:cNvSpPr>
            <p:nvPr/>
          </p:nvSpPr>
          <p:spPr bwMode="auto">
            <a:xfrm>
              <a:off x="1166" y="2292"/>
              <a:ext cx="624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 i="1">
                  <a:solidFill>
                    <a:srgbClr val="000000"/>
                  </a:solidFill>
                </a:rPr>
                <a:t> Bosea vestrisii</a:t>
              </a:r>
              <a:r>
                <a:rPr lang="en-US" altLang="en-US" sz="500">
                  <a:solidFill>
                    <a:srgbClr val="000000"/>
                  </a:solidFill>
                </a:rPr>
                <a:t> 34635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(AF288306)</a:t>
              </a:r>
            </a:p>
          </p:txBody>
        </p:sp>
        <p:sp>
          <p:nvSpPr>
            <p:cNvPr id="14436" name="Freeform 100"/>
            <p:cNvSpPr>
              <a:spLocks/>
            </p:cNvSpPr>
            <p:nvPr/>
          </p:nvSpPr>
          <p:spPr bwMode="auto">
            <a:xfrm>
              <a:off x="1156" y="2309"/>
              <a:ext cx="10" cy="24"/>
            </a:xfrm>
            <a:custGeom>
              <a:avLst/>
              <a:gdLst>
                <a:gd name="T0" fmla="*/ 0 w 25"/>
                <a:gd name="T1" fmla="*/ 0 h 110"/>
                <a:gd name="T2" fmla="*/ 0 w 25"/>
                <a:gd name="T3" fmla="*/ 0 h 110"/>
                <a:gd name="T4" fmla="*/ 0 w 25"/>
                <a:gd name="T5" fmla="*/ 0 h 110"/>
                <a:gd name="T6" fmla="*/ 0 60000 65536"/>
                <a:gd name="T7" fmla="*/ 0 60000 65536"/>
                <a:gd name="T8" fmla="*/ 0 60000 65536"/>
                <a:gd name="T9" fmla="*/ 0 w 25"/>
                <a:gd name="T10" fmla="*/ 0 h 110"/>
                <a:gd name="T11" fmla="*/ 25 w 25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10">
                  <a:moveTo>
                    <a:pt x="0" y="110"/>
                  </a:move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37" name="Rectangle 101"/>
            <p:cNvSpPr>
              <a:spLocks noChangeArrowheads="1"/>
            </p:cNvSpPr>
            <p:nvPr/>
          </p:nvSpPr>
          <p:spPr bwMode="auto">
            <a:xfrm>
              <a:off x="1166" y="2341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R3-115</a:t>
              </a:r>
            </a:p>
          </p:txBody>
        </p:sp>
        <p:sp>
          <p:nvSpPr>
            <p:cNvPr id="14438" name="Freeform 102"/>
            <p:cNvSpPr>
              <a:spLocks/>
            </p:cNvSpPr>
            <p:nvPr/>
          </p:nvSpPr>
          <p:spPr bwMode="auto">
            <a:xfrm>
              <a:off x="1156" y="2335"/>
              <a:ext cx="7" cy="23"/>
            </a:xfrm>
            <a:custGeom>
              <a:avLst/>
              <a:gdLst>
                <a:gd name="T0" fmla="*/ 0 w 17"/>
                <a:gd name="T1" fmla="*/ 0 h 102"/>
                <a:gd name="T2" fmla="*/ 0 w 17"/>
                <a:gd name="T3" fmla="*/ 0 h 102"/>
                <a:gd name="T4" fmla="*/ 0 w 17"/>
                <a:gd name="T5" fmla="*/ 0 h 102"/>
                <a:gd name="T6" fmla="*/ 0 60000 65536"/>
                <a:gd name="T7" fmla="*/ 0 60000 65536"/>
                <a:gd name="T8" fmla="*/ 0 60000 65536"/>
                <a:gd name="T9" fmla="*/ 0 w 17"/>
                <a:gd name="T10" fmla="*/ 0 h 102"/>
                <a:gd name="T11" fmla="*/ 17 w 17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02">
                  <a:moveTo>
                    <a:pt x="0" y="0"/>
                  </a:moveTo>
                  <a:lnTo>
                    <a:pt x="0" y="102"/>
                  </a:lnTo>
                  <a:lnTo>
                    <a:pt x="17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39" name="Freeform 103"/>
            <p:cNvSpPr>
              <a:spLocks/>
            </p:cNvSpPr>
            <p:nvPr/>
          </p:nvSpPr>
          <p:spPr bwMode="auto">
            <a:xfrm>
              <a:off x="1140" y="2333"/>
              <a:ext cx="16" cy="36"/>
            </a:xfrm>
            <a:custGeom>
              <a:avLst/>
              <a:gdLst>
                <a:gd name="T0" fmla="*/ 0 w 43"/>
                <a:gd name="T1" fmla="*/ 0 h 161"/>
                <a:gd name="T2" fmla="*/ 0 w 43"/>
                <a:gd name="T3" fmla="*/ 0 h 161"/>
                <a:gd name="T4" fmla="*/ 0 w 43"/>
                <a:gd name="T5" fmla="*/ 0 h 161"/>
                <a:gd name="T6" fmla="*/ 0 60000 65536"/>
                <a:gd name="T7" fmla="*/ 0 60000 65536"/>
                <a:gd name="T8" fmla="*/ 0 60000 65536"/>
                <a:gd name="T9" fmla="*/ 0 w 43"/>
                <a:gd name="T10" fmla="*/ 0 h 161"/>
                <a:gd name="T11" fmla="*/ 43 w 43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161">
                  <a:moveTo>
                    <a:pt x="0" y="161"/>
                  </a:move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0" name="Rectangle 104"/>
            <p:cNvSpPr>
              <a:spLocks noChangeArrowheads="1"/>
            </p:cNvSpPr>
            <p:nvPr/>
          </p:nvSpPr>
          <p:spPr bwMode="auto">
            <a:xfrm>
              <a:off x="1163" y="2390"/>
              <a:ext cx="119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R2-58</a:t>
              </a:r>
            </a:p>
          </p:txBody>
        </p:sp>
        <p:sp>
          <p:nvSpPr>
            <p:cNvPr id="14441" name="Freeform 105"/>
            <p:cNvSpPr>
              <a:spLocks/>
            </p:cNvSpPr>
            <p:nvPr/>
          </p:nvSpPr>
          <p:spPr bwMode="auto">
            <a:xfrm>
              <a:off x="1140" y="2371"/>
              <a:ext cx="19" cy="36"/>
            </a:xfrm>
            <a:custGeom>
              <a:avLst/>
              <a:gdLst>
                <a:gd name="T0" fmla="*/ 0 w 51"/>
                <a:gd name="T1" fmla="*/ 0 h 161"/>
                <a:gd name="T2" fmla="*/ 0 w 51"/>
                <a:gd name="T3" fmla="*/ 0 h 161"/>
                <a:gd name="T4" fmla="*/ 0 w 51"/>
                <a:gd name="T5" fmla="*/ 0 h 161"/>
                <a:gd name="T6" fmla="*/ 0 60000 65536"/>
                <a:gd name="T7" fmla="*/ 0 60000 65536"/>
                <a:gd name="T8" fmla="*/ 0 60000 65536"/>
                <a:gd name="T9" fmla="*/ 0 w 51"/>
                <a:gd name="T10" fmla="*/ 0 h 161"/>
                <a:gd name="T11" fmla="*/ 51 w 51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1" h="161">
                  <a:moveTo>
                    <a:pt x="0" y="0"/>
                  </a:moveTo>
                  <a:lnTo>
                    <a:pt x="0" y="161"/>
                  </a:lnTo>
                  <a:lnTo>
                    <a:pt x="51" y="16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2" name="Freeform 106"/>
            <p:cNvSpPr>
              <a:spLocks/>
            </p:cNvSpPr>
            <p:nvPr/>
          </p:nvSpPr>
          <p:spPr bwMode="auto">
            <a:xfrm>
              <a:off x="946" y="2371"/>
              <a:ext cx="194" cy="55"/>
            </a:xfrm>
            <a:custGeom>
              <a:avLst/>
              <a:gdLst>
                <a:gd name="T0" fmla="*/ 0 w 509"/>
                <a:gd name="T1" fmla="*/ 0 h 245"/>
                <a:gd name="T2" fmla="*/ 0 w 509"/>
                <a:gd name="T3" fmla="*/ 0 h 245"/>
                <a:gd name="T4" fmla="*/ 0 w 509"/>
                <a:gd name="T5" fmla="*/ 0 h 245"/>
                <a:gd name="T6" fmla="*/ 0 60000 65536"/>
                <a:gd name="T7" fmla="*/ 0 60000 65536"/>
                <a:gd name="T8" fmla="*/ 0 60000 65536"/>
                <a:gd name="T9" fmla="*/ 0 w 509"/>
                <a:gd name="T10" fmla="*/ 0 h 245"/>
                <a:gd name="T11" fmla="*/ 509 w 509"/>
                <a:gd name="T12" fmla="*/ 245 h 2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9" h="245">
                  <a:moveTo>
                    <a:pt x="0" y="245"/>
                  </a:moveTo>
                  <a:lnTo>
                    <a:pt x="0" y="0"/>
                  </a:lnTo>
                  <a:lnTo>
                    <a:pt x="509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3" name="Rectangle 107"/>
            <p:cNvSpPr>
              <a:spLocks noChangeArrowheads="1"/>
            </p:cNvSpPr>
            <p:nvPr/>
          </p:nvSpPr>
          <p:spPr bwMode="auto">
            <a:xfrm>
              <a:off x="1201" y="2439"/>
              <a:ext cx="85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FF"/>
                  </a:solidFill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</a:rPr>
                <a:t>Bradyrhizobium liaoningense</a:t>
              </a:r>
              <a:r>
                <a:rPr lang="en-US" altLang="en-US" sz="500">
                  <a:solidFill>
                    <a:srgbClr val="0000FF"/>
                  </a:solidFill>
                </a:rPr>
                <a:t> 2281</a:t>
              </a:r>
              <a:r>
                <a:rPr lang="en-US" altLang="en-US" sz="500" baseline="30000">
                  <a:solidFill>
                    <a:srgbClr val="0000FF"/>
                  </a:solidFill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</a:rPr>
                <a:t> (AF208513)</a:t>
              </a:r>
            </a:p>
          </p:txBody>
        </p:sp>
        <p:sp>
          <p:nvSpPr>
            <p:cNvPr id="14444" name="Freeform 108"/>
            <p:cNvSpPr>
              <a:spLocks/>
            </p:cNvSpPr>
            <p:nvPr/>
          </p:nvSpPr>
          <p:spPr bwMode="auto">
            <a:xfrm>
              <a:off x="1198" y="2456"/>
              <a:ext cx="3" cy="25"/>
            </a:xfrm>
            <a:custGeom>
              <a:avLst/>
              <a:gdLst>
                <a:gd name="T0" fmla="*/ 0 w 8"/>
                <a:gd name="T1" fmla="*/ 0 h 110"/>
                <a:gd name="T2" fmla="*/ 0 w 8"/>
                <a:gd name="T3" fmla="*/ 0 h 110"/>
                <a:gd name="T4" fmla="*/ 0 w 8"/>
                <a:gd name="T5" fmla="*/ 0 h 110"/>
                <a:gd name="T6" fmla="*/ 0 60000 65536"/>
                <a:gd name="T7" fmla="*/ 0 60000 65536"/>
                <a:gd name="T8" fmla="*/ 0 60000 65536"/>
                <a:gd name="T9" fmla="*/ 0 w 8"/>
                <a:gd name="T10" fmla="*/ 0 h 110"/>
                <a:gd name="T11" fmla="*/ 8 w 8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10">
                  <a:moveTo>
                    <a:pt x="0" y="11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5" name="Rectangle 109"/>
            <p:cNvSpPr>
              <a:spLocks noChangeArrowheads="1"/>
            </p:cNvSpPr>
            <p:nvPr/>
          </p:nvSpPr>
          <p:spPr bwMode="auto">
            <a:xfrm>
              <a:off x="1208" y="2488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R5-409</a:t>
              </a:r>
            </a:p>
          </p:txBody>
        </p:sp>
        <p:sp>
          <p:nvSpPr>
            <p:cNvPr id="14446" name="Freeform 110"/>
            <p:cNvSpPr>
              <a:spLocks/>
            </p:cNvSpPr>
            <p:nvPr/>
          </p:nvSpPr>
          <p:spPr bwMode="auto">
            <a:xfrm>
              <a:off x="1198" y="2482"/>
              <a:ext cx="10" cy="23"/>
            </a:xfrm>
            <a:custGeom>
              <a:avLst/>
              <a:gdLst>
                <a:gd name="T0" fmla="*/ 0 w 25"/>
                <a:gd name="T1" fmla="*/ 0 h 102"/>
                <a:gd name="T2" fmla="*/ 0 w 25"/>
                <a:gd name="T3" fmla="*/ 0 h 102"/>
                <a:gd name="T4" fmla="*/ 0 w 25"/>
                <a:gd name="T5" fmla="*/ 0 h 102"/>
                <a:gd name="T6" fmla="*/ 0 60000 65536"/>
                <a:gd name="T7" fmla="*/ 0 60000 65536"/>
                <a:gd name="T8" fmla="*/ 0 60000 65536"/>
                <a:gd name="T9" fmla="*/ 0 w 25"/>
                <a:gd name="T10" fmla="*/ 0 h 102"/>
                <a:gd name="T11" fmla="*/ 25 w 25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02">
                  <a:moveTo>
                    <a:pt x="0" y="0"/>
                  </a:moveTo>
                  <a:lnTo>
                    <a:pt x="0" y="102"/>
                  </a:lnTo>
                  <a:lnTo>
                    <a:pt x="25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7" name="Freeform 111"/>
            <p:cNvSpPr>
              <a:spLocks/>
            </p:cNvSpPr>
            <p:nvPr/>
          </p:nvSpPr>
          <p:spPr bwMode="auto">
            <a:xfrm>
              <a:off x="946" y="2428"/>
              <a:ext cx="252" cy="53"/>
            </a:xfrm>
            <a:custGeom>
              <a:avLst/>
              <a:gdLst>
                <a:gd name="T0" fmla="*/ 0 w 662"/>
                <a:gd name="T1" fmla="*/ 0 h 237"/>
                <a:gd name="T2" fmla="*/ 0 w 662"/>
                <a:gd name="T3" fmla="*/ 0 h 237"/>
                <a:gd name="T4" fmla="*/ 0 w 662"/>
                <a:gd name="T5" fmla="*/ 0 h 237"/>
                <a:gd name="T6" fmla="*/ 0 60000 65536"/>
                <a:gd name="T7" fmla="*/ 0 60000 65536"/>
                <a:gd name="T8" fmla="*/ 0 60000 65536"/>
                <a:gd name="T9" fmla="*/ 0 w 662"/>
                <a:gd name="T10" fmla="*/ 0 h 237"/>
                <a:gd name="T11" fmla="*/ 662 w 662"/>
                <a:gd name="T12" fmla="*/ 237 h 2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2" h="237">
                  <a:moveTo>
                    <a:pt x="0" y="0"/>
                  </a:moveTo>
                  <a:lnTo>
                    <a:pt x="0" y="237"/>
                  </a:lnTo>
                  <a:lnTo>
                    <a:pt x="662" y="23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8" name="Freeform 112"/>
            <p:cNvSpPr>
              <a:spLocks/>
            </p:cNvSpPr>
            <p:nvPr/>
          </p:nvSpPr>
          <p:spPr bwMode="auto">
            <a:xfrm>
              <a:off x="889" y="2426"/>
              <a:ext cx="57" cy="81"/>
            </a:xfrm>
            <a:custGeom>
              <a:avLst/>
              <a:gdLst>
                <a:gd name="T0" fmla="*/ 0 w 152"/>
                <a:gd name="T1" fmla="*/ 0 h 364"/>
                <a:gd name="T2" fmla="*/ 0 w 152"/>
                <a:gd name="T3" fmla="*/ 0 h 364"/>
                <a:gd name="T4" fmla="*/ 0 w 152"/>
                <a:gd name="T5" fmla="*/ 0 h 364"/>
                <a:gd name="T6" fmla="*/ 0 60000 65536"/>
                <a:gd name="T7" fmla="*/ 0 60000 65536"/>
                <a:gd name="T8" fmla="*/ 0 60000 65536"/>
                <a:gd name="T9" fmla="*/ 0 w 152"/>
                <a:gd name="T10" fmla="*/ 0 h 364"/>
                <a:gd name="T11" fmla="*/ 152 w 152"/>
                <a:gd name="T12" fmla="*/ 364 h 3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364">
                  <a:moveTo>
                    <a:pt x="0" y="364"/>
                  </a:moveTo>
                  <a:lnTo>
                    <a:pt x="0" y="0"/>
                  </a:lnTo>
                  <a:lnTo>
                    <a:pt x="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9" name="Rectangle 113"/>
            <p:cNvSpPr>
              <a:spLocks noChangeArrowheads="1"/>
            </p:cNvSpPr>
            <p:nvPr/>
          </p:nvSpPr>
          <p:spPr bwMode="auto">
            <a:xfrm>
              <a:off x="1143" y="2537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R8-540</a:t>
              </a:r>
            </a:p>
          </p:txBody>
        </p:sp>
        <p:sp>
          <p:nvSpPr>
            <p:cNvPr id="14450" name="Freeform 114"/>
            <p:cNvSpPr>
              <a:spLocks/>
            </p:cNvSpPr>
            <p:nvPr/>
          </p:nvSpPr>
          <p:spPr bwMode="auto">
            <a:xfrm>
              <a:off x="1137" y="2554"/>
              <a:ext cx="6" cy="36"/>
            </a:xfrm>
            <a:custGeom>
              <a:avLst/>
              <a:gdLst>
                <a:gd name="T0" fmla="*/ 0 w 17"/>
                <a:gd name="T1" fmla="*/ 0 h 161"/>
                <a:gd name="T2" fmla="*/ 0 w 17"/>
                <a:gd name="T3" fmla="*/ 0 h 161"/>
                <a:gd name="T4" fmla="*/ 0 w 17"/>
                <a:gd name="T5" fmla="*/ 0 h 161"/>
                <a:gd name="T6" fmla="*/ 0 60000 65536"/>
                <a:gd name="T7" fmla="*/ 0 60000 65536"/>
                <a:gd name="T8" fmla="*/ 0 60000 65536"/>
                <a:gd name="T9" fmla="*/ 0 w 17"/>
                <a:gd name="T10" fmla="*/ 0 h 161"/>
                <a:gd name="T11" fmla="*/ 17 w 17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1">
                  <a:moveTo>
                    <a:pt x="0" y="161"/>
                  </a:move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1" name="Rectangle 115"/>
            <p:cNvSpPr>
              <a:spLocks noChangeArrowheads="1"/>
            </p:cNvSpPr>
            <p:nvPr/>
          </p:nvSpPr>
          <p:spPr bwMode="auto">
            <a:xfrm>
              <a:off x="1150" y="2586"/>
              <a:ext cx="98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</a:rPr>
                <a:t>Methylobacterium radiotolerans</a:t>
              </a:r>
              <a:r>
                <a:rPr lang="en-US" altLang="en-US" sz="500">
                  <a:solidFill>
                    <a:srgbClr val="0000FF"/>
                  </a:solidFill>
                </a:rPr>
                <a:t> JCM2831</a:t>
              </a:r>
              <a:r>
                <a:rPr lang="en-US" altLang="en-US" sz="500" baseline="30000">
                  <a:solidFill>
                    <a:srgbClr val="0000FF"/>
                  </a:solidFill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</a:rPr>
                <a:t> (CP001001)</a:t>
              </a:r>
            </a:p>
          </p:txBody>
        </p:sp>
        <p:sp>
          <p:nvSpPr>
            <p:cNvPr id="14452" name="Freeform 116"/>
            <p:cNvSpPr>
              <a:spLocks/>
            </p:cNvSpPr>
            <p:nvPr/>
          </p:nvSpPr>
          <p:spPr bwMode="auto">
            <a:xfrm>
              <a:off x="1140" y="2603"/>
              <a:ext cx="6" cy="25"/>
            </a:xfrm>
            <a:custGeom>
              <a:avLst/>
              <a:gdLst>
                <a:gd name="T0" fmla="*/ 0 w 17"/>
                <a:gd name="T1" fmla="*/ 0 h 110"/>
                <a:gd name="T2" fmla="*/ 0 w 17"/>
                <a:gd name="T3" fmla="*/ 0 h 110"/>
                <a:gd name="T4" fmla="*/ 0 w 17"/>
                <a:gd name="T5" fmla="*/ 0 h 110"/>
                <a:gd name="T6" fmla="*/ 0 60000 65536"/>
                <a:gd name="T7" fmla="*/ 0 60000 65536"/>
                <a:gd name="T8" fmla="*/ 0 60000 65536"/>
                <a:gd name="T9" fmla="*/ 0 w 17"/>
                <a:gd name="T10" fmla="*/ 0 h 110"/>
                <a:gd name="T11" fmla="*/ 17 w 17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10">
                  <a:moveTo>
                    <a:pt x="0" y="110"/>
                  </a:move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3" name="Rectangle 117"/>
            <p:cNvSpPr>
              <a:spLocks noChangeArrowheads="1"/>
            </p:cNvSpPr>
            <p:nvPr/>
          </p:nvSpPr>
          <p:spPr bwMode="auto">
            <a:xfrm>
              <a:off x="1143" y="2635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R7-604</a:t>
              </a:r>
            </a:p>
          </p:txBody>
        </p:sp>
        <p:sp>
          <p:nvSpPr>
            <p:cNvPr id="14454" name="Freeform 118"/>
            <p:cNvSpPr>
              <a:spLocks/>
            </p:cNvSpPr>
            <p:nvPr/>
          </p:nvSpPr>
          <p:spPr bwMode="auto">
            <a:xfrm>
              <a:off x="1140" y="2630"/>
              <a:ext cx="3" cy="22"/>
            </a:xfrm>
            <a:custGeom>
              <a:avLst/>
              <a:gdLst>
                <a:gd name="T0" fmla="*/ 0 w 9"/>
                <a:gd name="T1" fmla="*/ 0 h 101"/>
                <a:gd name="T2" fmla="*/ 0 w 9"/>
                <a:gd name="T3" fmla="*/ 0 h 101"/>
                <a:gd name="T4" fmla="*/ 0 w 9"/>
                <a:gd name="T5" fmla="*/ 0 h 101"/>
                <a:gd name="T6" fmla="*/ 0 60000 65536"/>
                <a:gd name="T7" fmla="*/ 0 60000 65536"/>
                <a:gd name="T8" fmla="*/ 0 60000 65536"/>
                <a:gd name="T9" fmla="*/ 0 w 9"/>
                <a:gd name="T10" fmla="*/ 0 h 101"/>
                <a:gd name="T11" fmla="*/ 9 w 9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101">
                  <a:moveTo>
                    <a:pt x="0" y="0"/>
                  </a:moveTo>
                  <a:lnTo>
                    <a:pt x="0" y="101"/>
                  </a:lnTo>
                  <a:lnTo>
                    <a:pt x="9" y="1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5" name="Freeform 119"/>
            <p:cNvSpPr>
              <a:spLocks/>
            </p:cNvSpPr>
            <p:nvPr/>
          </p:nvSpPr>
          <p:spPr bwMode="auto">
            <a:xfrm>
              <a:off x="1137" y="2592"/>
              <a:ext cx="3" cy="36"/>
            </a:xfrm>
            <a:custGeom>
              <a:avLst/>
              <a:gdLst>
                <a:gd name="T0" fmla="*/ 0 w 8"/>
                <a:gd name="T1" fmla="*/ 0 h 161"/>
                <a:gd name="T2" fmla="*/ 0 w 8"/>
                <a:gd name="T3" fmla="*/ 0 h 161"/>
                <a:gd name="T4" fmla="*/ 0 w 8"/>
                <a:gd name="T5" fmla="*/ 0 h 161"/>
                <a:gd name="T6" fmla="*/ 0 60000 65536"/>
                <a:gd name="T7" fmla="*/ 0 60000 65536"/>
                <a:gd name="T8" fmla="*/ 0 60000 65536"/>
                <a:gd name="T9" fmla="*/ 0 w 8"/>
                <a:gd name="T10" fmla="*/ 0 h 161"/>
                <a:gd name="T11" fmla="*/ 8 w 8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61">
                  <a:moveTo>
                    <a:pt x="0" y="0"/>
                  </a:moveTo>
                  <a:lnTo>
                    <a:pt x="0" y="161"/>
                  </a:lnTo>
                  <a:lnTo>
                    <a:pt x="8" y="16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6" name="Freeform 120"/>
            <p:cNvSpPr>
              <a:spLocks/>
            </p:cNvSpPr>
            <p:nvPr/>
          </p:nvSpPr>
          <p:spPr bwMode="auto">
            <a:xfrm>
              <a:off x="889" y="2509"/>
              <a:ext cx="248" cy="83"/>
            </a:xfrm>
            <a:custGeom>
              <a:avLst/>
              <a:gdLst>
                <a:gd name="T0" fmla="*/ 0 w 653"/>
                <a:gd name="T1" fmla="*/ 0 h 372"/>
                <a:gd name="T2" fmla="*/ 0 w 653"/>
                <a:gd name="T3" fmla="*/ 0 h 372"/>
                <a:gd name="T4" fmla="*/ 0 w 653"/>
                <a:gd name="T5" fmla="*/ 0 h 372"/>
                <a:gd name="T6" fmla="*/ 0 60000 65536"/>
                <a:gd name="T7" fmla="*/ 0 60000 65536"/>
                <a:gd name="T8" fmla="*/ 0 60000 65536"/>
                <a:gd name="T9" fmla="*/ 0 w 653"/>
                <a:gd name="T10" fmla="*/ 0 h 372"/>
                <a:gd name="T11" fmla="*/ 653 w 653"/>
                <a:gd name="T12" fmla="*/ 372 h 3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53" h="372">
                  <a:moveTo>
                    <a:pt x="0" y="0"/>
                  </a:moveTo>
                  <a:lnTo>
                    <a:pt x="0" y="372"/>
                  </a:lnTo>
                  <a:lnTo>
                    <a:pt x="653" y="37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7" name="Freeform 121"/>
            <p:cNvSpPr>
              <a:spLocks/>
            </p:cNvSpPr>
            <p:nvPr/>
          </p:nvSpPr>
          <p:spPr bwMode="auto">
            <a:xfrm>
              <a:off x="831" y="2509"/>
              <a:ext cx="58" cy="107"/>
            </a:xfrm>
            <a:custGeom>
              <a:avLst/>
              <a:gdLst>
                <a:gd name="T0" fmla="*/ 0 w 153"/>
                <a:gd name="T1" fmla="*/ 0 h 482"/>
                <a:gd name="T2" fmla="*/ 0 w 153"/>
                <a:gd name="T3" fmla="*/ 0 h 482"/>
                <a:gd name="T4" fmla="*/ 0 w 153"/>
                <a:gd name="T5" fmla="*/ 0 h 482"/>
                <a:gd name="T6" fmla="*/ 0 60000 65536"/>
                <a:gd name="T7" fmla="*/ 0 60000 65536"/>
                <a:gd name="T8" fmla="*/ 0 60000 65536"/>
                <a:gd name="T9" fmla="*/ 0 w 153"/>
                <a:gd name="T10" fmla="*/ 0 h 482"/>
                <a:gd name="T11" fmla="*/ 153 w 153"/>
                <a:gd name="T12" fmla="*/ 482 h 48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" h="482">
                  <a:moveTo>
                    <a:pt x="0" y="482"/>
                  </a:moveTo>
                  <a:lnTo>
                    <a:pt x="0" y="0"/>
                  </a:lnTo>
                  <a:lnTo>
                    <a:pt x="15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8" name="Rectangle 122"/>
            <p:cNvSpPr>
              <a:spLocks noChangeArrowheads="1"/>
            </p:cNvSpPr>
            <p:nvPr/>
          </p:nvSpPr>
          <p:spPr bwMode="auto">
            <a:xfrm>
              <a:off x="1140" y="2684"/>
              <a:ext cx="782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</a:rPr>
                <a:t>Pleomorphomonas oryzae</a:t>
              </a:r>
              <a:r>
                <a:rPr lang="en-US" altLang="en-US" sz="500">
                  <a:solidFill>
                    <a:srgbClr val="0000FF"/>
                  </a:solidFill>
                </a:rPr>
                <a:t> F-7</a:t>
              </a:r>
              <a:r>
                <a:rPr lang="en-US" altLang="en-US" sz="500" baseline="30000">
                  <a:solidFill>
                    <a:srgbClr val="0000FF"/>
                  </a:solidFill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</a:rPr>
                <a:t> (AB159680)</a:t>
              </a:r>
            </a:p>
          </p:txBody>
        </p:sp>
        <p:sp>
          <p:nvSpPr>
            <p:cNvPr id="14459" name="Freeform 123"/>
            <p:cNvSpPr>
              <a:spLocks/>
            </p:cNvSpPr>
            <p:nvPr/>
          </p:nvSpPr>
          <p:spPr bwMode="auto">
            <a:xfrm>
              <a:off x="1133" y="2701"/>
              <a:ext cx="7" cy="25"/>
            </a:xfrm>
            <a:custGeom>
              <a:avLst/>
              <a:gdLst>
                <a:gd name="T0" fmla="*/ 0 w 17"/>
                <a:gd name="T1" fmla="*/ 0 h 111"/>
                <a:gd name="T2" fmla="*/ 0 w 17"/>
                <a:gd name="T3" fmla="*/ 0 h 111"/>
                <a:gd name="T4" fmla="*/ 0 w 17"/>
                <a:gd name="T5" fmla="*/ 0 h 111"/>
                <a:gd name="T6" fmla="*/ 0 60000 65536"/>
                <a:gd name="T7" fmla="*/ 0 60000 65536"/>
                <a:gd name="T8" fmla="*/ 0 60000 65536"/>
                <a:gd name="T9" fmla="*/ 0 w 17"/>
                <a:gd name="T10" fmla="*/ 0 h 111"/>
                <a:gd name="T11" fmla="*/ 17 w 17"/>
                <a:gd name="T12" fmla="*/ 111 h 1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11">
                  <a:moveTo>
                    <a:pt x="0" y="111"/>
                  </a:move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0" name="Rectangle 124"/>
            <p:cNvSpPr>
              <a:spLocks noChangeArrowheads="1"/>
            </p:cNvSpPr>
            <p:nvPr/>
          </p:nvSpPr>
          <p:spPr bwMode="auto">
            <a:xfrm>
              <a:off x="1143" y="2733"/>
              <a:ext cx="15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R5-392</a:t>
              </a:r>
              <a:r>
                <a:rPr lang="en-US" altLang="en-US" sz="500" baseline="30000">
                  <a:solidFill>
                    <a:srgbClr val="FF0000"/>
                  </a:solidFill>
                </a:rPr>
                <a:t>T</a:t>
              </a:r>
            </a:p>
          </p:txBody>
        </p:sp>
        <p:sp>
          <p:nvSpPr>
            <p:cNvPr id="14461" name="Freeform 125"/>
            <p:cNvSpPr>
              <a:spLocks/>
            </p:cNvSpPr>
            <p:nvPr/>
          </p:nvSpPr>
          <p:spPr bwMode="auto">
            <a:xfrm>
              <a:off x="1133" y="2728"/>
              <a:ext cx="10" cy="22"/>
            </a:xfrm>
            <a:custGeom>
              <a:avLst/>
              <a:gdLst>
                <a:gd name="T0" fmla="*/ 0 w 26"/>
                <a:gd name="T1" fmla="*/ 0 h 102"/>
                <a:gd name="T2" fmla="*/ 0 w 26"/>
                <a:gd name="T3" fmla="*/ 0 h 102"/>
                <a:gd name="T4" fmla="*/ 0 w 26"/>
                <a:gd name="T5" fmla="*/ 0 h 102"/>
                <a:gd name="T6" fmla="*/ 0 60000 65536"/>
                <a:gd name="T7" fmla="*/ 0 60000 65536"/>
                <a:gd name="T8" fmla="*/ 0 60000 65536"/>
                <a:gd name="T9" fmla="*/ 0 w 26"/>
                <a:gd name="T10" fmla="*/ 0 h 102"/>
                <a:gd name="T11" fmla="*/ 26 w 26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102">
                  <a:moveTo>
                    <a:pt x="0" y="0"/>
                  </a:moveTo>
                  <a:lnTo>
                    <a:pt x="0" y="102"/>
                  </a:lnTo>
                  <a:lnTo>
                    <a:pt x="26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2" name="Freeform 126"/>
            <p:cNvSpPr>
              <a:spLocks/>
            </p:cNvSpPr>
            <p:nvPr/>
          </p:nvSpPr>
          <p:spPr bwMode="auto">
            <a:xfrm>
              <a:off x="831" y="2618"/>
              <a:ext cx="302" cy="108"/>
            </a:xfrm>
            <a:custGeom>
              <a:avLst/>
              <a:gdLst>
                <a:gd name="T0" fmla="*/ 0 w 797"/>
                <a:gd name="T1" fmla="*/ 0 h 483"/>
                <a:gd name="T2" fmla="*/ 0 w 797"/>
                <a:gd name="T3" fmla="*/ 0 h 483"/>
                <a:gd name="T4" fmla="*/ 0 w 797"/>
                <a:gd name="T5" fmla="*/ 0 h 483"/>
                <a:gd name="T6" fmla="*/ 0 60000 65536"/>
                <a:gd name="T7" fmla="*/ 0 60000 65536"/>
                <a:gd name="T8" fmla="*/ 0 60000 65536"/>
                <a:gd name="T9" fmla="*/ 0 w 797"/>
                <a:gd name="T10" fmla="*/ 0 h 483"/>
                <a:gd name="T11" fmla="*/ 797 w 797"/>
                <a:gd name="T12" fmla="*/ 483 h 4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97" h="483">
                  <a:moveTo>
                    <a:pt x="0" y="0"/>
                  </a:moveTo>
                  <a:lnTo>
                    <a:pt x="0" y="483"/>
                  </a:lnTo>
                  <a:lnTo>
                    <a:pt x="797" y="48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3" name="Freeform 127"/>
            <p:cNvSpPr>
              <a:spLocks/>
            </p:cNvSpPr>
            <p:nvPr/>
          </p:nvSpPr>
          <p:spPr bwMode="auto">
            <a:xfrm>
              <a:off x="785" y="2618"/>
              <a:ext cx="46" cy="161"/>
            </a:xfrm>
            <a:custGeom>
              <a:avLst/>
              <a:gdLst>
                <a:gd name="T0" fmla="*/ 0 w 119"/>
                <a:gd name="T1" fmla="*/ 0 h 720"/>
                <a:gd name="T2" fmla="*/ 0 w 119"/>
                <a:gd name="T3" fmla="*/ 0 h 720"/>
                <a:gd name="T4" fmla="*/ 0 w 119"/>
                <a:gd name="T5" fmla="*/ 0 h 720"/>
                <a:gd name="T6" fmla="*/ 0 60000 65536"/>
                <a:gd name="T7" fmla="*/ 0 60000 65536"/>
                <a:gd name="T8" fmla="*/ 0 60000 65536"/>
                <a:gd name="T9" fmla="*/ 0 w 119"/>
                <a:gd name="T10" fmla="*/ 0 h 720"/>
                <a:gd name="T11" fmla="*/ 119 w 119"/>
                <a:gd name="T12" fmla="*/ 720 h 7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9" h="720">
                  <a:moveTo>
                    <a:pt x="0" y="720"/>
                  </a:moveTo>
                  <a:lnTo>
                    <a:pt x="0" y="0"/>
                  </a:lnTo>
                  <a:lnTo>
                    <a:pt x="119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4" name="Rectangle 128"/>
            <p:cNvSpPr>
              <a:spLocks noChangeArrowheads="1"/>
            </p:cNvSpPr>
            <p:nvPr/>
          </p:nvSpPr>
          <p:spPr bwMode="auto">
            <a:xfrm>
              <a:off x="1076" y="2784"/>
              <a:ext cx="93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Starkeya novella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DSM 506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(CP002026)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16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465" name="Freeform 129"/>
            <p:cNvSpPr>
              <a:spLocks/>
            </p:cNvSpPr>
            <p:nvPr/>
          </p:nvSpPr>
          <p:spPr bwMode="auto">
            <a:xfrm>
              <a:off x="1056" y="2777"/>
              <a:ext cx="16" cy="64"/>
            </a:xfrm>
            <a:custGeom>
              <a:avLst/>
              <a:gdLst>
                <a:gd name="T0" fmla="*/ 0 w 42"/>
                <a:gd name="T1" fmla="*/ 0 h 288"/>
                <a:gd name="T2" fmla="*/ 0 w 42"/>
                <a:gd name="T3" fmla="*/ 0 h 288"/>
                <a:gd name="T4" fmla="*/ 0 w 42"/>
                <a:gd name="T5" fmla="*/ 0 h 288"/>
                <a:gd name="T6" fmla="*/ 0 w 42"/>
                <a:gd name="T7" fmla="*/ 0 h 288"/>
                <a:gd name="T8" fmla="*/ 0 w 42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8"/>
                <a:gd name="T17" fmla="*/ 42 w 42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8">
                  <a:moveTo>
                    <a:pt x="0" y="153"/>
                  </a:moveTo>
                  <a:lnTo>
                    <a:pt x="0" y="144"/>
                  </a:lnTo>
                  <a:lnTo>
                    <a:pt x="42" y="0"/>
                  </a:lnTo>
                  <a:lnTo>
                    <a:pt x="42" y="288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6" name="Line 130"/>
            <p:cNvSpPr>
              <a:spLocks noChangeShapeType="1"/>
            </p:cNvSpPr>
            <p:nvPr/>
          </p:nvSpPr>
          <p:spPr bwMode="auto">
            <a:xfrm>
              <a:off x="815" y="2809"/>
              <a:ext cx="24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7" name="Rectangle 131"/>
            <p:cNvSpPr>
              <a:spLocks noChangeArrowheads="1"/>
            </p:cNvSpPr>
            <p:nvPr/>
          </p:nvSpPr>
          <p:spPr bwMode="auto">
            <a:xfrm>
              <a:off x="1085" y="2928"/>
              <a:ext cx="197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Rhizobium vignae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CCBAU 05176</a:t>
              </a:r>
              <a:r>
                <a:rPr lang="en-US" altLang="en-US" sz="500" baseline="30000">
                  <a:solidFill>
                    <a:srgbClr val="0000FF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(GU128881)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54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Ensifer terangae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LMG 7834</a:t>
              </a:r>
              <a:r>
                <a:rPr lang="en-US" altLang="en-US" sz="500" baseline="30000">
                  <a:solidFill>
                    <a:srgbClr val="0000FF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(X68388)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14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</a:t>
              </a:r>
            </a:p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Shinella granuli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Ch06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(AY995149)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2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 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468" name="Freeform 132"/>
            <p:cNvSpPr>
              <a:spLocks/>
            </p:cNvSpPr>
            <p:nvPr/>
          </p:nvSpPr>
          <p:spPr bwMode="auto">
            <a:xfrm>
              <a:off x="963" y="2845"/>
              <a:ext cx="122" cy="275"/>
            </a:xfrm>
            <a:custGeom>
              <a:avLst/>
              <a:gdLst>
                <a:gd name="T0" fmla="*/ 0 w 322"/>
                <a:gd name="T1" fmla="*/ 0 h 1236"/>
                <a:gd name="T2" fmla="*/ 0 w 322"/>
                <a:gd name="T3" fmla="*/ 0 h 1236"/>
                <a:gd name="T4" fmla="*/ 0 w 322"/>
                <a:gd name="T5" fmla="*/ 0 h 1236"/>
                <a:gd name="T6" fmla="*/ 0 w 322"/>
                <a:gd name="T7" fmla="*/ 0 h 1236"/>
                <a:gd name="T8" fmla="*/ 0 w 322"/>
                <a:gd name="T9" fmla="*/ 0 h 1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2"/>
                <a:gd name="T16" fmla="*/ 0 h 1236"/>
                <a:gd name="T17" fmla="*/ 322 w 322"/>
                <a:gd name="T18" fmla="*/ 1236 h 12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2" h="1236">
                  <a:moveTo>
                    <a:pt x="0" y="626"/>
                  </a:moveTo>
                  <a:lnTo>
                    <a:pt x="0" y="618"/>
                  </a:lnTo>
                  <a:lnTo>
                    <a:pt x="322" y="0"/>
                  </a:lnTo>
                  <a:lnTo>
                    <a:pt x="322" y="1236"/>
                  </a:lnTo>
                  <a:lnTo>
                    <a:pt x="0" y="626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9" name="Line 133"/>
            <p:cNvSpPr>
              <a:spLocks noChangeShapeType="1"/>
            </p:cNvSpPr>
            <p:nvPr/>
          </p:nvSpPr>
          <p:spPr bwMode="auto">
            <a:xfrm>
              <a:off x="895" y="2982"/>
              <a:ext cx="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0" name="Rectangle 134"/>
            <p:cNvSpPr>
              <a:spLocks noChangeArrowheads="1"/>
            </p:cNvSpPr>
            <p:nvPr/>
          </p:nvSpPr>
          <p:spPr bwMode="auto">
            <a:xfrm>
              <a:off x="1117" y="3120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R5-794</a:t>
              </a:r>
            </a:p>
          </p:txBody>
        </p:sp>
        <p:sp>
          <p:nvSpPr>
            <p:cNvPr id="14471" name="Freeform 135"/>
            <p:cNvSpPr>
              <a:spLocks/>
            </p:cNvSpPr>
            <p:nvPr/>
          </p:nvSpPr>
          <p:spPr bwMode="auto">
            <a:xfrm>
              <a:off x="1008" y="3146"/>
              <a:ext cx="106" cy="25"/>
            </a:xfrm>
            <a:custGeom>
              <a:avLst/>
              <a:gdLst>
                <a:gd name="T0" fmla="*/ 0 w 279"/>
                <a:gd name="T1" fmla="*/ 0 h 110"/>
                <a:gd name="T2" fmla="*/ 0 w 279"/>
                <a:gd name="T3" fmla="*/ 0 h 110"/>
                <a:gd name="T4" fmla="*/ 0 w 279"/>
                <a:gd name="T5" fmla="*/ 0 h 110"/>
                <a:gd name="T6" fmla="*/ 0 60000 65536"/>
                <a:gd name="T7" fmla="*/ 0 60000 65536"/>
                <a:gd name="T8" fmla="*/ 0 60000 65536"/>
                <a:gd name="T9" fmla="*/ 0 w 279"/>
                <a:gd name="T10" fmla="*/ 0 h 110"/>
                <a:gd name="T11" fmla="*/ 279 w 279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9" h="110">
                  <a:moveTo>
                    <a:pt x="0" y="110"/>
                  </a:moveTo>
                  <a:lnTo>
                    <a:pt x="0" y="0"/>
                  </a:lnTo>
                  <a:lnTo>
                    <a:pt x="279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2" name="Rectangle 136"/>
            <p:cNvSpPr>
              <a:spLocks noChangeArrowheads="1"/>
            </p:cNvSpPr>
            <p:nvPr/>
          </p:nvSpPr>
          <p:spPr bwMode="auto">
            <a:xfrm>
              <a:off x="1033" y="3168"/>
              <a:ext cx="1018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FF"/>
                  </a:solidFill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</a:rPr>
                <a:t>Mesorhizobium shangrilense</a:t>
              </a:r>
              <a:r>
                <a:rPr lang="en-US" altLang="en-US" sz="500">
                  <a:solidFill>
                    <a:srgbClr val="0000FF"/>
                  </a:solidFill>
                </a:rPr>
                <a:t> CCBAU65327</a:t>
              </a:r>
              <a:r>
                <a:rPr lang="en-US" altLang="en-US" sz="500" baseline="30000">
                  <a:solidFill>
                    <a:srgbClr val="0000FF"/>
                  </a:solidFill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</a:rPr>
                <a:t> (EU074203)</a:t>
              </a:r>
            </a:p>
          </p:txBody>
        </p:sp>
        <p:sp>
          <p:nvSpPr>
            <p:cNvPr id="14473" name="Freeform 137"/>
            <p:cNvSpPr>
              <a:spLocks/>
            </p:cNvSpPr>
            <p:nvPr/>
          </p:nvSpPr>
          <p:spPr bwMode="auto">
            <a:xfrm>
              <a:off x="1008" y="3173"/>
              <a:ext cx="25" cy="22"/>
            </a:xfrm>
            <a:custGeom>
              <a:avLst/>
              <a:gdLst>
                <a:gd name="T0" fmla="*/ 0 w 67"/>
                <a:gd name="T1" fmla="*/ 0 h 102"/>
                <a:gd name="T2" fmla="*/ 0 w 67"/>
                <a:gd name="T3" fmla="*/ 0 h 102"/>
                <a:gd name="T4" fmla="*/ 0 w 67"/>
                <a:gd name="T5" fmla="*/ 0 h 102"/>
                <a:gd name="T6" fmla="*/ 0 60000 65536"/>
                <a:gd name="T7" fmla="*/ 0 60000 65536"/>
                <a:gd name="T8" fmla="*/ 0 60000 65536"/>
                <a:gd name="T9" fmla="*/ 0 w 67"/>
                <a:gd name="T10" fmla="*/ 0 h 102"/>
                <a:gd name="T11" fmla="*/ 67 w 67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" h="102">
                  <a:moveTo>
                    <a:pt x="0" y="0"/>
                  </a:moveTo>
                  <a:lnTo>
                    <a:pt x="0" y="102"/>
                  </a:lnTo>
                  <a:lnTo>
                    <a:pt x="67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4" name="Freeform 138"/>
            <p:cNvSpPr>
              <a:spLocks/>
            </p:cNvSpPr>
            <p:nvPr/>
          </p:nvSpPr>
          <p:spPr bwMode="auto">
            <a:xfrm>
              <a:off x="895" y="3078"/>
              <a:ext cx="113" cy="93"/>
            </a:xfrm>
            <a:custGeom>
              <a:avLst/>
              <a:gdLst>
                <a:gd name="T0" fmla="*/ 0 w 297"/>
                <a:gd name="T1" fmla="*/ 0 h 415"/>
                <a:gd name="T2" fmla="*/ 0 w 297"/>
                <a:gd name="T3" fmla="*/ 0 h 415"/>
                <a:gd name="T4" fmla="*/ 0 w 297"/>
                <a:gd name="T5" fmla="*/ 0 h 415"/>
                <a:gd name="T6" fmla="*/ 0 60000 65536"/>
                <a:gd name="T7" fmla="*/ 0 60000 65536"/>
                <a:gd name="T8" fmla="*/ 0 60000 65536"/>
                <a:gd name="T9" fmla="*/ 0 w 297"/>
                <a:gd name="T10" fmla="*/ 0 h 415"/>
                <a:gd name="T11" fmla="*/ 297 w 297"/>
                <a:gd name="T12" fmla="*/ 415 h 4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7" h="415">
                  <a:moveTo>
                    <a:pt x="0" y="0"/>
                  </a:moveTo>
                  <a:lnTo>
                    <a:pt x="0" y="415"/>
                  </a:lnTo>
                  <a:lnTo>
                    <a:pt x="297" y="41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5" name="Line 139"/>
            <p:cNvSpPr>
              <a:spLocks noChangeShapeType="1"/>
            </p:cNvSpPr>
            <p:nvPr/>
          </p:nvSpPr>
          <p:spPr bwMode="auto">
            <a:xfrm>
              <a:off x="895" y="2982"/>
              <a:ext cx="0" cy="9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6" name="Freeform 140"/>
            <p:cNvSpPr>
              <a:spLocks/>
            </p:cNvSpPr>
            <p:nvPr/>
          </p:nvSpPr>
          <p:spPr bwMode="auto">
            <a:xfrm>
              <a:off x="811" y="2945"/>
              <a:ext cx="84" cy="131"/>
            </a:xfrm>
            <a:custGeom>
              <a:avLst/>
              <a:gdLst>
                <a:gd name="T0" fmla="*/ 0 w 221"/>
                <a:gd name="T1" fmla="*/ 0 h 592"/>
                <a:gd name="T2" fmla="*/ 0 w 221"/>
                <a:gd name="T3" fmla="*/ 0 h 592"/>
                <a:gd name="T4" fmla="*/ 0 w 221"/>
                <a:gd name="T5" fmla="*/ 0 h 592"/>
                <a:gd name="T6" fmla="*/ 0 60000 65536"/>
                <a:gd name="T7" fmla="*/ 0 60000 65536"/>
                <a:gd name="T8" fmla="*/ 0 60000 65536"/>
                <a:gd name="T9" fmla="*/ 0 w 221"/>
                <a:gd name="T10" fmla="*/ 0 h 592"/>
                <a:gd name="T11" fmla="*/ 221 w 221"/>
                <a:gd name="T12" fmla="*/ 592 h 5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1" h="592">
                  <a:moveTo>
                    <a:pt x="0" y="0"/>
                  </a:moveTo>
                  <a:lnTo>
                    <a:pt x="0" y="592"/>
                  </a:lnTo>
                  <a:lnTo>
                    <a:pt x="221" y="59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7" name="Line 141"/>
            <p:cNvSpPr>
              <a:spLocks noChangeShapeType="1"/>
            </p:cNvSpPr>
            <p:nvPr/>
          </p:nvSpPr>
          <p:spPr bwMode="auto">
            <a:xfrm>
              <a:off x="811" y="2809"/>
              <a:ext cx="0" cy="13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8" name="Freeform 142"/>
            <p:cNvSpPr>
              <a:spLocks/>
            </p:cNvSpPr>
            <p:nvPr/>
          </p:nvSpPr>
          <p:spPr bwMode="auto">
            <a:xfrm>
              <a:off x="785" y="2780"/>
              <a:ext cx="26" cy="163"/>
            </a:xfrm>
            <a:custGeom>
              <a:avLst/>
              <a:gdLst>
                <a:gd name="T0" fmla="*/ 0 w 68"/>
                <a:gd name="T1" fmla="*/ 0 h 728"/>
                <a:gd name="T2" fmla="*/ 0 w 68"/>
                <a:gd name="T3" fmla="*/ 0 h 728"/>
                <a:gd name="T4" fmla="*/ 0 w 68"/>
                <a:gd name="T5" fmla="*/ 0 h 728"/>
                <a:gd name="T6" fmla="*/ 0 60000 65536"/>
                <a:gd name="T7" fmla="*/ 0 60000 65536"/>
                <a:gd name="T8" fmla="*/ 0 60000 65536"/>
                <a:gd name="T9" fmla="*/ 0 w 68"/>
                <a:gd name="T10" fmla="*/ 0 h 728"/>
                <a:gd name="T11" fmla="*/ 68 w 68"/>
                <a:gd name="T12" fmla="*/ 728 h 7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" h="728">
                  <a:moveTo>
                    <a:pt x="0" y="0"/>
                  </a:moveTo>
                  <a:lnTo>
                    <a:pt x="0" y="728"/>
                  </a:lnTo>
                  <a:lnTo>
                    <a:pt x="68" y="72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79" name="Freeform 143"/>
            <p:cNvSpPr>
              <a:spLocks/>
            </p:cNvSpPr>
            <p:nvPr/>
          </p:nvSpPr>
          <p:spPr bwMode="auto">
            <a:xfrm>
              <a:off x="718" y="2482"/>
              <a:ext cx="67" cy="298"/>
            </a:xfrm>
            <a:custGeom>
              <a:avLst/>
              <a:gdLst>
                <a:gd name="T0" fmla="*/ 0 w 178"/>
                <a:gd name="T1" fmla="*/ 0 h 1338"/>
                <a:gd name="T2" fmla="*/ 0 w 178"/>
                <a:gd name="T3" fmla="*/ 0 h 1338"/>
                <a:gd name="T4" fmla="*/ 0 w 178"/>
                <a:gd name="T5" fmla="*/ 0 h 1338"/>
                <a:gd name="T6" fmla="*/ 0 60000 65536"/>
                <a:gd name="T7" fmla="*/ 0 60000 65536"/>
                <a:gd name="T8" fmla="*/ 0 60000 65536"/>
                <a:gd name="T9" fmla="*/ 0 w 178"/>
                <a:gd name="T10" fmla="*/ 0 h 1338"/>
                <a:gd name="T11" fmla="*/ 178 w 178"/>
                <a:gd name="T12" fmla="*/ 1338 h 13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8" h="1338">
                  <a:moveTo>
                    <a:pt x="0" y="0"/>
                  </a:moveTo>
                  <a:lnTo>
                    <a:pt x="0" y="1338"/>
                  </a:lnTo>
                  <a:lnTo>
                    <a:pt x="178" y="133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80" name="Freeform 144"/>
            <p:cNvSpPr>
              <a:spLocks/>
            </p:cNvSpPr>
            <p:nvPr/>
          </p:nvSpPr>
          <p:spPr bwMode="auto">
            <a:xfrm>
              <a:off x="527" y="2015"/>
              <a:ext cx="191" cy="466"/>
            </a:xfrm>
            <a:custGeom>
              <a:avLst/>
              <a:gdLst>
                <a:gd name="T0" fmla="*/ 0 w 500"/>
                <a:gd name="T1" fmla="*/ 0 h 2091"/>
                <a:gd name="T2" fmla="*/ 0 w 500"/>
                <a:gd name="T3" fmla="*/ 0 h 2091"/>
                <a:gd name="T4" fmla="*/ 0 w 500"/>
                <a:gd name="T5" fmla="*/ 0 h 2091"/>
                <a:gd name="T6" fmla="*/ 0 60000 65536"/>
                <a:gd name="T7" fmla="*/ 0 60000 65536"/>
                <a:gd name="T8" fmla="*/ 0 60000 65536"/>
                <a:gd name="T9" fmla="*/ 0 w 500"/>
                <a:gd name="T10" fmla="*/ 0 h 2091"/>
                <a:gd name="T11" fmla="*/ 500 w 500"/>
                <a:gd name="T12" fmla="*/ 2091 h 20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0" h="2091">
                  <a:moveTo>
                    <a:pt x="0" y="0"/>
                  </a:moveTo>
                  <a:lnTo>
                    <a:pt x="0" y="2091"/>
                  </a:lnTo>
                  <a:lnTo>
                    <a:pt x="500" y="209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81" name="Freeform 145"/>
            <p:cNvSpPr>
              <a:spLocks/>
            </p:cNvSpPr>
            <p:nvPr/>
          </p:nvSpPr>
          <p:spPr bwMode="auto">
            <a:xfrm>
              <a:off x="460" y="2015"/>
              <a:ext cx="67" cy="888"/>
            </a:xfrm>
            <a:custGeom>
              <a:avLst/>
              <a:gdLst>
                <a:gd name="T0" fmla="*/ 0 w 178"/>
                <a:gd name="T1" fmla="*/ 0 h 3987"/>
                <a:gd name="T2" fmla="*/ 0 w 178"/>
                <a:gd name="T3" fmla="*/ 0 h 3987"/>
                <a:gd name="T4" fmla="*/ 0 w 178"/>
                <a:gd name="T5" fmla="*/ 0 h 3987"/>
                <a:gd name="T6" fmla="*/ 0 60000 65536"/>
                <a:gd name="T7" fmla="*/ 0 60000 65536"/>
                <a:gd name="T8" fmla="*/ 0 60000 65536"/>
                <a:gd name="T9" fmla="*/ 0 w 178"/>
                <a:gd name="T10" fmla="*/ 0 h 3987"/>
                <a:gd name="T11" fmla="*/ 178 w 178"/>
                <a:gd name="T12" fmla="*/ 3987 h 39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8" h="3987">
                  <a:moveTo>
                    <a:pt x="0" y="3987"/>
                  </a:moveTo>
                  <a:lnTo>
                    <a:pt x="0" y="0"/>
                  </a:lnTo>
                  <a:lnTo>
                    <a:pt x="17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82" name="Rectangle 146"/>
            <p:cNvSpPr>
              <a:spLocks noChangeArrowheads="1"/>
            </p:cNvSpPr>
            <p:nvPr/>
          </p:nvSpPr>
          <p:spPr bwMode="auto">
            <a:xfrm>
              <a:off x="1200" y="3264"/>
              <a:ext cx="185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Oceanobacillus profundus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(DQ386635)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23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Bacillus thuringiensis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(ACNF01000156)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15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 </a:t>
              </a:r>
            </a:p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Ornithinibacillus bavariensis 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WSBC 24001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(Y13066)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2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483" name="Freeform 147"/>
            <p:cNvSpPr>
              <a:spLocks/>
            </p:cNvSpPr>
            <p:nvPr/>
          </p:nvSpPr>
          <p:spPr bwMode="auto">
            <a:xfrm>
              <a:off x="1024" y="3222"/>
              <a:ext cx="181" cy="162"/>
            </a:xfrm>
            <a:custGeom>
              <a:avLst/>
              <a:gdLst>
                <a:gd name="T0" fmla="*/ 0 w 475"/>
                <a:gd name="T1" fmla="*/ 0 h 728"/>
                <a:gd name="T2" fmla="*/ 0 w 475"/>
                <a:gd name="T3" fmla="*/ 0 h 728"/>
                <a:gd name="T4" fmla="*/ 0 w 475"/>
                <a:gd name="T5" fmla="*/ 0 h 728"/>
                <a:gd name="T6" fmla="*/ 0 w 475"/>
                <a:gd name="T7" fmla="*/ 0 h 728"/>
                <a:gd name="T8" fmla="*/ 0 w 475"/>
                <a:gd name="T9" fmla="*/ 0 h 7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5"/>
                <a:gd name="T16" fmla="*/ 0 h 728"/>
                <a:gd name="T17" fmla="*/ 475 w 475"/>
                <a:gd name="T18" fmla="*/ 728 h 7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5" h="728">
                  <a:moveTo>
                    <a:pt x="0" y="373"/>
                  </a:moveTo>
                  <a:lnTo>
                    <a:pt x="0" y="364"/>
                  </a:lnTo>
                  <a:lnTo>
                    <a:pt x="475" y="0"/>
                  </a:lnTo>
                  <a:lnTo>
                    <a:pt x="475" y="728"/>
                  </a:lnTo>
                  <a:lnTo>
                    <a:pt x="0" y="373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84" name="Line 148"/>
            <p:cNvSpPr>
              <a:spLocks noChangeShapeType="1"/>
            </p:cNvSpPr>
            <p:nvPr/>
          </p:nvSpPr>
          <p:spPr bwMode="auto">
            <a:xfrm>
              <a:off x="985" y="3303"/>
              <a:ext cx="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85" name="Rectangle 149"/>
            <p:cNvSpPr>
              <a:spLocks noChangeArrowheads="1"/>
            </p:cNvSpPr>
            <p:nvPr/>
          </p:nvSpPr>
          <p:spPr bwMode="auto">
            <a:xfrm>
              <a:off x="1230" y="3393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R3-305</a:t>
              </a:r>
            </a:p>
          </p:txBody>
        </p:sp>
        <p:sp>
          <p:nvSpPr>
            <p:cNvPr id="14486" name="Freeform 150"/>
            <p:cNvSpPr>
              <a:spLocks/>
            </p:cNvSpPr>
            <p:nvPr/>
          </p:nvSpPr>
          <p:spPr bwMode="auto">
            <a:xfrm>
              <a:off x="1224" y="3410"/>
              <a:ext cx="3" cy="25"/>
            </a:xfrm>
            <a:custGeom>
              <a:avLst/>
              <a:gdLst>
                <a:gd name="T0" fmla="*/ 0 w 8"/>
                <a:gd name="T1" fmla="*/ 0 h 110"/>
                <a:gd name="T2" fmla="*/ 0 w 8"/>
                <a:gd name="T3" fmla="*/ 0 h 110"/>
                <a:gd name="T4" fmla="*/ 0 w 8"/>
                <a:gd name="T5" fmla="*/ 0 h 110"/>
                <a:gd name="T6" fmla="*/ 0 60000 65536"/>
                <a:gd name="T7" fmla="*/ 0 60000 65536"/>
                <a:gd name="T8" fmla="*/ 0 60000 65536"/>
                <a:gd name="T9" fmla="*/ 0 w 8"/>
                <a:gd name="T10" fmla="*/ 0 h 110"/>
                <a:gd name="T11" fmla="*/ 8 w 8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10">
                  <a:moveTo>
                    <a:pt x="0" y="11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87" name="Rectangle 151"/>
            <p:cNvSpPr>
              <a:spLocks noChangeArrowheads="1"/>
            </p:cNvSpPr>
            <p:nvPr/>
          </p:nvSpPr>
          <p:spPr bwMode="auto">
            <a:xfrm>
              <a:off x="1227" y="3442"/>
              <a:ext cx="93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Rummeliibacillus stabekisii</a:t>
              </a:r>
              <a:r>
                <a:rPr lang="en-US" altLang="en-US" sz="500">
                  <a:solidFill>
                    <a:srgbClr val="000000"/>
                  </a:solidFill>
                </a:rPr>
                <a:t> KSC-SF6g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(DQ870754)</a:t>
              </a:r>
            </a:p>
          </p:txBody>
        </p:sp>
        <p:sp>
          <p:nvSpPr>
            <p:cNvPr id="14488" name="Freeform 152"/>
            <p:cNvSpPr>
              <a:spLocks/>
            </p:cNvSpPr>
            <p:nvPr/>
          </p:nvSpPr>
          <p:spPr bwMode="auto">
            <a:xfrm>
              <a:off x="1224" y="3437"/>
              <a:ext cx="3" cy="22"/>
            </a:xfrm>
            <a:custGeom>
              <a:avLst/>
              <a:gdLst>
                <a:gd name="T0" fmla="*/ 0 w 8"/>
                <a:gd name="T1" fmla="*/ 0 h 102"/>
                <a:gd name="T2" fmla="*/ 0 w 8"/>
                <a:gd name="T3" fmla="*/ 0 h 102"/>
                <a:gd name="T4" fmla="*/ 0 w 8"/>
                <a:gd name="T5" fmla="*/ 0 h 102"/>
                <a:gd name="T6" fmla="*/ 0 60000 65536"/>
                <a:gd name="T7" fmla="*/ 0 60000 65536"/>
                <a:gd name="T8" fmla="*/ 0 60000 65536"/>
                <a:gd name="T9" fmla="*/ 0 w 8"/>
                <a:gd name="T10" fmla="*/ 0 h 102"/>
                <a:gd name="T11" fmla="*/ 8 w 8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02">
                  <a:moveTo>
                    <a:pt x="0" y="0"/>
                  </a:moveTo>
                  <a:lnTo>
                    <a:pt x="0" y="102"/>
                  </a:lnTo>
                  <a:lnTo>
                    <a:pt x="8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89" name="Freeform 153"/>
            <p:cNvSpPr>
              <a:spLocks/>
            </p:cNvSpPr>
            <p:nvPr/>
          </p:nvSpPr>
          <p:spPr bwMode="auto">
            <a:xfrm>
              <a:off x="985" y="3371"/>
              <a:ext cx="239" cy="64"/>
            </a:xfrm>
            <a:custGeom>
              <a:avLst/>
              <a:gdLst>
                <a:gd name="T0" fmla="*/ 0 w 628"/>
                <a:gd name="T1" fmla="*/ 0 h 288"/>
                <a:gd name="T2" fmla="*/ 0 w 628"/>
                <a:gd name="T3" fmla="*/ 0 h 288"/>
                <a:gd name="T4" fmla="*/ 0 w 628"/>
                <a:gd name="T5" fmla="*/ 0 h 288"/>
                <a:gd name="T6" fmla="*/ 0 60000 65536"/>
                <a:gd name="T7" fmla="*/ 0 60000 65536"/>
                <a:gd name="T8" fmla="*/ 0 60000 65536"/>
                <a:gd name="T9" fmla="*/ 0 w 628"/>
                <a:gd name="T10" fmla="*/ 0 h 288"/>
                <a:gd name="T11" fmla="*/ 628 w 628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8" h="288">
                  <a:moveTo>
                    <a:pt x="0" y="0"/>
                  </a:moveTo>
                  <a:lnTo>
                    <a:pt x="0" y="288"/>
                  </a:lnTo>
                  <a:lnTo>
                    <a:pt x="628" y="28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90" name="Line 154"/>
            <p:cNvSpPr>
              <a:spLocks noChangeShapeType="1"/>
            </p:cNvSpPr>
            <p:nvPr/>
          </p:nvSpPr>
          <p:spPr bwMode="auto">
            <a:xfrm>
              <a:off x="985" y="3303"/>
              <a:ext cx="0" cy="6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91" name="Freeform 155"/>
            <p:cNvSpPr>
              <a:spLocks/>
            </p:cNvSpPr>
            <p:nvPr/>
          </p:nvSpPr>
          <p:spPr bwMode="auto">
            <a:xfrm>
              <a:off x="946" y="3369"/>
              <a:ext cx="39" cy="81"/>
            </a:xfrm>
            <a:custGeom>
              <a:avLst/>
              <a:gdLst>
                <a:gd name="T0" fmla="*/ 0 w 102"/>
                <a:gd name="T1" fmla="*/ 0 h 364"/>
                <a:gd name="T2" fmla="*/ 0 w 102"/>
                <a:gd name="T3" fmla="*/ 0 h 364"/>
                <a:gd name="T4" fmla="*/ 0 w 102"/>
                <a:gd name="T5" fmla="*/ 0 h 364"/>
                <a:gd name="T6" fmla="*/ 0 60000 65536"/>
                <a:gd name="T7" fmla="*/ 0 60000 65536"/>
                <a:gd name="T8" fmla="*/ 0 60000 65536"/>
                <a:gd name="T9" fmla="*/ 0 w 102"/>
                <a:gd name="T10" fmla="*/ 0 h 364"/>
                <a:gd name="T11" fmla="*/ 102 w 102"/>
                <a:gd name="T12" fmla="*/ 364 h 3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2" h="364">
                  <a:moveTo>
                    <a:pt x="0" y="364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92" name="Rectangle 156"/>
            <p:cNvSpPr>
              <a:spLocks noChangeArrowheads="1"/>
            </p:cNvSpPr>
            <p:nvPr/>
          </p:nvSpPr>
          <p:spPr bwMode="auto">
            <a:xfrm>
              <a:off x="1279" y="3491"/>
              <a:ext cx="119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R1-95</a:t>
              </a:r>
            </a:p>
          </p:txBody>
        </p:sp>
        <p:sp>
          <p:nvSpPr>
            <p:cNvPr id="14493" name="Freeform 157"/>
            <p:cNvSpPr>
              <a:spLocks/>
            </p:cNvSpPr>
            <p:nvPr/>
          </p:nvSpPr>
          <p:spPr bwMode="auto">
            <a:xfrm>
              <a:off x="1224" y="3508"/>
              <a:ext cx="55" cy="25"/>
            </a:xfrm>
            <a:custGeom>
              <a:avLst/>
              <a:gdLst>
                <a:gd name="T0" fmla="*/ 0 w 144"/>
                <a:gd name="T1" fmla="*/ 0 h 110"/>
                <a:gd name="T2" fmla="*/ 0 w 144"/>
                <a:gd name="T3" fmla="*/ 0 h 110"/>
                <a:gd name="T4" fmla="*/ 0 w 144"/>
                <a:gd name="T5" fmla="*/ 0 h 110"/>
                <a:gd name="T6" fmla="*/ 0 60000 65536"/>
                <a:gd name="T7" fmla="*/ 0 60000 65536"/>
                <a:gd name="T8" fmla="*/ 0 60000 65536"/>
                <a:gd name="T9" fmla="*/ 0 w 144"/>
                <a:gd name="T10" fmla="*/ 0 h 110"/>
                <a:gd name="T11" fmla="*/ 144 w 144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10">
                  <a:moveTo>
                    <a:pt x="0" y="110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94" name="Rectangle 158"/>
            <p:cNvSpPr>
              <a:spLocks noChangeArrowheads="1"/>
            </p:cNvSpPr>
            <p:nvPr/>
          </p:nvSpPr>
          <p:spPr bwMode="auto">
            <a:xfrm>
              <a:off x="1237" y="3541"/>
              <a:ext cx="112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 i="1">
                  <a:solidFill>
                    <a:srgbClr val="000000"/>
                  </a:solidFill>
                </a:rPr>
                <a:t> Staphylococcus hominis</a:t>
              </a:r>
              <a:r>
                <a:rPr lang="en-US" altLang="en-US" sz="500">
                  <a:solidFill>
                    <a:srgbClr val="000000"/>
                  </a:solidFill>
                </a:rPr>
                <a:t> subsp. </a:t>
              </a:r>
              <a:r>
                <a:rPr lang="en-US" altLang="en-US" sz="500" i="1">
                  <a:solidFill>
                    <a:srgbClr val="000000"/>
                  </a:solidFill>
                </a:rPr>
                <a:t>hominis</a:t>
              </a:r>
              <a:r>
                <a:rPr lang="en-US" altLang="en-US" sz="500">
                  <a:solidFill>
                    <a:srgbClr val="000000"/>
                  </a:solidFill>
                </a:rPr>
                <a:t> (DSM20328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(X66101)</a:t>
              </a:r>
            </a:p>
          </p:txBody>
        </p:sp>
        <p:sp>
          <p:nvSpPr>
            <p:cNvPr id="14495" name="Freeform 159"/>
            <p:cNvSpPr>
              <a:spLocks/>
            </p:cNvSpPr>
            <p:nvPr/>
          </p:nvSpPr>
          <p:spPr bwMode="auto">
            <a:xfrm>
              <a:off x="1224" y="3535"/>
              <a:ext cx="9" cy="22"/>
            </a:xfrm>
            <a:custGeom>
              <a:avLst/>
              <a:gdLst>
                <a:gd name="T0" fmla="*/ 0 w 25"/>
                <a:gd name="T1" fmla="*/ 0 h 101"/>
                <a:gd name="T2" fmla="*/ 0 w 25"/>
                <a:gd name="T3" fmla="*/ 0 h 101"/>
                <a:gd name="T4" fmla="*/ 0 w 25"/>
                <a:gd name="T5" fmla="*/ 0 h 101"/>
                <a:gd name="T6" fmla="*/ 0 60000 65536"/>
                <a:gd name="T7" fmla="*/ 0 60000 65536"/>
                <a:gd name="T8" fmla="*/ 0 60000 65536"/>
                <a:gd name="T9" fmla="*/ 0 w 25"/>
                <a:gd name="T10" fmla="*/ 0 h 101"/>
                <a:gd name="T11" fmla="*/ 25 w 25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01">
                  <a:moveTo>
                    <a:pt x="0" y="0"/>
                  </a:moveTo>
                  <a:lnTo>
                    <a:pt x="0" y="101"/>
                  </a:lnTo>
                  <a:lnTo>
                    <a:pt x="25" y="1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96" name="Freeform 160"/>
            <p:cNvSpPr>
              <a:spLocks/>
            </p:cNvSpPr>
            <p:nvPr/>
          </p:nvSpPr>
          <p:spPr bwMode="auto">
            <a:xfrm>
              <a:off x="946" y="3452"/>
              <a:ext cx="278" cy="81"/>
            </a:xfrm>
            <a:custGeom>
              <a:avLst/>
              <a:gdLst>
                <a:gd name="T0" fmla="*/ 0 w 730"/>
                <a:gd name="T1" fmla="*/ 0 h 364"/>
                <a:gd name="T2" fmla="*/ 0 w 730"/>
                <a:gd name="T3" fmla="*/ 0 h 364"/>
                <a:gd name="T4" fmla="*/ 0 w 730"/>
                <a:gd name="T5" fmla="*/ 0 h 364"/>
                <a:gd name="T6" fmla="*/ 0 60000 65536"/>
                <a:gd name="T7" fmla="*/ 0 60000 65536"/>
                <a:gd name="T8" fmla="*/ 0 60000 65536"/>
                <a:gd name="T9" fmla="*/ 0 w 730"/>
                <a:gd name="T10" fmla="*/ 0 h 364"/>
                <a:gd name="T11" fmla="*/ 730 w 730"/>
                <a:gd name="T12" fmla="*/ 364 h 3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0" h="364">
                  <a:moveTo>
                    <a:pt x="0" y="0"/>
                  </a:moveTo>
                  <a:lnTo>
                    <a:pt x="0" y="364"/>
                  </a:lnTo>
                  <a:lnTo>
                    <a:pt x="730" y="36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97" name="Freeform 161"/>
            <p:cNvSpPr>
              <a:spLocks/>
            </p:cNvSpPr>
            <p:nvPr/>
          </p:nvSpPr>
          <p:spPr bwMode="auto">
            <a:xfrm>
              <a:off x="837" y="3452"/>
              <a:ext cx="109" cy="126"/>
            </a:xfrm>
            <a:custGeom>
              <a:avLst/>
              <a:gdLst>
                <a:gd name="T0" fmla="*/ 0 w 288"/>
                <a:gd name="T1" fmla="*/ 0 h 567"/>
                <a:gd name="T2" fmla="*/ 0 w 288"/>
                <a:gd name="T3" fmla="*/ 0 h 567"/>
                <a:gd name="T4" fmla="*/ 0 w 288"/>
                <a:gd name="T5" fmla="*/ 0 h 567"/>
                <a:gd name="T6" fmla="*/ 0 60000 65536"/>
                <a:gd name="T7" fmla="*/ 0 60000 65536"/>
                <a:gd name="T8" fmla="*/ 0 60000 65536"/>
                <a:gd name="T9" fmla="*/ 0 w 288"/>
                <a:gd name="T10" fmla="*/ 0 h 567"/>
                <a:gd name="T11" fmla="*/ 288 w 288"/>
                <a:gd name="T12" fmla="*/ 567 h 5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567">
                  <a:moveTo>
                    <a:pt x="0" y="567"/>
                  </a:moveTo>
                  <a:lnTo>
                    <a:pt x="0" y="0"/>
                  </a:lnTo>
                  <a:lnTo>
                    <a:pt x="28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98" name="Rectangle 162"/>
            <p:cNvSpPr>
              <a:spLocks noChangeArrowheads="1"/>
            </p:cNvSpPr>
            <p:nvPr/>
          </p:nvSpPr>
          <p:spPr bwMode="auto">
            <a:xfrm>
              <a:off x="1256" y="3590"/>
              <a:ext cx="829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Brevibacillus panacihumi</a:t>
              </a:r>
              <a:r>
                <a:rPr lang="en-US" altLang="en-US" sz="500">
                  <a:solidFill>
                    <a:srgbClr val="000000"/>
                  </a:solidFill>
                </a:rPr>
                <a:t> DCY35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(EU383033)</a:t>
              </a:r>
            </a:p>
          </p:txBody>
        </p:sp>
        <p:sp>
          <p:nvSpPr>
            <p:cNvPr id="14499" name="Freeform 163"/>
            <p:cNvSpPr>
              <a:spLocks/>
            </p:cNvSpPr>
            <p:nvPr/>
          </p:nvSpPr>
          <p:spPr bwMode="auto">
            <a:xfrm>
              <a:off x="1256" y="3606"/>
              <a:ext cx="0" cy="25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0" name="Rectangle 164"/>
            <p:cNvSpPr>
              <a:spLocks noChangeArrowheads="1"/>
            </p:cNvSpPr>
            <p:nvPr/>
          </p:nvSpPr>
          <p:spPr bwMode="auto">
            <a:xfrm>
              <a:off x="1256" y="3639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R8-303</a:t>
              </a:r>
            </a:p>
          </p:txBody>
        </p:sp>
        <p:sp>
          <p:nvSpPr>
            <p:cNvPr id="14501" name="Freeform 165"/>
            <p:cNvSpPr>
              <a:spLocks/>
            </p:cNvSpPr>
            <p:nvPr/>
          </p:nvSpPr>
          <p:spPr bwMode="auto">
            <a:xfrm>
              <a:off x="1256" y="3633"/>
              <a:ext cx="0" cy="23"/>
            </a:xfrm>
            <a:custGeom>
              <a:avLst/>
              <a:gdLst>
                <a:gd name="T0" fmla="*/ 0 h 102"/>
                <a:gd name="T1" fmla="*/ 0 h 102"/>
                <a:gd name="T2" fmla="*/ 0 h 102"/>
                <a:gd name="T3" fmla="*/ 0 60000 65536"/>
                <a:gd name="T4" fmla="*/ 0 60000 65536"/>
                <a:gd name="T5" fmla="*/ 0 60000 65536"/>
                <a:gd name="T6" fmla="*/ 0 h 102"/>
                <a:gd name="T7" fmla="*/ 102 h 102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02">
                  <a:moveTo>
                    <a:pt x="0" y="0"/>
                  </a:moveTo>
                  <a:lnTo>
                    <a:pt x="0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2" name="Rectangle 166"/>
            <p:cNvSpPr>
              <a:spLocks noChangeArrowheads="1"/>
            </p:cNvSpPr>
            <p:nvPr/>
          </p:nvSpPr>
          <p:spPr bwMode="auto">
            <a:xfrm>
              <a:off x="1256" y="3688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R1-302</a:t>
              </a:r>
            </a:p>
          </p:txBody>
        </p:sp>
        <p:sp>
          <p:nvSpPr>
            <p:cNvPr id="14503" name="Freeform 167"/>
            <p:cNvSpPr>
              <a:spLocks/>
            </p:cNvSpPr>
            <p:nvPr/>
          </p:nvSpPr>
          <p:spPr bwMode="auto">
            <a:xfrm>
              <a:off x="1256" y="3657"/>
              <a:ext cx="0" cy="48"/>
            </a:xfrm>
            <a:custGeom>
              <a:avLst/>
              <a:gdLst>
                <a:gd name="T0" fmla="*/ 0 h 212"/>
                <a:gd name="T1" fmla="*/ 0 h 212"/>
                <a:gd name="T2" fmla="*/ 0 h 212"/>
                <a:gd name="T3" fmla="*/ 0 60000 65536"/>
                <a:gd name="T4" fmla="*/ 0 60000 65536"/>
                <a:gd name="T5" fmla="*/ 0 60000 65536"/>
                <a:gd name="T6" fmla="*/ 0 h 212"/>
                <a:gd name="T7" fmla="*/ 212 h 212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212">
                  <a:moveTo>
                    <a:pt x="0" y="0"/>
                  </a:moveTo>
                  <a:lnTo>
                    <a:pt x="0" y="21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4" name="Line 168"/>
            <p:cNvSpPr>
              <a:spLocks noChangeShapeType="1"/>
            </p:cNvSpPr>
            <p:nvPr/>
          </p:nvSpPr>
          <p:spPr bwMode="auto">
            <a:xfrm>
              <a:off x="1256" y="3606"/>
              <a:ext cx="0" cy="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5" name="Freeform 169"/>
            <p:cNvSpPr>
              <a:spLocks/>
            </p:cNvSpPr>
            <p:nvPr/>
          </p:nvSpPr>
          <p:spPr bwMode="auto">
            <a:xfrm>
              <a:off x="895" y="3656"/>
              <a:ext cx="361" cy="49"/>
            </a:xfrm>
            <a:custGeom>
              <a:avLst/>
              <a:gdLst>
                <a:gd name="T0" fmla="*/ 0 w 950"/>
                <a:gd name="T1" fmla="*/ 0 h 220"/>
                <a:gd name="T2" fmla="*/ 0 w 950"/>
                <a:gd name="T3" fmla="*/ 0 h 220"/>
                <a:gd name="T4" fmla="*/ 0 w 950"/>
                <a:gd name="T5" fmla="*/ 0 h 220"/>
                <a:gd name="T6" fmla="*/ 0 60000 65536"/>
                <a:gd name="T7" fmla="*/ 0 60000 65536"/>
                <a:gd name="T8" fmla="*/ 0 60000 65536"/>
                <a:gd name="T9" fmla="*/ 0 w 950"/>
                <a:gd name="T10" fmla="*/ 0 h 220"/>
                <a:gd name="T11" fmla="*/ 950 w 950"/>
                <a:gd name="T12" fmla="*/ 220 h 2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50" h="220">
                  <a:moveTo>
                    <a:pt x="0" y="220"/>
                  </a:moveTo>
                  <a:lnTo>
                    <a:pt x="0" y="0"/>
                  </a:lnTo>
                  <a:lnTo>
                    <a:pt x="95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6" name="Rectangle 170"/>
            <p:cNvSpPr>
              <a:spLocks noChangeArrowheads="1"/>
            </p:cNvSpPr>
            <p:nvPr/>
          </p:nvSpPr>
          <p:spPr bwMode="auto">
            <a:xfrm>
              <a:off x="1243" y="3744"/>
              <a:ext cx="942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Paenibacillus uliginis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N3/975</a:t>
              </a:r>
              <a:r>
                <a:rPr lang="en-US" altLang="en-US" sz="500" baseline="30000">
                  <a:solidFill>
                    <a:srgbClr val="0000FF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(FN556467)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3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507" name="Freeform 171"/>
            <p:cNvSpPr>
              <a:spLocks/>
            </p:cNvSpPr>
            <p:nvPr/>
          </p:nvSpPr>
          <p:spPr bwMode="auto">
            <a:xfrm>
              <a:off x="1069" y="3748"/>
              <a:ext cx="174" cy="15"/>
            </a:xfrm>
            <a:custGeom>
              <a:avLst/>
              <a:gdLst>
                <a:gd name="T0" fmla="*/ 0 w 458"/>
                <a:gd name="T1" fmla="*/ 0 h 68"/>
                <a:gd name="T2" fmla="*/ 0 w 458"/>
                <a:gd name="T3" fmla="*/ 0 h 68"/>
                <a:gd name="T4" fmla="*/ 0 w 458"/>
                <a:gd name="T5" fmla="*/ 0 h 68"/>
                <a:gd name="T6" fmla="*/ 0 w 458"/>
                <a:gd name="T7" fmla="*/ 0 h 68"/>
                <a:gd name="T8" fmla="*/ 0 w 458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8"/>
                <a:gd name="T16" fmla="*/ 0 h 68"/>
                <a:gd name="T17" fmla="*/ 458 w 458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8" h="68">
                  <a:moveTo>
                    <a:pt x="0" y="43"/>
                  </a:moveTo>
                  <a:lnTo>
                    <a:pt x="0" y="34"/>
                  </a:lnTo>
                  <a:lnTo>
                    <a:pt x="458" y="0"/>
                  </a:lnTo>
                  <a:lnTo>
                    <a:pt x="458" y="68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8" name="Line 172"/>
            <p:cNvSpPr>
              <a:spLocks noChangeShapeType="1"/>
            </p:cNvSpPr>
            <p:nvPr/>
          </p:nvSpPr>
          <p:spPr bwMode="auto">
            <a:xfrm>
              <a:off x="898" y="3755"/>
              <a:ext cx="1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9" name="Line 173"/>
            <p:cNvSpPr>
              <a:spLocks noChangeShapeType="1"/>
            </p:cNvSpPr>
            <p:nvPr/>
          </p:nvSpPr>
          <p:spPr bwMode="auto">
            <a:xfrm>
              <a:off x="895" y="3706"/>
              <a:ext cx="0" cy="4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10" name="Freeform 174"/>
            <p:cNvSpPr>
              <a:spLocks/>
            </p:cNvSpPr>
            <p:nvPr/>
          </p:nvSpPr>
          <p:spPr bwMode="auto">
            <a:xfrm>
              <a:off x="837" y="3580"/>
              <a:ext cx="58" cy="126"/>
            </a:xfrm>
            <a:custGeom>
              <a:avLst/>
              <a:gdLst>
                <a:gd name="T0" fmla="*/ 0 w 153"/>
                <a:gd name="T1" fmla="*/ 0 h 567"/>
                <a:gd name="T2" fmla="*/ 0 w 153"/>
                <a:gd name="T3" fmla="*/ 0 h 567"/>
                <a:gd name="T4" fmla="*/ 0 w 153"/>
                <a:gd name="T5" fmla="*/ 0 h 567"/>
                <a:gd name="T6" fmla="*/ 0 60000 65536"/>
                <a:gd name="T7" fmla="*/ 0 60000 65536"/>
                <a:gd name="T8" fmla="*/ 0 60000 65536"/>
                <a:gd name="T9" fmla="*/ 0 w 153"/>
                <a:gd name="T10" fmla="*/ 0 h 567"/>
                <a:gd name="T11" fmla="*/ 153 w 153"/>
                <a:gd name="T12" fmla="*/ 567 h 5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" h="567">
                  <a:moveTo>
                    <a:pt x="0" y="0"/>
                  </a:moveTo>
                  <a:lnTo>
                    <a:pt x="0" y="567"/>
                  </a:lnTo>
                  <a:lnTo>
                    <a:pt x="153" y="56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11" name="Freeform 175"/>
            <p:cNvSpPr>
              <a:spLocks/>
            </p:cNvSpPr>
            <p:nvPr/>
          </p:nvSpPr>
          <p:spPr bwMode="auto">
            <a:xfrm>
              <a:off x="524" y="3578"/>
              <a:ext cx="313" cy="215"/>
            </a:xfrm>
            <a:custGeom>
              <a:avLst/>
              <a:gdLst>
                <a:gd name="T0" fmla="*/ 0 w 823"/>
                <a:gd name="T1" fmla="*/ 0 h 966"/>
                <a:gd name="T2" fmla="*/ 0 w 823"/>
                <a:gd name="T3" fmla="*/ 0 h 966"/>
                <a:gd name="T4" fmla="*/ 0 w 823"/>
                <a:gd name="T5" fmla="*/ 0 h 966"/>
                <a:gd name="T6" fmla="*/ 0 60000 65536"/>
                <a:gd name="T7" fmla="*/ 0 60000 65536"/>
                <a:gd name="T8" fmla="*/ 0 60000 65536"/>
                <a:gd name="T9" fmla="*/ 0 w 823"/>
                <a:gd name="T10" fmla="*/ 0 h 966"/>
                <a:gd name="T11" fmla="*/ 823 w 823"/>
                <a:gd name="T12" fmla="*/ 966 h 9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23" h="966">
                  <a:moveTo>
                    <a:pt x="0" y="966"/>
                  </a:moveTo>
                  <a:lnTo>
                    <a:pt x="0" y="0"/>
                  </a:lnTo>
                  <a:lnTo>
                    <a:pt x="82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12" name="Rectangle 176"/>
            <p:cNvSpPr>
              <a:spLocks noChangeArrowheads="1"/>
            </p:cNvSpPr>
            <p:nvPr/>
          </p:nvSpPr>
          <p:spPr bwMode="auto">
            <a:xfrm>
              <a:off x="1227" y="3795"/>
              <a:ext cx="109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Streptomyces variabilis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NBRC 12825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(AB184884)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9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513" name="Freeform 177"/>
            <p:cNvSpPr>
              <a:spLocks/>
            </p:cNvSpPr>
            <p:nvPr/>
          </p:nvSpPr>
          <p:spPr bwMode="auto">
            <a:xfrm>
              <a:off x="1137" y="3790"/>
              <a:ext cx="87" cy="37"/>
            </a:xfrm>
            <a:custGeom>
              <a:avLst/>
              <a:gdLst>
                <a:gd name="T0" fmla="*/ 0 w 229"/>
                <a:gd name="T1" fmla="*/ 0 h 169"/>
                <a:gd name="T2" fmla="*/ 0 w 229"/>
                <a:gd name="T3" fmla="*/ 0 h 169"/>
                <a:gd name="T4" fmla="*/ 0 w 229"/>
                <a:gd name="T5" fmla="*/ 0 h 169"/>
                <a:gd name="T6" fmla="*/ 0 w 229"/>
                <a:gd name="T7" fmla="*/ 0 h 169"/>
                <a:gd name="T8" fmla="*/ 0 w 229"/>
                <a:gd name="T9" fmla="*/ 0 h 1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9"/>
                <a:gd name="T16" fmla="*/ 0 h 169"/>
                <a:gd name="T17" fmla="*/ 229 w 229"/>
                <a:gd name="T18" fmla="*/ 169 h 1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9" h="169">
                  <a:moveTo>
                    <a:pt x="0" y="93"/>
                  </a:moveTo>
                  <a:lnTo>
                    <a:pt x="0" y="84"/>
                  </a:lnTo>
                  <a:lnTo>
                    <a:pt x="229" y="0"/>
                  </a:lnTo>
                  <a:lnTo>
                    <a:pt x="229" y="169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14" name="Line 178"/>
            <p:cNvSpPr>
              <a:spLocks noChangeShapeType="1"/>
            </p:cNvSpPr>
            <p:nvPr/>
          </p:nvSpPr>
          <p:spPr bwMode="auto">
            <a:xfrm>
              <a:off x="959" y="3808"/>
              <a:ext cx="17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15" name="Rectangle 179"/>
            <p:cNvSpPr>
              <a:spLocks noChangeArrowheads="1"/>
            </p:cNvSpPr>
            <p:nvPr/>
          </p:nvSpPr>
          <p:spPr bwMode="auto">
            <a:xfrm>
              <a:off x="1588" y="3842"/>
              <a:ext cx="81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Glycomyces mayteni</a:t>
              </a:r>
              <a:r>
                <a:rPr lang="en-US" altLang="en-US" sz="500">
                  <a:solidFill>
                    <a:srgbClr val="000000"/>
                  </a:solidFill>
                </a:rPr>
                <a:t> YIM61331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(EU814511)</a:t>
              </a:r>
            </a:p>
          </p:txBody>
        </p:sp>
        <p:sp>
          <p:nvSpPr>
            <p:cNvPr id="14516" name="Freeform 180"/>
            <p:cNvSpPr>
              <a:spLocks/>
            </p:cNvSpPr>
            <p:nvPr/>
          </p:nvSpPr>
          <p:spPr bwMode="auto">
            <a:xfrm>
              <a:off x="1588" y="3859"/>
              <a:ext cx="0" cy="25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17" name="Rectangle 181"/>
            <p:cNvSpPr>
              <a:spLocks noChangeArrowheads="1"/>
            </p:cNvSpPr>
            <p:nvPr/>
          </p:nvSpPr>
          <p:spPr bwMode="auto">
            <a:xfrm>
              <a:off x="1640" y="3891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R9-527</a:t>
              </a:r>
            </a:p>
          </p:txBody>
        </p:sp>
        <p:sp>
          <p:nvSpPr>
            <p:cNvPr id="14518" name="Freeform 182"/>
            <p:cNvSpPr>
              <a:spLocks/>
            </p:cNvSpPr>
            <p:nvPr/>
          </p:nvSpPr>
          <p:spPr bwMode="auto">
            <a:xfrm>
              <a:off x="1588" y="3886"/>
              <a:ext cx="48" cy="22"/>
            </a:xfrm>
            <a:custGeom>
              <a:avLst/>
              <a:gdLst>
                <a:gd name="T0" fmla="*/ 0 w 127"/>
                <a:gd name="T1" fmla="*/ 0 h 102"/>
                <a:gd name="T2" fmla="*/ 0 w 127"/>
                <a:gd name="T3" fmla="*/ 0 h 102"/>
                <a:gd name="T4" fmla="*/ 0 w 127"/>
                <a:gd name="T5" fmla="*/ 0 h 102"/>
                <a:gd name="T6" fmla="*/ 0 60000 65536"/>
                <a:gd name="T7" fmla="*/ 0 60000 65536"/>
                <a:gd name="T8" fmla="*/ 0 60000 65536"/>
                <a:gd name="T9" fmla="*/ 0 w 127"/>
                <a:gd name="T10" fmla="*/ 0 h 102"/>
                <a:gd name="T11" fmla="*/ 127 w 127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7" h="102">
                  <a:moveTo>
                    <a:pt x="0" y="0"/>
                  </a:moveTo>
                  <a:lnTo>
                    <a:pt x="0" y="102"/>
                  </a:lnTo>
                  <a:lnTo>
                    <a:pt x="127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19" name="Freeform 183"/>
            <p:cNvSpPr>
              <a:spLocks/>
            </p:cNvSpPr>
            <p:nvPr/>
          </p:nvSpPr>
          <p:spPr bwMode="auto">
            <a:xfrm>
              <a:off x="1521" y="3884"/>
              <a:ext cx="67" cy="36"/>
            </a:xfrm>
            <a:custGeom>
              <a:avLst/>
              <a:gdLst>
                <a:gd name="T0" fmla="*/ 0 w 178"/>
                <a:gd name="T1" fmla="*/ 0 h 161"/>
                <a:gd name="T2" fmla="*/ 0 w 178"/>
                <a:gd name="T3" fmla="*/ 0 h 161"/>
                <a:gd name="T4" fmla="*/ 0 w 178"/>
                <a:gd name="T5" fmla="*/ 0 h 161"/>
                <a:gd name="T6" fmla="*/ 0 60000 65536"/>
                <a:gd name="T7" fmla="*/ 0 60000 65536"/>
                <a:gd name="T8" fmla="*/ 0 60000 65536"/>
                <a:gd name="T9" fmla="*/ 0 w 178"/>
                <a:gd name="T10" fmla="*/ 0 h 161"/>
                <a:gd name="T11" fmla="*/ 178 w 178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8" h="161">
                  <a:moveTo>
                    <a:pt x="0" y="161"/>
                  </a:moveTo>
                  <a:lnTo>
                    <a:pt x="0" y="0"/>
                  </a:lnTo>
                  <a:lnTo>
                    <a:pt x="17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0" name="Rectangle 184"/>
            <p:cNvSpPr>
              <a:spLocks noChangeArrowheads="1"/>
            </p:cNvSpPr>
            <p:nvPr/>
          </p:nvSpPr>
          <p:spPr bwMode="auto">
            <a:xfrm>
              <a:off x="1633" y="3940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R9-564</a:t>
              </a:r>
            </a:p>
          </p:txBody>
        </p:sp>
        <p:sp>
          <p:nvSpPr>
            <p:cNvPr id="14521" name="Freeform 185"/>
            <p:cNvSpPr>
              <a:spLocks/>
            </p:cNvSpPr>
            <p:nvPr/>
          </p:nvSpPr>
          <p:spPr bwMode="auto">
            <a:xfrm>
              <a:off x="1521" y="3921"/>
              <a:ext cx="109" cy="36"/>
            </a:xfrm>
            <a:custGeom>
              <a:avLst/>
              <a:gdLst>
                <a:gd name="T0" fmla="*/ 0 w 288"/>
                <a:gd name="T1" fmla="*/ 0 h 161"/>
                <a:gd name="T2" fmla="*/ 0 w 288"/>
                <a:gd name="T3" fmla="*/ 0 h 161"/>
                <a:gd name="T4" fmla="*/ 0 w 288"/>
                <a:gd name="T5" fmla="*/ 0 h 161"/>
                <a:gd name="T6" fmla="*/ 0 60000 65536"/>
                <a:gd name="T7" fmla="*/ 0 60000 65536"/>
                <a:gd name="T8" fmla="*/ 0 60000 65536"/>
                <a:gd name="T9" fmla="*/ 0 w 288"/>
                <a:gd name="T10" fmla="*/ 0 h 161"/>
                <a:gd name="T11" fmla="*/ 288 w 288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61">
                  <a:moveTo>
                    <a:pt x="0" y="0"/>
                  </a:moveTo>
                  <a:lnTo>
                    <a:pt x="0" y="161"/>
                  </a:lnTo>
                  <a:lnTo>
                    <a:pt x="288" y="16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2" name="Freeform 186"/>
            <p:cNvSpPr>
              <a:spLocks/>
            </p:cNvSpPr>
            <p:nvPr/>
          </p:nvSpPr>
          <p:spPr bwMode="auto">
            <a:xfrm>
              <a:off x="1014" y="3921"/>
              <a:ext cx="507" cy="291"/>
            </a:xfrm>
            <a:custGeom>
              <a:avLst/>
              <a:gdLst>
                <a:gd name="T0" fmla="*/ 0 w 1332"/>
                <a:gd name="T1" fmla="*/ 0 h 1304"/>
                <a:gd name="T2" fmla="*/ 0 w 1332"/>
                <a:gd name="T3" fmla="*/ 0 h 1304"/>
                <a:gd name="T4" fmla="*/ 0 w 1332"/>
                <a:gd name="T5" fmla="*/ 0 h 1304"/>
                <a:gd name="T6" fmla="*/ 0 60000 65536"/>
                <a:gd name="T7" fmla="*/ 0 60000 65536"/>
                <a:gd name="T8" fmla="*/ 0 60000 65536"/>
                <a:gd name="T9" fmla="*/ 0 w 1332"/>
                <a:gd name="T10" fmla="*/ 0 h 1304"/>
                <a:gd name="T11" fmla="*/ 1332 w 1332"/>
                <a:gd name="T12" fmla="*/ 1304 h 13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32" h="1304">
                  <a:moveTo>
                    <a:pt x="0" y="1304"/>
                  </a:moveTo>
                  <a:lnTo>
                    <a:pt x="0" y="0"/>
                  </a:lnTo>
                  <a:lnTo>
                    <a:pt x="133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3" name="Rectangle 187"/>
            <p:cNvSpPr>
              <a:spLocks noChangeArrowheads="1"/>
            </p:cNvSpPr>
            <p:nvPr/>
          </p:nvSpPr>
          <p:spPr bwMode="auto">
            <a:xfrm>
              <a:off x="1392" y="3995"/>
              <a:ext cx="107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Mycobacterium sphagni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DSM 44076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(FR733719)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5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524" name="Freeform 188"/>
            <p:cNvSpPr>
              <a:spLocks/>
            </p:cNvSpPr>
            <p:nvPr/>
          </p:nvSpPr>
          <p:spPr bwMode="auto">
            <a:xfrm>
              <a:off x="1324" y="3997"/>
              <a:ext cx="64" cy="23"/>
            </a:xfrm>
            <a:custGeom>
              <a:avLst/>
              <a:gdLst>
                <a:gd name="T0" fmla="*/ 0 w 169"/>
                <a:gd name="T1" fmla="*/ 0 h 102"/>
                <a:gd name="T2" fmla="*/ 0 w 169"/>
                <a:gd name="T3" fmla="*/ 0 h 102"/>
                <a:gd name="T4" fmla="*/ 0 w 169"/>
                <a:gd name="T5" fmla="*/ 0 h 102"/>
                <a:gd name="T6" fmla="*/ 0 w 169"/>
                <a:gd name="T7" fmla="*/ 0 h 102"/>
                <a:gd name="T8" fmla="*/ 0 w 169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9"/>
                <a:gd name="T16" fmla="*/ 0 h 102"/>
                <a:gd name="T17" fmla="*/ 169 w 169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9" h="102">
                  <a:moveTo>
                    <a:pt x="0" y="59"/>
                  </a:moveTo>
                  <a:lnTo>
                    <a:pt x="0" y="51"/>
                  </a:lnTo>
                  <a:lnTo>
                    <a:pt x="169" y="0"/>
                  </a:lnTo>
                  <a:lnTo>
                    <a:pt x="169" y="102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5" name="Line 189"/>
            <p:cNvSpPr>
              <a:spLocks noChangeShapeType="1"/>
            </p:cNvSpPr>
            <p:nvPr/>
          </p:nvSpPr>
          <p:spPr bwMode="auto">
            <a:xfrm>
              <a:off x="1227" y="4008"/>
              <a:ext cx="9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6" name="Rectangle 190"/>
            <p:cNvSpPr>
              <a:spLocks noChangeArrowheads="1"/>
            </p:cNvSpPr>
            <p:nvPr/>
          </p:nvSpPr>
          <p:spPr bwMode="auto">
            <a:xfrm>
              <a:off x="1362" y="4042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R7-599</a:t>
              </a:r>
            </a:p>
          </p:txBody>
        </p:sp>
        <p:sp>
          <p:nvSpPr>
            <p:cNvPr id="14527" name="Freeform 191"/>
            <p:cNvSpPr>
              <a:spLocks/>
            </p:cNvSpPr>
            <p:nvPr/>
          </p:nvSpPr>
          <p:spPr bwMode="auto">
            <a:xfrm>
              <a:off x="1359" y="4059"/>
              <a:ext cx="0" cy="25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8" name="Rectangle 192"/>
            <p:cNvSpPr>
              <a:spLocks noChangeArrowheads="1"/>
            </p:cNvSpPr>
            <p:nvPr/>
          </p:nvSpPr>
          <p:spPr bwMode="auto">
            <a:xfrm>
              <a:off x="1362" y="4091"/>
              <a:ext cx="857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Williamsia serinedens</a:t>
              </a:r>
              <a:r>
                <a:rPr lang="en-US" altLang="en-US" sz="500">
                  <a:solidFill>
                    <a:srgbClr val="000000"/>
                  </a:solidFill>
                </a:rPr>
                <a:t> IMMIBSR-4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(AM283464)</a:t>
              </a:r>
            </a:p>
          </p:txBody>
        </p:sp>
        <p:sp>
          <p:nvSpPr>
            <p:cNvPr id="14529" name="Freeform 193"/>
            <p:cNvSpPr>
              <a:spLocks/>
            </p:cNvSpPr>
            <p:nvPr/>
          </p:nvSpPr>
          <p:spPr bwMode="auto">
            <a:xfrm>
              <a:off x="1359" y="4086"/>
              <a:ext cx="0" cy="22"/>
            </a:xfrm>
            <a:custGeom>
              <a:avLst/>
              <a:gdLst>
                <a:gd name="T0" fmla="*/ 0 h 102"/>
                <a:gd name="T1" fmla="*/ 0 h 102"/>
                <a:gd name="T2" fmla="*/ 0 h 102"/>
                <a:gd name="T3" fmla="*/ 0 60000 65536"/>
                <a:gd name="T4" fmla="*/ 0 60000 65536"/>
                <a:gd name="T5" fmla="*/ 0 60000 65536"/>
                <a:gd name="T6" fmla="*/ 0 h 102"/>
                <a:gd name="T7" fmla="*/ 102 h 102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02">
                  <a:moveTo>
                    <a:pt x="0" y="0"/>
                  </a:moveTo>
                  <a:lnTo>
                    <a:pt x="0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0" name="Freeform 194"/>
            <p:cNvSpPr>
              <a:spLocks/>
            </p:cNvSpPr>
            <p:nvPr/>
          </p:nvSpPr>
          <p:spPr bwMode="auto">
            <a:xfrm>
              <a:off x="1224" y="4048"/>
              <a:ext cx="135" cy="36"/>
            </a:xfrm>
            <a:custGeom>
              <a:avLst/>
              <a:gdLst>
                <a:gd name="T0" fmla="*/ 0 w 356"/>
                <a:gd name="T1" fmla="*/ 0 h 160"/>
                <a:gd name="T2" fmla="*/ 0 w 356"/>
                <a:gd name="T3" fmla="*/ 0 h 160"/>
                <a:gd name="T4" fmla="*/ 0 w 356"/>
                <a:gd name="T5" fmla="*/ 0 h 160"/>
                <a:gd name="T6" fmla="*/ 0 60000 65536"/>
                <a:gd name="T7" fmla="*/ 0 60000 65536"/>
                <a:gd name="T8" fmla="*/ 0 60000 65536"/>
                <a:gd name="T9" fmla="*/ 0 w 356"/>
                <a:gd name="T10" fmla="*/ 0 h 160"/>
                <a:gd name="T11" fmla="*/ 356 w 356"/>
                <a:gd name="T12" fmla="*/ 160 h 1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6" h="160">
                  <a:moveTo>
                    <a:pt x="0" y="0"/>
                  </a:moveTo>
                  <a:lnTo>
                    <a:pt x="0" y="160"/>
                  </a:lnTo>
                  <a:lnTo>
                    <a:pt x="356" y="16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1" name="Line 195"/>
            <p:cNvSpPr>
              <a:spLocks noChangeShapeType="1"/>
            </p:cNvSpPr>
            <p:nvPr/>
          </p:nvSpPr>
          <p:spPr bwMode="auto">
            <a:xfrm>
              <a:off x="1224" y="4008"/>
              <a:ext cx="0" cy="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2" name="Freeform 196"/>
            <p:cNvSpPr>
              <a:spLocks/>
            </p:cNvSpPr>
            <p:nvPr/>
          </p:nvSpPr>
          <p:spPr bwMode="auto">
            <a:xfrm>
              <a:off x="1185" y="4046"/>
              <a:ext cx="39" cy="68"/>
            </a:xfrm>
            <a:custGeom>
              <a:avLst/>
              <a:gdLst>
                <a:gd name="T0" fmla="*/ 0 w 102"/>
                <a:gd name="T1" fmla="*/ 0 h 305"/>
                <a:gd name="T2" fmla="*/ 0 w 102"/>
                <a:gd name="T3" fmla="*/ 0 h 305"/>
                <a:gd name="T4" fmla="*/ 0 w 102"/>
                <a:gd name="T5" fmla="*/ 0 h 305"/>
                <a:gd name="T6" fmla="*/ 0 60000 65536"/>
                <a:gd name="T7" fmla="*/ 0 60000 65536"/>
                <a:gd name="T8" fmla="*/ 0 60000 65536"/>
                <a:gd name="T9" fmla="*/ 0 w 102"/>
                <a:gd name="T10" fmla="*/ 0 h 305"/>
                <a:gd name="T11" fmla="*/ 102 w 102"/>
                <a:gd name="T12" fmla="*/ 305 h 3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2" h="305">
                  <a:moveTo>
                    <a:pt x="0" y="305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3" name="Rectangle 197"/>
            <p:cNvSpPr>
              <a:spLocks noChangeArrowheads="1"/>
            </p:cNvSpPr>
            <p:nvPr/>
          </p:nvSpPr>
          <p:spPr bwMode="auto">
            <a:xfrm>
              <a:off x="1340" y="4140"/>
              <a:ext cx="708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Nocardia puris</a:t>
              </a:r>
              <a:r>
                <a:rPr lang="en-US" altLang="en-US" sz="500">
                  <a:solidFill>
                    <a:srgbClr val="000000"/>
                  </a:solidFill>
                </a:rPr>
                <a:t> DSM44599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(AJ508748)</a:t>
              </a:r>
            </a:p>
          </p:txBody>
        </p:sp>
        <p:sp>
          <p:nvSpPr>
            <p:cNvPr id="14534" name="Freeform 198"/>
            <p:cNvSpPr>
              <a:spLocks/>
            </p:cNvSpPr>
            <p:nvPr/>
          </p:nvSpPr>
          <p:spPr bwMode="auto">
            <a:xfrm>
              <a:off x="1337" y="4157"/>
              <a:ext cx="0" cy="25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5" name="Rectangle 199"/>
            <p:cNvSpPr>
              <a:spLocks noChangeArrowheads="1"/>
            </p:cNvSpPr>
            <p:nvPr/>
          </p:nvSpPr>
          <p:spPr bwMode="auto">
            <a:xfrm>
              <a:off x="1340" y="4189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R1-395</a:t>
              </a:r>
            </a:p>
          </p:txBody>
        </p:sp>
        <p:sp>
          <p:nvSpPr>
            <p:cNvPr id="14536" name="Freeform 200"/>
            <p:cNvSpPr>
              <a:spLocks/>
            </p:cNvSpPr>
            <p:nvPr/>
          </p:nvSpPr>
          <p:spPr bwMode="auto">
            <a:xfrm>
              <a:off x="1337" y="4184"/>
              <a:ext cx="0" cy="22"/>
            </a:xfrm>
            <a:custGeom>
              <a:avLst/>
              <a:gdLst>
                <a:gd name="T0" fmla="*/ 0 h 102"/>
                <a:gd name="T1" fmla="*/ 0 h 102"/>
                <a:gd name="T2" fmla="*/ 0 h 102"/>
                <a:gd name="T3" fmla="*/ 0 60000 65536"/>
                <a:gd name="T4" fmla="*/ 0 60000 65536"/>
                <a:gd name="T5" fmla="*/ 0 60000 65536"/>
                <a:gd name="T6" fmla="*/ 0 h 102"/>
                <a:gd name="T7" fmla="*/ 102 h 102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02">
                  <a:moveTo>
                    <a:pt x="0" y="0"/>
                  </a:moveTo>
                  <a:lnTo>
                    <a:pt x="0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7" name="Freeform 201"/>
            <p:cNvSpPr>
              <a:spLocks/>
            </p:cNvSpPr>
            <p:nvPr/>
          </p:nvSpPr>
          <p:spPr bwMode="auto">
            <a:xfrm>
              <a:off x="1185" y="4116"/>
              <a:ext cx="152" cy="66"/>
            </a:xfrm>
            <a:custGeom>
              <a:avLst/>
              <a:gdLst>
                <a:gd name="T0" fmla="*/ 0 w 399"/>
                <a:gd name="T1" fmla="*/ 0 h 297"/>
                <a:gd name="T2" fmla="*/ 0 w 399"/>
                <a:gd name="T3" fmla="*/ 0 h 297"/>
                <a:gd name="T4" fmla="*/ 0 w 399"/>
                <a:gd name="T5" fmla="*/ 0 h 297"/>
                <a:gd name="T6" fmla="*/ 0 60000 65536"/>
                <a:gd name="T7" fmla="*/ 0 60000 65536"/>
                <a:gd name="T8" fmla="*/ 0 60000 65536"/>
                <a:gd name="T9" fmla="*/ 0 w 399"/>
                <a:gd name="T10" fmla="*/ 0 h 297"/>
                <a:gd name="T11" fmla="*/ 399 w 399"/>
                <a:gd name="T12" fmla="*/ 297 h 2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9" h="297">
                  <a:moveTo>
                    <a:pt x="0" y="0"/>
                  </a:moveTo>
                  <a:lnTo>
                    <a:pt x="0" y="297"/>
                  </a:lnTo>
                  <a:lnTo>
                    <a:pt x="399" y="29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8" name="Freeform 202"/>
            <p:cNvSpPr>
              <a:spLocks/>
            </p:cNvSpPr>
            <p:nvPr/>
          </p:nvSpPr>
          <p:spPr bwMode="auto">
            <a:xfrm>
              <a:off x="1066" y="4114"/>
              <a:ext cx="119" cy="102"/>
            </a:xfrm>
            <a:custGeom>
              <a:avLst/>
              <a:gdLst>
                <a:gd name="T0" fmla="*/ 0 w 314"/>
                <a:gd name="T1" fmla="*/ 0 h 457"/>
                <a:gd name="T2" fmla="*/ 0 w 314"/>
                <a:gd name="T3" fmla="*/ 0 h 457"/>
                <a:gd name="T4" fmla="*/ 0 w 314"/>
                <a:gd name="T5" fmla="*/ 0 h 457"/>
                <a:gd name="T6" fmla="*/ 0 60000 65536"/>
                <a:gd name="T7" fmla="*/ 0 60000 65536"/>
                <a:gd name="T8" fmla="*/ 0 60000 65536"/>
                <a:gd name="T9" fmla="*/ 0 w 314"/>
                <a:gd name="T10" fmla="*/ 0 h 457"/>
                <a:gd name="T11" fmla="*/ 314 w 314"/>
                <a:gd name="T12" fmla="*/ 457 h 4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4" h="457">
                  <a:moveTo>
                    <a:pt x="0" y="457"/>
                  </a:moveTo>
                  <a:lnTo>
                    <a:pt x="0" y="0"/>
                  </a:lnTo>
                  <a:lnTo>
                    <a:pt x="31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9" name="Rectangle 203"/>
            <p:cNvSpPr>
              <a:spLocks noChangeArrowheads="1"/>
            </p:cNvSpPr>
            <p:nvPr/>
          </p:nvSpPr>
          <p:spPr bwMode="auto">
            <a:xfrm>
              <a:off x="1337" y="4244"/>
              <a:ext cx="126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  <a:latin typeface="MS Sans Serif"/>
                </a:rPr>
                <a:t>Micromonospora aurantiaca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ATCC 27029</a:t>
              </a:r>
              <a:r>
                <a:rPr lang="en-US" altLang="en-US" sz="500" baseline="30000">
                  <a:solidFill>
                    <a:srgbClr val="0000FF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  <a:latin typeface="MS Sans Serif"/>
                </a:rPr>
                <a:t> (ADBZ01000128)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2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540" name="Freeform 204"/>
            <p:cNvSpPr>
              <a:spLocks/>
            </p:cNvSpPr>
            <p:nvPr/>
          </p:nvSpPr>
          <p:spPr bwMode="auto">
            <a:xfrm>
              <a:off x="1288" y="4252"/>
              <a:ext cx="46" cy="11"/>
            </a:xfrm>
            <a:custGeom>
              <a:avLst/>
              <a:gdLst>
                <a:gd name="T0" fmla="*/ 0 w 119"/>
                <a:gd name="T1" fmla="*/ 0 h 51"/>
                <a:gd name="T2" fmla="*/ 0 w 119"/>
                <a:gd name="T3" fmla="*/ 0 h 51"/>
                <a:gd name="T4" fmla="*/ 0 w 119"/>
                <a:gd name="T5" fmla="*/ 0 h 51"/>
                <a:gd name="T6" fmla="*/ 0 w 119"/>
                <a:gd name="T7" fmla="*/ 0 h 51"/>
                <a:gd name="T8" fmla="*/ 0 w 119"/>
                <a:gd name="T9" fmla="*/ 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51"/>
                <a:gd name="T17" fmla="*/ 119 w 119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51">
                  <a:moveTo>
                    <a:pt x="0" y="34"/>
                  </a:moveTo>
                  <a:lnTo>
                    <a:pt x="0" y="25"/>
                  </a:lnTo>
                  <a:lnTo>
                    <a:pt x="119" y="0"/>
                  </a:lnTo>
                  <a:lnTo>
                    <a:pt x="119" y="51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41" name="Line 205"/>
            <p:cNvSpPr>
              <a:spLocks noChangeShapeType="1"/>
            </p:cNvSpPr>
            <p:nvPr/>
          </p:nvSpPr>
          <p:spPr bwMode="auto">
            <a:xfrm>
              <a:off x="1082" y="4257"/>
              <a:ext cx="20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42" name="Rectangle 206"/>
            <p:cNvSpPr>
              <a:spLocks noChangeArrowheads="1"/>
            </p:cNvSpPr>
            <p:nvPr/>
          </p:nvSpPr>
          <p:spPr bwMode="auto">
            <a:xfrm>
              <a:off x="1369" y="4291"/>
              <a:ext cx="759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Kribbella aluminosa</a:t>
              </a:r>
              <a:r>
                <a:rPr lang="en-US" altLang="en-US" sz="500">
                  <a:solidFill>
                    <a:srgbClr val="000000"/>
                  </a:solidFill>
                </a:rPr>
                <a:t> HKI0478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(EF126967)</a:t>
              </a:r>
            </a:p>
          </p:txBody>
        </p:sp>
        <p:sp>
          <p:nvSpPr>
            <p:cNvPr id="14543" name="Freeform 207"/>
            <p:cNvSpPr>
              <a:spLocks/>
            </p:cNvSpPr>
            <p:nvPr/>
          </p:nvSpPr>
          <p:spPr bwMode="auto">
            <a:xfrm>
              <a:off x="1359" y="4308"/>
              <a:ext cx="10" cy="25"/>
            </a:xfrm>
            <a:custGeom>
              <a:avLst/>
              <a:gdLst>
                <a:gd name="T0" fmla="*/ 0 w 25"/>
                <a:gd name="T1" fmla="*/ 0 h 110"/>
                <a:gd name="T2" fmla="*/ 0 w 25"/>
                <a:gd name="T3" fmla="*/ 0 h 110"/>
                <a:gd name="T4" fmla="*/ 0 w 25"/>
                <a:gd name="T5" fmla="*/ 0 h 110"/>
                <a:gd name="T6" fmla="*/ 0 60000 65536"/>
                <a:gd name="T7" fmla="*/ 0 60000 65536"/>
                <a:gd name="T8" fmla="*/ 0 60000 65536"/>
                <a:gd name="T9" fmla="*/ 0 w 25"/>
                <a:gd name="T10" fmla="*/ 0 h 110"/>
                <a:gd name="T11" fmla="*/ 25 w 25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10">
                  <a:moveTo>
                    <a:pt x="0" y="110"/>
                  </a:move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44" name="Rectangle 208"/>
            <p:cNvSpPr>
              <a:spLocks noChangeArrowheads="1"/>
            </p:cNvSpPr>
            <p:nvPr/>
          </p:nvSpPr>
          <p:spPr bwMode="auto">
            <a:xfrm>
              <a:off x="1366" y="4340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R9-565</a:t>
              </a:r>
            </a:p>
          </p:txBody>
        </p:sp>
        <p:sp>
          <p:nvSpPr>
            <p:cNvPr id="14545" name="Freeform 209"/>
            <p:cNvSpPr>
              <a:spLocks/>
            </p:cNvSpPr>
            <p:nvPr/>
          </p:nvSpPr>
          <p:spPr bwMode="auto">
            <a:xfrm>
              <a:off x="1359" y="4335"/>
              <a:ext cx="7" cy="22"/>
            </a:xfrm>
            <a:custGeom>
              <a:avLst/>
              <a:gdLst>
                <a:gd name="T0" fmla="*/ 0 w 17"/>
                <a:gd name="T1" fmla="*/ 0 h 101"/>
                <a:gd name="T2" fmla="*/ 0 w 17"/>
                <a:gd name="T3" fmla="*/ 0 h 101"/>
                <a:gd name="T4" fmla="*/ 0 w 17"/>
                <a:gd name="T5" fmla="*/ 0 h 101"/>
                <a:gd name="T6" fmla="*/ 0 60000 65536"/>
                <a:gd name="T7" fmla="*/ 0 60000 65536"/>
                <a:gd name="T8" fmla="*/ 0 60000 65536"/>
                <a:gd name="T9" fmla="*/ 0 w 17"/>
                <a:gd name="T10" fmla="*/ 0 h 101"/>
                <a:gd name="T11" fmla="*/ 17 w 17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01">
                  <a:moveTo>
                    <a:pt x="0" y="0"/>
                  </a:moveTo>
                  <a:lnTo>
                    <a:pt x="0" y="101"/>
                  </a:lnTo>
                  <a:lnTo>
                    <a:pt x="17" y="1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46" name="Freeform 210"/>
            <p:cNvSpPr>
              <a:spLocks/>
            </p:cNvSpPr>
            <p:nvPr/>
          </p:nvSpPr>
          <p:spPr bwMode="auto">
            <a:xfrm>
              <a:off x="1140" y="4333"/>
              <a:ext cx="219" cy="49"/>
            </a:xfrm>
            <a:custGeom>
              <a:avLst/>
              <a:gdLst>
                <a:gd name="T0" fmla="*/ 0 w 577"/>
                <a:gd name="T1" fmla="*/ 0 h 220"/>
                <a:gd name="T2" fmla="*/ 0 w 577"/>
                <a:gd name="T3" fmla="*/ 0 h 220"/>
                <a:gd name="T4" fmla="*/ 0 w 577"/>
                <a:gd name="T5" fmla="*/ 0 h 220"/>
                <a:gd name="T6" fmla="*/ 0 60000 65536"/>
                <a:gd name="T7" fmla="*/ 0 60000 65536"/>
                <a:gd name="T8" fmla="*/ 0 60000 65536"/>
                <a:gd name="T9" fmla="*/ 0 w 577"/>
                <a:gd name="T10" fmla="*/ 0 h 220"/>
                <a:gd name="T11" fmla="*/ 577 w 577"/>
                <a:gd name="T12" fmla="*/ 220 h 2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7" h="220">
                  <a:moveTo>
                    <a:pt x="0" y="220"/>
                  </a:moveTo>
                  <a:lnTo>
                    <a:pt x="0" y="0"/>
                  </a:lnTo>
                  <a:lnTo>
                    <a:pt x="57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47" name="Rectangle 211"/>
            <p:cNvSpPr>
              <a:spLocks noChangeArrowheads="1"/>
            </p:cNvSpPr>
            <p:nvPr/>
          </p:nvSpPr>
          <p:spPr bwMode="auto">
            <a:xfrm>
              <a:off x="1395" y="4390"/>
              <a:ext cx="803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Nocardioides luteus</a:t>
              </a:r>
              <a:r>
                <a:rPr lang="en-US" altLang="en-US" sz="500">
                  <a:solidFill>
                    <a:srgbClr val="000000"/>
                  </a:solidFill>
                </a:rPr>
                <a:t> KCTC9575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(AF005007)</a:t>
              </a:r>
            </a:p>
          </p:txBody>
        </p:sp>
        <p:sp>
          <p:nvSpPr>
            <p:cNvPr id="14548" name="Freeform 212"/>
            <p:cNvSpPr>
              <a:spLocks/>
            </p:cNvSpPr>
            <p:nvPr/>
          </p:nvSpPr>
          <p:spPr bwMode="auto">
            <a:xfrm>
              <a:off x="1395" y="4406"/>
              <a:ext cx="0" cy="25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49" name="Rectangle 213"/>
            <p:cNvSpPr>
              <a:spLocks noChangeArrowheads="1"/>
            </p:cNvSpPr>
            <p:nvPr/>
          </p:nvSpPr>
          <p:spPr bwMode="auto">
            <a:xfrm>
              <a:off x="1395" y="4439"/>
              <a:ext cx="119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R1-72</a:t>
              </a:r>
            </a:p>
          </p:txBody>
        </p:sp>
        <p:sp>
          <p:nvSpPr>
            <p:cNvPr id="14550" name="Freeform 214"/>
            <p:cNvSpPr>
              <a:spLocks/>
            </p:cNvSpPr>
            <p:nvPr/>
          </p:nvSpPr>
          <p:spPr bwMode="auto">
            <a:xfrm>
              <a:off x="1395" y="4433"/>
              <a:ext cx="0" cy="22"/>
            </a:xfrm>
            <a:custGeom>
              <a:avLst/>
              <a:gdLst>
                <a:gd name="T0" fmla="*/ 0 h 101"/>
                <a:gd name="T1" fmla="*/ 0 h 101"/>
                <a:gd name="T2" fmla="*/ 0 h 101"/>
                <a:gd name="T3" fmla="*/ 0 60000 65536"/>
                <a:gd name="T4" fmla="*/ 0 60000 65536"/>
                <a:gd name="T5" fmla="*/ 0 60000 65536"/>
                <a:gd name="T6" fmla="*/ 0 h 101"/>
                <a:gd name="T7" fmla="*/ 101 h 101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01">
                  <a:moveTo>
                    <a:pt x="0" y="0"/>
                  </a:moveTo>
                  <a:lnTo>
                    <a:pt x="0" y="1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51" name="Freeform 215"/>
            <p:cNvSpPr>
              <a:spLocks/>
            </p:cNvSpPr>
            <p:nvPr/>
          </p:nvSpPr>
          <p:spPr bwMode="auto">
            <a:xfrm>
              <a:off x="1140" y="4384"/>
              <a:ext cx="255" cy="47"/>
            </a:xfrm>
            <a:custGeom>
              <a:avLst/>
              <a:gdLst>
                <a:gd name="T0" fmla="*/ 0 w 670"/>
                <a:gd name="T1" fmla="*/ 0 h 211"/>
                <a:gd name="T2" fmla="*/ 0 w 670"/>
                <a:gd name="T3" fmla="*/ 0 h 211"/>
                <a:gd name="T4" fmla="*/ 0 w 670"/>
                <a:gd name="T5" fmla="*/ 0 h 211"/>
                <a:gd name="T6" fmla="*/ 0 60000 65536"/>
                <a:gd name="T7" fmla="*/ 0 60000 65536"/>
                <a:gd name="T8" fmla="*/ 0 60000 65536"/>
                <a:gd name="T9" fmla="*/ 0 w 670"/>
                <a:gd name="T10" fmla="*/ 0 h 211"/>
                <a:gd name="T11" fmla="*/ 670 w 670"/>
                <a:gd name="T12" fmla="*/ 211 h 2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0" h="211">
                  <a:moveTo>
                    <a:pt x="0" y="0"/>
                  </a:moveTo>
                  <a:lnTo>
                    <a:pt x="0" y="211"/>
                  </a:lnTo>
                  <a:lnTo>
                    <a:pt x="670" y="21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52" name="Freeform 216"/>
            <p:cNvSpPr>
              <a:spLocks/>
            </p:cNvSpPr>
            <p:nvPr/>
          </p:nvSpPr>
          <p:spPr bwMode="auto">
            <a:xfrm>
              <a:off x="1082" y="4321"/>
              <a:ext cx="58" cy="61"/>
            </a:xfrm>
            <a:custGeom>
              <a:avLst/>
              <a:gdLst>
                <a:gd name="T0" fmla="*/ 0 w 152"/>
                <a:gd name="T1" fmla="*/ 0 h 271"/>
                <a:gd name="T2" fmla="*/ 0 w 152"/>
                <a:gd name="T3" fmla="*/ 0 h 271"/>
                <a:gd name="T4" fmla="*/ 0 w 152"/>
                <a:gd name="T5" fmla="*/ 0 h 271"/>
                <a:gd name="T6" fmla="*/ 0 60000 65536"/>
                <a:gd name="T7" fmla="*/ 0 60000 65536"/>
                <a:gd name="T8" fmla="*/ 0 60000 65536"/>
                <a:gd name="T9" fmla="*/ 0 w 152"/>
                <a:gd name="T10" fmla="*/ 0 h 271"/>
                <a:gd name="T11" fmla="*/ 152 w 152"/>
                <a:gd name="T12" fmla="*/ 271 h 2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271">
                  <a:moveTo>
                    <a:pt x="0" y="0"/>
                  </a:moveTo>
                  <a:lnTo>
                    <a:pt x="0" y="271"/>
                  </a:lnTo>
                  <a:lnTo>
                    <a:pt x="152" y="27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53" name="Line 217"/>
            <p:cNvSpPr>
              <a:spLocks noChangeShapeType="1"/>
            </p:cNvSpPr>
            <p:nvPr/>
          </p:nvSpPr>
          <p:spPr bwMode="auto">
            <a:xfrm>
              <a:off x="1082" y="4257"/>
              <a:ext cx="0" cy="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54" name="Freeform 218"/>
            <p:cNvSpPr>
              <a:spLocks/>
            </p:cNvSpPr>
            <p:nvPr/>
          </p:nvSpPr>
          <p:spPr bwMode="auto">
            <a:xfrm>
              <a:off x="1066" y="4218"/>
              <a:ext cx="16" cy="102"/>
            </a:xfrm>
            <a:custGeom>
              <a:avLst/>
              <a:gdLst>
                <a:gd name="T0" fmla="*/ 0 w 43"/>
                <a:gd name="T1" fmla="*/ 0 h 457"/>
                <a:gd name="T2" fmla="*/ 0 w 43"/>
                <a:gd name="T3" fmla="*/ 0 h 457"/>
                <a:gd name="T4" fmla="*/ 0 w 43"/>
                <a:gd name="T5" fmla="*/ 0 h 457"/>
                <a:gd name="T6" fmla="*/ 0 60000 65536"/>
                <a:gd name="T7" fmla="*/ 0 60000 65536"/>
                <a:gd name="T8" fmla="*/ 0 60000 65536"/>
                <a:gd name="T9" fmla="*/ 0 w 43"/>
                <a:gd name="T10" fmla="*/ 0 h 457"/>
                <a:gd name="T11" fmla="*/ 43 w 43"/>
                <a:gd name="T12" fmla="*/ 457 h 4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457">
                  <a:moveTo>
                    <a:pt x="0" y="0"/>
                  </a:moveTo>
                  <a:lnTo>
                    <a:pt x="0" y="457"/>
                  </a:lnTo>
                  <a:lnTo>
                    <a:pt x="43" y="45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55" name="Freeform 219"/>
            <p:cNvSpPr>
              <a:spLocks/>
            </p:cNvSpPr>
            <p:nvPr/>
          </p:nvSpPr>
          <p:spPr bwMode="auto">
            <a:xfrm>
              <a:off x="1046" y="4218"/>
              <a:ext cx="20" cy="284"/>
            </a:xfrm>
            <a:custGeom>
              <a:avLst/>
              <a:gdLst>
                <a:gd name="T0" fmla="*/ 0 w 51"/>
                <a:gd name="T1" fmla="*/ 0 h 1278"/>
                <a:gd name="T2" fmla="*/ 0 w 51"/>
                <a:gd name="T3" fmla="*/ 0 h 1278"/>
                <a:gd name="T4" fmla="*/ 0 w 51"/>
                <a:gd name="T5" fmla="*/ 0 h 1278"/>
                <a:gd name="T6" fmla="*/ 0 60000 65536"/>
                <a:gd name="T7" fmla="*/ 0 60000 65536"/>
                <a:gd name="T8" fmla="*/ 0 60000 65536"/>
                <a:gd name="T9" fmla="*/ 0 w 51"/>
                <a:gd name="T10" fmla="*/ 0 h 1278"/>
                <a:gd name="T11" fmla="*/ 51 w 51"/>
                <a:gd name="T12" fmla="*/ 1278 h 12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1" h="1278">
                  <a:moveTo>
                    <a:pt x="0" y="1278"/>
                  </a:moveTo>
                  <a:lnTo>
                    <a:pt x="0" y="0"/>
                  </a:lnTo>
                  <a:lnTo>
                    <a:pt x="5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56" name="Rectangle 220"/>
            <p:cNvSpPr>
              <a:spLocks noChangeArrowheads="1"/>
            </p:cNvSpPr>
            <p:nvPr/>
          </p:nvSpPr>
          <p:spPr bwMode="auto">
            <a:xfrm>
              <a:off x="1401" y="4493"/>
              <a:ext cx="104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Microbacterium binotii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CIP 101303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(EF567306)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4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557" name="Freeform 221"/>
            <p:cNvSpPr>
              <a:spLocks/>
            </p:cNvSpPr>
            <p:nvPr/>
          </p:nvSpPr>
          <p:spPr bwMode="auto">
            <a:xfrm>
              <a:off x="1308" y="4497"/>
              <a:ext cx="90" cy="19"/>
            </a:xfrm>
            <a:custGeom>
              <a:avLst/>
              <a:gdLst>
                <a:gd name="T0" fmla="*/ 0 w 238"/>
                <a:gd name="T1" fmla="*/ 0 h 84"/>
                <a:gd name="T2" fmla="*/ 0 w 238"/>
                <a:gd name="T3" fmla="*/ 0 h 84"/>
                <a:gd name="T4" fmla="*/ 0 w 238"/>
                <a:gd name="T5" fmla="*/ 0 h 84"/>
                <a:gd name="T6" fmla="*/ 0 w 238"/>
                <a:gd name="T7" fmla="*/ 0 h 84"/>
                <a:gd name="T8" fmla="*/ 0 w 238"/>
                <a:gd name="T9" fmla="*/ 0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8"/>
                <a:gd name="T16" fmla="*/ 0 h 84"/>
                <a:gd name="T17" fmla="*/ 238 w 238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8" h="84">
                  <a:moveTo>
                    <a:pt x="0" y="50"/>
                  </a:moveTo>
                  <a:lnTo>
                    <a:pt x="0" y="42"/>
                  </a:lnTo>
                  <a:lnTo>
                    <a:pt x="238" y="0"/>
                  </a:lnTo>
                  <a:lnTo>
                    <a:pt x="238" y="84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58" name="Line 222"/>
            <p:cNvSpPr>
              <a:spLocks noChangeShapeType="1"/>
            </p:cNvSpPr>
            <p:nvPr/>
          </p:nvSpPr>
          <p:spPr bwMode="auto">
            <a:xfrm>
              <a:off x="1208" y="4506"/>
              <a:ext cx="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59" name="Rectangle 223"/>
            <p:cNvSpPr>
              <a:spLocks noChangeArrowheads="1"/>
            </p:cNvSpPr>
            <p:nvPr/>
          </p:nvSpPr>
          <p:spPr bwMode="auto">
            <a:xfrm>
              <a:off x="1421" y="4540"/>
              <a:ext cx="853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Agromyces aurantiacus</a:t>
              </a:r>
              <a:r>
                <a:rPr lang="en-US" altLang="en-US" sz="500">
                  <a:solidFill>
                    <a:srgbClr val="000000"/>
                  </a:solidFill>
                </a:rPr>
                <a:t> YIM21741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(AF389342)</a:t>
              </a:r>
            </a:p>
          </p:txBody>
        </p:sp>
        <p:sp>
          <p:nvSpPr>
            <p:cNvPr id="14560" name="Freeform 224"/>
            <p:cNvSpPr>
              <a:spLocks/>
            </p:cNvSpPr>
            <p:nvPr/>
          </p:nvSpPr>
          <p:spPr bwMode="auto">
            <a:xfrm>
              <a:off x="1379" y="4557"/>
              <a:ext cx="42" cy="25"/>
            </a:xfrm>
            <a:custGeom>
              <a:avLst/>
              <a:gdLst>
                <a:gd name="T0" fmla="*/ 0 w 110"/>
                <a:gd name="T1" fmla="*/ 0 h 110"/>
                <a:gd name="T2" fmla="*/ 0 w 110"/>
                <a:gd name="T3" fmla="*/ 0 h 110"/>
                <a:gd name="T4" fmla="*/ 0 w 110"/>
                <a:gd name="T5" fmla="*/ 0 h 110"/>
                <a:gd name="T6" fmla="*/ 0 60000 65536"/>
                <a:gd name="T7" fmla="*/ 0 60000 65536"/>
                <a:gd name="T8" fmla="*/ 0 60000 65536"/>
                <a:gd name="T9" fmla="*/ 0 w 110"/>
                <a:gd name="T10" fmla="*/ 0 h 110"/>
                <a:gd name="T11" fmla="*/ 110 w 110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0" h="110">
                  <a:moveTo>
                    <a:pt x="0" y="110"/>
                  </a:moveTo>
                  <a:lnTo>
                    <a:pt x="0" y="0"/>
                  </a:lnTo>
                  <a:lnTo>
                    <a:pt x="11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61" name="Rectangle 225"/>
            <p:cNvSpPr>
              <a:spLocks noChangeArrowheads="1"/>
            </p:cNvSpPr>
            <p:nvPr/>
          </p:nvSpPr>
          <p:spPr bwMode="auto">
            <a:xfrm>
              <a:off x="1430" y="4589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R5-345</a:t>
              </a:r>
            </a:p>
          </p:txBody>
        </p:sp>
        <p:sp>
          <p:nvSpPr>
            <p:cNvPr id="14562" name="Freeform 226"/>
            <p:cNvSpPr>
              <a:spLocks/>
            </p:cNvSpPr>
            <p:nvPr/>
          </p:nvSpPr>
          <p:spPr bwMode="auto">
            <a:xfrm>
              <a:off x="1379" y="4584"/>
              <a:ext cx="48" cy="22"/>
            </a:xfrm>
            <a:custGeom>
              <a:avLst/>
              <a:gdLst>
                <a:gd name="T0" fmla="*/ 0 w 127"/>
                <a:gd name="T1" fmla="*/ 0 h 102"/>
                <a:gd name="T2" fmla="*/ 0 w 127"/>
                <a:gd name="T3" fmla="*/ 0 h 102"/>
                <a:gd name="T4" fmla="*/ 0 w 127"/>
                <a:gd name="T5" fmla="*/ 0 h 102"/>
                <a:gd name="T6" fmla="*/ 0 60000 65536"/>
                <a:gd name="T7" fmla="*/ 0 60000 65536"/>
                <a:gd name="T8" fmla="*/ 0 60000 65536"/>
                <a:gd name="T9" fmla="*/ 0 w 127"/>
                <a:gd name="T10" fmla="*/ 0 h 102"/>
                <a:gd name="T11" fmla="*/ 127 w 127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7" h="102">
                  <a:moveTo>
                    <a:pt x="0" y="0"/>
                  </a:moveTo>
                  <a:lnTo>
                    <a:pt x="0" y="102"/>
                  </a:lnTo>
                  <a:lnTo>
                    <a:pt x="127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63" name="Freeform 227"/>
            <p:cNvSpPr>
              <a:spLocks/>
            </p:cNvSpPr>
            <p:nvPr/>
          </p:nvSpPr>
          <p:spPr bwMode="auto">
            <a:xfrm>
              <a:off x="1243" y="4582"/>
              <a:ext cx="136" cy="49"/>
            </a:xfrm>
            <a:custGeom>
              <a:avLst/>
              <a:gdLst>
                <a:gd name="T0" fmla="*/ 0 w 356"/>
                <a:gd name="T1" fmla="*/ 0 h 220"/>
                <a:gd name="T2" fmla="*/ 0 w 356"/>
                <a:gd name="T3" fmla="*/ 0 h 220"/>
                <a:gd name="T4" fmla="*/ 0 w 356"/>
                <a:gd name="T5" fmla="*/ 0 h 220"/>
                <a:gd name="T6" fmla="*/ 0 60000 65536"/>
                <a:gd name="T7" fmla="*/ 0 60000 65536"/>
                <a:gd name="T8" fmla="*/ 0 60000 65536"/>
                <a:gd name="T9" fmla="*/ 0 w 356"/>
                <a:gd name="T10" fmla="*/ 0 h 220"/>
                <a:gd name="T11" fmla="*/ 356 w 356"/>
                <a:gd name="T12" fmla="*/ 220 h 2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6" h="220">
                  <a:moveTo>
                    <a:pt x="0" y="220"/>
                  </a:moveTo>
                  <a:lnTo>
                    <a:pt x="0" y="0"/>
                  </a:lnTo>
                  <a:lnTo>
                    <a:pt x="35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64" name="Rectangle 228"/>
            <p:cNvSpPr>
              <a:spLocks noChangeArrowheads="1"/>
            </p:cNvSpPr>
            <p:nvPr/>
          </p:nvSpPr>
          <p:spPr bwMode="auto">
            <a:xfrm>
              <a:off x="1359" y="4638"/>
              <a:ext cx="81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FF"/>
                  </a:solidFill>
                </a:rPr>
                <a:t> </a:t>
              </a:r>
              <a:r>
                <a:rPr lang="en-US" altLang="en-US" sz="500" i="1">
                  <a:solidFill>
                    <a:srgbClr val="0000FF"/>
                  </a:solidFill>
                </a:rPr>
                <a:t>Curtobacterium luteum</a:t>
              </a:r>
              <a:r>
                <a:rPr lang="en-US" altLang="en-US" sz="500">
                  <a:solidFill>
                    <a:srgbClr val="0000FF"/>
                  </a:solidFill>
                </a:rPr>
                <a:t> DSM20542</a:t>
              </a:r>
              <a:r>
                <a:rPr lang="en-US" altLang="en-US" sz="500" baseline="30000">
                  <a:solidFill>
                    <a:srgbClr val="0000FF"/>
                  </a:solidFill>
                </a:rPr>
                <a:t>T</a:t>
              </a:r>
              <a:r>
                <a:rPr lang="en-US" altLang="en-US" sz="500">
                  <a:solidFill>
                    <a:srgbClr val="0000FF"/>
                  </a:solidFill>
                </a:rPr>
                <a:t> (X77437)</a:t>
              </a:r>
            </a:p>
          </p:txBody>
        </p:sp>
        <p:sp>
          <p:nvSpPr>
            <p:cNvPr id="14565" name="Freeform 229"/>
            <p:cNvSpPr>
              <a:spLocks/>
            </p:cNvSpPr>
            <p:nvPr/>
          </p:nvSpPr>
          <p:spPr bwMode="auto">
            <a:xfrm>
              <a:off x="1356" y="4655"/>
              <a:ext cx="0" cy="25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66" name="Rectangle 230"/>
            <p:cNvSpPr>
              <a:spLocks noChangeArrowheads="1"/>
            </p:cNvSpPr>
            <p:nvPr/>
          </p:nvSpPr>
          <p:spPr bwMode="auto">
            <a:xfrm>
              <a:off x="1359" y="4687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R7-595</a:t>
              </a:r>
            </a:p>
          </p:txBody>
        </p:sp>
        <p:sp>
          <p:nvSpPr>
            <p:cNvPr id="14567" name="Freeform 231"/>
            <p:cNvSpPr>
              <a:spLocks/>
            </p:cNvSpPr>
            <p:nvPr/>
          </p:nvSpPr>
          <p:spPr bwMode="auto">
            <a:xfrm>
              <a:off x="1356" y="4682"/>
              <a:ext cx="0" cy="22"/>
            </a:xfrm>
            <a:custGeom>
              <a:avLst/>
              <a:gdLst>
                <a:gd name="T0" fmla="*/ 0 h 102"/>
                <a:gd name="T1" fmla="*/ 0 h 102"/>
                <a:gd name="T2" fmla="*/ 0 h 102"/>
                <a:gd name="T3" fmla="*/ 0 60000 65536"/>
                <a:gd name="T4" fmla="*/ 0 60000 65536"/>
                <a:gd name="T5" fmla="*/ 0 60000 65536"/>
                <a:gd name="T6" fmla="*/ 0 h 102"/>
                <a:gd name="T7" fmla="*/ 102 h 102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02">
                  <a:moveTo>
                    <a:pt x="0" y="0"/>
                  </a:moveTo>
                  <a:lnTo>
                    <a:pt x="0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68" name="Freeform 232"/>
            <p:cNvSpPr>
              <a:spLocks/>
            </p:cNvSpPr>
            <p:nvPr/>
          </p:nvSpPr>
          <p:spPr bwMode="auto">
            <a:xfrm>
              <a:off x="1243" y="4633"/>
              <a:ext cx="113" cy="47"/>
            </a:xfrm>
            <a:custGeom>
              <a:avLst/>
              <a:gdLst>
                <a:gd name="T0" fmla="*/ 0 w 297"/>
                <a:gd name="T1" fmla="*/ 0 h 212"/>
                <a:gd name="T2" fmla="*/ 0 w 297"/>
                <a:gd name="T3" fmla="*/ 0 h 212"/>
                <a:gd name="T4" fmla="*/ 0 w 297"/>
                <a:gd name="T5" fmla="*/ 0 h 212"/>
                <a:gd name="T6" fmla="*/ 0 60000 65536"/>
                <a:gd name="T7" fmla="*/ 0 60000 65536"/>
                <a:gd name="T8" fmla="*/ 0 60000 65536"/>
                <a:gd name="T9" fmla="*/ 0 w 297"/>
                <a:gd name="T10" fmla="*/ 0 h 212"/>
                <a:gd name="T11" fmla="*/ 297 w 297"/>
                <a:gd name="T12" fmla="*/ 212 h 2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7" h="212">
                  <a:moveTo>
                    <a:pt x="0" y="0"/>
                  </a:moveTo>
                  <a:lnTo>
                    <a:pt x="0" y="212"/>
                  </a:lnTo>
                  <a:lnTo>
                    <a:pt x="297" y="21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69" name="Freeform 233"/>
            <p:cNvSpPr>
              <a:spLocks/>
            </p:cNvSpPr>
            <p:nvPr/>
          </p:nvSpPr>
          <p:spPr bwMode="auto">
            <a:xfrm>
              <a:off x="1208" y="4570"/>
              <a:ext cx="35" cy="61"/>
            </a:xfrm>
            <a:custGeom>
              <a:avLst/>
              <a:gdLst>
                <a:gd name="T0" fmla="*/ 0 w 94"/>
                <a:gd name="T1" fmla="*/ 0 h 271"/>
                <a:gd name="T2" fmla="*/ 0 w 94"/>
                <a:gd name="T3" fmla="*/ 0 h 271"/>
                <a:gd name="T4" fmla="*/ 0 w 94"/>
                <a:gd name="T5" fmla="*/ 0 h 271"/>
                <a:gd name="T6" fmla="*/ 0 60000 65536"/>
                <a:gd name="T7" fmla="*/ 0 60000 65536"/>
                <a:gd name="T8" fmla="*/ 0 60000 65536"/>
                <a:gd name="T9" fmla="*/ 0 w 94"/>
                <a:gd name="T10" fmla="*/ 0 h 271"/>
                <a:gd name="T11" fmla="*/ 94 w 94"/>
                <a:gd name="T12" fmla="*/ 271 h 2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4" h="271">
                  <a:moveTo>
                    <a:pt x="0" y="0"/>
                  </a:moveTo>
                  <a:lnTo>
                    <a:pt x="0" y="271"/>
                  </a:lnTo>
                  <a:lnTo>
                    <a:pt x="94" y="27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70" name="Line 234"/>
            <p:cNvSpPr>
              <a:spLocks noChangeShapeType="1"/>
            </p:cNvSpPr>
            <p:nvPr/>
          </p:nvSpPr>
          <p:spPr bwMode="auto">
            <a:xfrm>
              <a:off x="1208" y="4506"/>
              <a:ext cx="0" cy="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71" name="Freeform 235"/>
            <p:cNvSpPr>
              <a:spLocks/>
            </p:cNvSpPr>
            <p:nvPr/>
          </p:nvSpPr>
          <p:spPr bwMode="auto">
            <a:xfrm>
              <a:off x="1150" y="4568"/>
              <a:ext cx="58" cy="221"/>
            </a:xfrm>
            <a:custGeom>
              <a:avLst/>
              <a:gdLst>
                <a:gd name="T0" fmla="*/ 0 w 152"/>
                <a:gd name="T1" fmla="*/ 0 h 991"/>
                <a:gd name="T2" fmla="*/ 0 w 152"/>
                <a:gd name="T3" fmla="*/ 0 h 991"/>
                <a:gd name="T4" fmla="*/ 0 w 152"/>
                <a:gd name="T5" fmla="*/ 0 h 991"/>
                <a:gd name="T6" fmla="*/ 0 60000 65536"/>
                <a:gd name="T7" fmla="*/ 0 60000 65536"/>
                <a:gd name="T8" fmla="*/ 0 60000 65536"/>
                <a:gd name="T9" fmla="*/ 0 w 152"/>
                <a:gd name="T10" fmla="*/ 0 h 991"/>
                <a:gd name="T11" fmla="*/ 152 w 152"/>
                <a:gd name="T12" fmla="*/ 991 h 9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991">
                  <a:moveTo>
                    <a:pt x="0" y="991"/>
                  </a:moveTo>
                  <a:lnTo>
                    <a:pt x="0" y="0"/>
                  </a:lnTo>
                  <a:lnTo>
                    <a:pt x="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72" name="Rectangle 236"/>
            <p:cNvSpPr>
              <a:spLocks noChangeArrowheads="1"/>
            </p:cNvSpPr>
            <p:nvPr/>
          </p:nvSpPr>
          <p:spPr bwMode="auto">
            <a:xfrm>
              <a:off x="1350" y="4736"/>
              <a:ext cx="809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Kocuria halotolerans</a:t>
              </a:r>
              <a:r>
                <a:rPr lang="en-US" altLang="en-US" sz="500">
                  <a:solidFill>
                    <a:srgbClr val="000000"/>
                  </a:solidFill>
                </a:rPr>
                <a:t> YIM90716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(DQ979377)</a:t>
              </a:r>
            </a:p>
          </p:txBody>
        </p:sp>
        <p:sp>
          <p:nvSpPr>
            <p:cNvPr id="14573" name="Freeform 237"/>
            <p:cNvSpPr>
              <a:spLocks/>
            </p:cNvSpPr>
            <p:nvPr/>
          </p:nvSpPr>
          <p:spPr bwMode="auto">
            <a:xfrm>
              <a:off x="1334" y="4753"/>
              <a:ext cx="12" cy="25"/>
            </a:xfrm>
            <a:custGeom>
              <a:avLst/>
              <a:gdLst>
                <a:gd name="T0" fmla="*/ 0 w 34"/>
                <a:gd name="T1" fmla="*/ 0 h 110"/>
                <a:gd name="T2" fmla="*/ 0 w 34"/>
                <a:gd name="T3" fmla="*/ 0 h 110"/>
                <a:gd name="T4" fmla="*/ 0 w 34"/>
                <a:gd name="T5" fmla="*/ 0 h 110"/>
                <a:gd name="T6" fmla="*/ 0 60000 65536"/>
                <a:gd name="T7" fmla="*/ 0 60000 65536"/>
                <a:gd name="T8" fmla="*/ 0 60000 65536"/>
                <a:gd name="T9" fmla="*/ 0 w 34"/>
                <a:gd name="T10" fmla="*/ 0 h 110"/>
                <a:gd name="T11" fmla="*/ 34 w 34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" h="110">
                  <a:moveTo>
                    <a:pt x="0" y="110"/>
                  </a:moveTo>
                  <a:lnTo>
                    <a:pt x="0" y="0"/>
                  </a:lnTo>
                  <a:lnTo>
                    <a:pt x="3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74" name="Rectangle 238"/>
            <p:cNvSpPr>
              <a:spLocks noChangeArrowheads="1"/>
            </p:cNvSpPr>
            <p:nvPr/>
          </p:nvSpPr>
          <p:spPr bwMode="auto">
            <a:xfrm>
              <a:off x="1346" y="4786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R7-413</a:t>
              </a:r>
            </a:p>
          </p:txBody>
        </p:sp>
        <p:sp>
          <p:nvSpPr>
            <p:cNvPr id="14575" name="Freeform 239"/>
            <p:cNvSpPr>
              <a:spLocks/>
            </p:cNvSpPr>
            <p:nvPr/>
          </p:nvSpPr>
          <p:spPr bwMode="auto">
            <a:xfrm>
              <a:off x="1334" y="4780"/>
              <a:ext cx="12" cy="22"/>
            </a:xfrm>
            <a:custGeom>
              <a:avLst/>
              <a:gdLst>
                <a:gd name="T0" fmla="*/ 0 w 34"/>
                <a:gd name="T1" fmla="*/ 0 h 101"/>
                <a:gd name="T2" fmla="*/ 0 w 34"/>
                <a:gd name="T3" fmla="*/ 0 h 101"/>
                <a:gd name="T4" fmla="*/ 0 w 34"/>
                <a:gd name="T5" fmla="*/ 0 h 101"/>
                <a:gd name="T6" fmla="*/ 0 60000 65536"/>
                <a:gd name="T7" fmla="*/ 0 60000 65536"/>
                <a:gd name="T8" fmla="*/ 0 60000 65536"/>
                <a:gd name="T9" fmla="*/ 0 w 34"/>
                <a:gd name="T10" fmla="*/ 0 h 101"/>
                <a:gd name="T11" fmla="*/ 34 w 34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" h="101">
                  <a:moveTo>
                    <a:pt x="0" y="0"/>
                  </a:moveTo>
                  <a:lnTo>
                    <a:pt x="0" y="101"/>
                  </a:lnTo>
                  <a:lnTo>
                    <a:pt x="34" y="1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76" name="Freeform 240"/>
            <p:cNvSpPr>
              <a:spLocks/>
            </p:cNvSpPr>
            <p:nvPr/>
          </p:nvSpPr>
          <p:spPr bwMode="auto">
            <a:xfrm>
              <a:off x="1224" y="4778"/>
              <a:ext cx="110" cy="49"/>
            </a:xfrm>
            <a:custGeom>
              <a:avLst/>
              <a:gdLst>
                <a:gd name="T0" fmla="*/ 0 w 288"/>
                <a:gd name="T1" fmla="*/ 0 h 220"/>
                <a:gd name="T2" fmla="*/ 0 w 288"/>
                <a:gd name="T3" fmla="*/ 0 h 220"/>
                <a:gd name="T4" fmla="*/ 0 w 288"/>
                <a:gd name="T5" fmla="*/ 0 h 220"/>
                <a:gd name="T6" fmla="*/ 0 60000 65536"/>
                <a:gd name="T7" fmla="*/ 0 60000 65536"/>
                <a:gd name="T8" fmla="*/ 0 60000 65536"/>
                <a:gd name="T9" fmla="*/ 0 w 288"/>
                <a:gd name="T10" fmla="*/ 0 h 220"/>
                <a:gd name="T11" fmla="*/ 288 w 288"/>
                <a:gd name="T12" fmla="*/ 220 h 2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220">
                  <a:moveTo>
                    <a:pt x="0" y="220"/>
                  </a:moveTo>
                  <a:lnTo>
                    <a:pt x="0" y="0"/>
                  </a:lnTo>
                  <a:lnTo>
                    <a:pt x="28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77" name="Rectangle 241"/>
            <p:cNvSpPr>
              <a:spLocks noChangeArrowheads="1"/>
            </p:cNvSpPr>
            <p:nvPr/>
          </p:nvSpPr>
          <p:spPr bwMode="auto">
            <a:xfrm>
              <a:off x="1388" y="4835"/>
              <a:ext cx="88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Micrococcus yunnanensis</a:t>
              </a:r>
              <a:r>
                <a:rPr lang="en-US" altLang="en-US" sz="500">
                  <a:solidFill>
                    <a:srgbClr val="000000"/>
                  </a:solidFill>
                </a:rPr>
                <a:t> YIM65004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(FJ214355)</a:t>
              </a:r>
            </a:p>
          </p:txBody>
        </p:sp>
        <p:sp>
          <p:nvSpPr>
            <p:cNvPr id="14578" name="Freeform 242"/>
            <p:cNvSpPr>
              <a:spLocks/>
            </p:cNvSpPr>
            <p:nvPr/>
          </p:nvSpPr>
          <p:spPr bwMode="auto">
            <a:xfrm>
              <a:off x="1382" y="4851"/>
              <a:ext cx="3" cy="25"/>
            </a:xfrm>
            <a:custGeom>
              <a:avLst/>
              <a:gdLst>
                <a:gd name="T0" fmla="*/ 0 w 9"/>
                <a:gd name="T1" fmla="*/ 0 h 110"/>
                <a:gd name="T2" fmla="*/ 0 w 9"/>
                <a:gd name="T3" fmla="*/ 0 h 110"/>
                <a:gd name="T4" fmla="*/ 0 w 9"/>
                <a:gd name="T5" fmla="*/ 0 h 110"/>
                <a:gd name="T6" fmla="*/ 0 60000 65536"/>
                <a:gd name="T7" fmla="*/ 0 60000 65536"/>
                <a:gd name="T8" fmla="*/ 0 60000 65536"/>
                <a:gd name="T9" fmla="*/ 0 w 9"/>
                <a:gd name="T10" fmla="*/ 0 h 110"/>
                <a:gd name="T11" fmla="*/ 9 w 9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110">
                  <a:moveTo>
                    <a:pt x="0" y="110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79" name="Rectangle 243"/>
            <p:cNvSpPr>
              <a:spLocks noChangeArrowheads="1"/>
            </p:cNvSpPr>
            <p:nvPr/>
          </p:nvSpPr>
          <p:spPr bwMode="auto">
            <a:xfrm>
              <a:off x="1385" y="4884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R6-359</a:t>
              </a:r>
            </a:p>
          </p:txBody>
        </p:sp>
        <p:sp>
          <p:nvSpPr>
            <p:cNvPr id="14580" name="Freeform 244"/>
            <p:cNvSpPr>
              <a:spLocks/>
            </p:cNvSpPr>
            <p:nvPr/>
          </p:nvSpPr>
          <p:spPr bwMode="auto">
            <a:xfrm>
              <a:off x="1382" y="4878"/>
              <a:ext cx="3" cy="23"/>
            </a:xfrm>
            <a:custGeom>
              <a:avLst/>
              <a:gdLst>
                <a:gd name="T0" fmla="*/ 0 w 9"/>
                <a:gd name="T1" fmla="*/ 0 h 102"/>
                <a:gd name="T2" fmla="*/ 0 w 9"/>
                <a:gd name="T3" fmla="*/ 0 h 102"/>
                <a:gd name="T4" fmla="*/ 0 w 9"/>
                <a:gd name="T5" fmla="*/ 0 h 102"/>
                <a:gd name="T6" fmla="*/ 0 60000 65536"/>
                <a:gd name="T7" fmla="*/ 0 60000 65536"/>
                <a:gd name="T8" fmla="*/ 0 60000 65536"/>
                <a:gd name="T9" fmla="*/ 0 w 9"/>
                <a:gd name="T10" fmla="*/ 0 h 102"/>
                <a:gd name="T11" fmla="*/ 9 w 9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102">
                  <a:moveTo>
                    <a:pt x="0" y="0"/>
                  </a:moveTo>
                  <a:lnTo>
                    <a:pt x="0" y="102"/>
                  </a:lnTo>
                  <a:lnTo>
                    <a:pt x="9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81" name="Freeform 245"/>
            <p:cNvSpPr>
              <a:spLocks/>
            </p:cNvSpPr>
            <p:nvPr/>
          </p:nvSpPr>
          <p:spPr bwMode="auto">
            <a:xfrm>
              <a:off x="1224" y="4829"/>
              <a:ext cx="158" cy="47"/>
            </a:xfrm>
            <a:custGeom>
              <a:avLst/>
              <a:gdLst>
                <a:gd name="T0" fmla="*/ 0 w 415"/>
                <a:gd name="T1" fmla="*/ 0 h 211"/>
                <a:gd name="T2" fmla="*/ 0 w 415"/>
                <a:gd name="T3" fmla="*/ 0 h 211"/>
                <a:gd name="T4" fmla="*/ 0 w 415"/>
                <a:gd name="T5" fmla="*/ 0 h 211"/>
                <a:gd name="T6" fmla="*/ 0 60000 65536"/>
                <a:gd name="T7" fmla="*/ 0 60000 65536"/>
                <a:gd name="T8" fmla="*/ 0 60000 65536"/>
                <a:gd name="T9" fmla="*/ 0 w 415"/>
                <a:gd name="T10" fmla="*/ 0 h 211"/>
                <a:gd name="T11" fmla="*/ 415 w 415"/>
                <a:gd name="T12" fmla="*/ 211 h 2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5" h="211">
                  <a:moveTo>
                    <a:pt x="0" y="0"/>
                  </a:moveTo>
                  <a:lnTo>
                    <a:pt x="0" y="211"/>
                  </a:lnTo>
                  <a:lnTo>
                    <a:pt x="415" y="21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82" name="Freeform 246"/>
            <p:cNvSpPr>
              <a:spLocks/>
            </p:cNvSpPr>
            <p:nvPr/>
          </p:nvSpPr>
          <p:spPr bwMode="auto">
            <a:xfrm>
              <a:off x="1192" y="4827"/>
              <a:ext cx="32" cy="74"/>
            </a:xfrm>
            <a:custGeom>
              <a:avLst/>
              <a:gdLst>
                <a:gd name="T0" fmla="*/ 0 w 85"/>
                <a:gd name="T1" fmla="*/ 0 h 331"/>
                <a:gd name="T2" fmla="*/ 0 w 85"/>
                <a:gd name="T3" fmla="*/ 0 h 331"/>
                <a:gd name="T4" fmla="*/ 0 w 85"/>
                <a:gd name="T5" fmla="*/ 0 h 331"/>
                <a:gd name="T6" fmla="*/ 0 60000 65536"/>
                <a:gd name="T7" fmla="*/ 0 60000 65536"/>
                <a:gd name="T8" fmla="*/ 0 60000 65536"/>
                <a:gd name="T9" fmla="*/ 0 w 85"/>
                <a:gd name="T10" fmla="*/ 0 h 331"/>
                <a:gd name="T11" fmla="*/ 85 w 85"/>
                <a:gd name="T12" fmla="*/ 331 h 3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331">
                  <a:moveTo>
                    <a:pt x="0" y="331"/>
                  </a:moveTo>
                  <a:lnTo>
                    <a:pt x="0" y="0"/>
                  </a:lnTo>
                  <a:lnTo>
                    <a:pt x="85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83" name="Rectangle 247"/>
            <p:cNvSpPr>
              <a:spLocks noChangeArrowheads="1"/>
            </p:cNvSpPr>
            <p:nvPr/>
          </p:nvSpPr>
          <p:spPr bwMode="auto">
            <a:xfrm>
              <a:off x="1379" y="4933"/>
              <a:ext cx="769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Dermacoccus profundi</a:t>
              </a:r>
              <a:r>
                <a:rPr lang="en-US" altLang="en-US" sz="500">
                  <a:solidFill>
                    <a:srgbClr val="000000"/>
                  </a:solidFill>
                </a:rPr>
                <a:t> MT2.2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(AY894329)</a:t>
              </a:r>
            </a:p>
          </p:txBody>
        </p:sp>
        <p:sp>
          <p:nvSpPr>
            <p:cNvPr id="14584" name="Freeform 248"/>
            <p:cNvSpPr>
              <a:spLocks/>
            </p:cNvSpPr>
            <p:nvPr/>
          </p:nvSpPr>
          <p:spPr bwMode="auto">
            <a:xfrm>
              <a:off x="1379" y="4950"/>
              <a:ext cx="0" cy="24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85" name="Rectangle 249"/>
            <p:cNvSpPr>
              <a:spLocks noChangeArrowheads="1"/>
            </p:cNvSpPr>
            <p:nvPr/>
          </p:nvSpPr>
          <p:spPr bwMode="auto">
            <a:xfrm>
              <a:off x="1379" y="4982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R5-601</a:t>
              </a:r>
            </a:p>
          </p:txBody>
        </p:sp>
        <p:sp>
          <p:nvSpPr>
            <p:cNvPr id="14586" name="Freeform 250"/>
            <p:cNvSpPr>
              <a:spLocks/>
            </p:cNvSpPr>
            <p:nvPr/>
          </p:nvSpPr>
          <p:spPr bwMode="auto">
            <a:xfrm>
              <a:off x="1379" y="4976"/>
              <a:ext cx="0" cy="23"/>
            </a:xfrm>
            <a:custGeom>
              <a:avLst/>
              <a:gdLst>
                <a:gd name="T0" fmla="*/ 0 h 102"/>
                <a:gd name="T1" fmla="*/ 0 h 102"/>
                <a:gd name="T2" fmla="*/ 0 h 102"/>
                <a:gd name="T3" fmla="*/ 0 60000 65536"/>
                <a:gd name="T4" fmla="*/ 0 60000 65536"/>
                <a:gd name="T5" fmla="*/ 0 60000 65536"/>
                <a:gd name="T6" fmla="*/ 0 h 102"/>
                <a:gd name="T7" fmla="*/ 102 h 102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02">
                  <a:moveTo>
                    <a:pt x="0" y="0"/>
                  </a:moveTo>
                  <a:lnTo>
                    <a:pt x="0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87" name="Freeform 251"/>
            <p:cNvSpPr>
              <a:spLocks/>
            </p:cNvSpPr>
            <p:nvPr/>
          </p:nvSpPr>
          <p:spPr bwMode="auto">
            <a:xfrm>
              <a:off x="1192" y="4902"/>
              <a:ext cx="187" cy="72"/>
            </a:xfrm>
            <a:custGeom>
              <a:avLst/>
              <a:gdLst>
                <a:gd name="T0" fmla="*/ 0 w 492"/>
                <a:gd name="T1" fmla="*/ 0 h 322"/>
                <a:gd name="T2" fmla="*/ 0 w 492"/>
                <a:gd name="T3" fmla="*/ 0 h 322"/>
                <a:gd name="T4" fmla="*/ 0 w 492"/>
                <a:gd name="T5" fmla="*/ 0 h 322"/>
                <a:gd name="T6" fmla="*/ 0 60000 65536"/>
                <a:gd name="T7" fmla="*/ 0 60000 65536"/>
                <a:gd name="T8" fmla="*/ 0 60000 65536"/>
                <a:gd name="T9" fmla="*/ 0 w 492"/>
                <a:gd name="T10" fmla="*/ 0 h 322"/>
                <a:gd name="T11" fmla="*/ 492 w 492"/>
                <a:gd name="T12" fmla="*/ 322 h 3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2" h="322">
                  <a:moveTo>
                    <a:pt x="0" y="0"/>
                  </a:moveTo>
                  <a:lnTo>
                    <a:pt x="0" y="322"/>
                  </a:lnTo>
                  <a:lnTo>
                    <a:pt x="492" y="32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88" name="Freeform 252"/>
            <p:cNvSpPr>
              <a:spLocks/>
            </p:cNvSpPr>
            <p:nvPr/>
          </p:nvSpPr>
          <p:spPr bwMode="auto">
            <a:xfrm>
              <a:off x="1159" y="4901"/>
              <a:ext cx="33" cy="111"/>
            </a:xfrm>
            <a:custGeom>
              <a:avLst/>
              <a:gdLst>
                <a:gd name="T0" fmla="*/ 0 w 85"/>
                <a:gd name="T1" fmla="*/ 0 h 499"/>
                <a:gd name="T2" fmla="*/ 0 w 85"/>
                <a:gd name="T3" fmla="*/ 0 h 499"/>
                <a:gd name="T4" fmla="*/ 0 w 85"/>
                <a:gd name="T5" fmla="*/ 0 h 499"/>
                <a:gd name="T6" fmla="*/ 0 60000 65536"/>
                <a:gd name="T7" fmla="*/ 0 60000 65536"/>
                <a:gd name="T8" fmla="*/ 0 60000 65536"/>
                <a:gd name="T9" fmla="*/ 0 w 85"/>
                <a:gd name="T10" fmla="*/ 0 h 499"/>
                <a:gd name="T11" fmla="*/ 85 w 85"/>
                <a:gd name="T12" fmla="*/ 499 h 4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499">
                  <a:moveTo>
                    <a:pt x="0" y="499"/>
                  </a:moveTo>
                  <a:lnTo>
                    <a:pt x="0" y="0"/>
                  </a:lnTo>
                  <a:lnTo>
                    <a:pt x="85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89" name="Rectangle 253"/>
            <p:cNvSpPr>
              <a:spLocks noChangeArrowheads="1"/>
            </p:cNvSpPr>
            <p:nvPr/>
          </p:nvSpPr>
          <p:spPr bwMode="auto">
            <a:xfrm>
              <a:off x="1343" y="5031"/>
              <a:ext cx="87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Promicromonospora citrea</a:t>
              </a:r>
              <a:r>
                <a:rPr lang="en-US" altLang="en-US" sz="500">
                  <a:solidFill>
                    <a:srgbClr val="000000"/>
                  </a:solidFill>
                </a:rPr>
                <a:t> DSM43110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(X83808)</a:t>
              </a:r>
            </a:p>
          </p:txBody>
        </p:sp>
        <p:sp>
          <p:nvSpPr>
            <p:cNvPr id="14590" name="Freeform 254"/>
            <p:cNvSpPr>
              <a:spLocks/>
            </p:cNvSpPr>
            <p:nvPr/>
          </p:nvSpPr>
          <p:spPr bwMode="auto">
            <a:xfrm>
              <a:off x="1343" y="5048"/>
              <a:ext cx="0" cy="24"/>
            </a:xfrm>
            <a:custGeom>
              <a:avLst/>
              <a:gdLst>
                <a:gd name="T0" fmla="*/ 0 h 110"/>
                <a:gd name="T1" fmla="*/ 0 h 110"/>
                <a:gd name="T2" fmla="*/ 0 h 110"/>
                <a:gd name="T3" fmla="*/ 0 60000 65536"/>
                <a:gd name="T4" fmla="*/ 0 60000 65536"/>
                <a:gd name="T5" fmla="*/ 0 60000 65536"/>
                <a:gd name="T6" fmla="*/ 0 h 110"/>
                <a:gd name="T7" fmla="*/ 110 h 11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10">
                  <a:moveTo>
                    <a:pt x="0" y="11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91" name="Rectangle 255"/>
            <p:cNvSpPr>
              <a:spLocks noChangeArrowheads="1"/>
            </p:cNvSpPr>
            <p:nvPr/>
          </p:nvSpPr>
          <p:spPr bwMode="auto">
            <a:xfrm>
              <a:off x="1343" y="5080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R6-434</a:t>
              </a:r>
            </a:p>
          </p:txBody>
        </p:sp>
        <p:sp>
          <p:nvSpPr>
            <p:cNvPr id="14592" name="Freeform 256"/>
            <p:cNvSpPr>
              <a:spLocks/>
            </p:cNvSpPr>
            <p:nvPr/>
          </p:nvSpPr>
          <p:spPr bwMode="auto">
            <a:xfrm>
              <a:off x="1343" y="5074"/>
              <a:ext cx="0" cy="23"/>
            </a:xfrm>
            <a:custGeom>
              <a:avLst/>
              <a:gdLst>
                <a:gd name="T0" fmla="*/ 0 h 102"/>
                <a:gd name="T1" fmla="*/ 0 h 102"/>
                <a:gd name="T2" fmla="*/ 0 h 102"/>
                <a:gd name="T3" fmla="*/ 0 60000 65536"/>
                <a:gd name="T4" fmla="*/ 0 60000 65536"/>
                <a:gd name="T5" fmla="*/ 0 60000 65536"/>
                <a:gd name="T6" fmla="*/ 0 h 102"/>
                <a:gd name="T7" fmla="*/ 102 h 102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102">
                  <a:moveTo>
                    <a:pt x="0" y="0"/>
                  </a:moveTo>
                  <a:lnTo>
                    <a:pt x="0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93" name="Freeform 257"/>
            <p:cNvSpPr>
              <a:spLocks/>
            </p:cNvSpPr>
            <p:nvPr/>
          </p:nvSpPr>
          <p:spPr bwMode="auto">
            <a:xfrm>
              <a:off x="1227" y="5072"/>
              <a:ext cx="116" cy="51"/>
            </a:xfrm>
            <a:custGeom>
              <a:avLst/>
              <a:gdLst>
                <a:gd name="T0" fmla="*/ 0 w 306"/>
                <a:gd name="T1" fmla="*/ 0 h 229"/>
                <a:gd name="T2" fmla="*/ 0 w 306"/>
                <a:gd name="T3" fmla="*/ 0 h 229"/>
                <a:gd name="T4" fmla="*/ 0 w 306"/>
                <a:gd name="T5" fmla="*/ 0 h 229"/>
                <a:gd name="T6" fmla="*/ 0 60000 65536"/>
                <a:gd name="T7" fmla="*/ 0 60000 65536"/>
                <a:gd name="T8" fmla="*/ 0 60000 65536"/>
                <a:gd name="T9" fmla="*/ 0 w 306"/>
                <a:gd name="T10" fmla="*/ 0 h 229"/>
                <a:gd name="T11" fmla="*/ 306 w 306"/>
                <a:gd name="T12" fmla="*/ 229 h 2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6" h="229">
                  <a:moveTo>
                    <a:pt x="0" y="229"/>
                  </a:moveTo>
                  <a:lnTo>
                    <a:pt x="0" y="0"/>
                  </a:lnTo>
                  <a:lnTo>
                    <a:pt x="30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94" name="Rectangle 258"/>
            <p:cNvSpPr>
              <a:spLocks noChangeArrowheads="1"/>
            </p:cNvSpPr>
            <p:nvPr/>
          </p:nvSpPr>
          <p:spPr bwMode="auto">
            <a:xfrm>
              <a:off x="1359" y="5136"/>
              <a:ext cx="182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Cellulomonas terrae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DB5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(AY884570)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13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Cellulosimicrobium funkei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(AY501364)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10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); </a:t>
              </a:r>
            </a:p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Isoptericola variabilis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MX5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(AJ298873)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1 strain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 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595" name="Freeform 259"/>
            <p:cNvSpPr>
              <a:spLocks/>
            </p:cNvSpPr>
            <p:nvPr/>
          </p:nvSpPr>
          <p:spPr bwMode="auto">
            <a:xfrm>
              <a:off x="1269" y="5123"/>
              <a:ext cx="90" cy="102"/>
            </a:xfrm>
            <a:custGeom>
              <a:avLst/>
              <a:gdLst>
                <a:gd name="T0" fmla="*/ 0 w 237"/>
                <a:gd name="T1" fmla="*/ 0 h 457"/>
                <a:gd name="T2" fmla="*/ 0 w 237"/>
                <a:gd name="T3" fmla="*/ 0 h 457"/>
                <a:gd name="T4" fmla="*/ 0 w 237"/>
                <a:gd name="T5" fmla="*/ 0 h 457"/>
                <a:gd name="T6" fmla="*/ 0 w 237"/>
                <a:gd name="T7" fmla="*/ 0 h 457"/>
                <a:gd name="T8" fmla="*/ 0 w 237"/>
                <a:gd name="T9" fmla="*/ 0 h 4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7"/>
                <a:gd name="T16" fmla="*/ 0 h 457"/>
                <a:gd name="T17" fmla="*/ 237 w 237"/>
                <a:gd name="T18" fmla="*/ 457 h 4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7" h="457">
                  <a:moveTo>
                    <a:pt x="0" y="237"/>
                  </a:moveTo>
                  <a:lnTo>
                    <a:pt x="0" y="228"/>
                  </a:lnTo>
                  <a:lnTo>
                    <a:pt x="237" y="0"/>
                  </a:lnTo>
                  <a:lnTo>
                    <a:pt x="237" y="45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96" name="Line 260"/>
            <p:cNvSpPr>
              <a:spLocks noChangeShapeType="1"/>
            </p:cNvSpPr>
            <p:nvPr/>
          </p:nvSpPr>
          <p:spPr bwMode="auto">
            <a:xfrm>
              <a:off x="1230" y="5174"/>
              <a:ext cx="3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97" name="Line 261"/>
            <p:cNvSpPr>
              <a:spLocks noChangeShapeType="1"/>
            </p:cNvSpPr>
            <p:nvPr/>
          </p:nvSpPr>
          <p:spPr bwMode="auto">
            <a:xfrm>
              <a:off x="1227" y="5125"/>
              <a:ext cx="0" cy="4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98" name="Freeform 262"/>
            <p:cNvSpPr>
              <a:spLocks/>
            </p:cNvSpPr>
            <p:nvPr/>
          </p:nvSpPr>
          <p:spPr bwMode="auto">
            <a:xfrm>
              <a:off x="1159" y="5014"/>
              <a:ext cx="68" cy="109"/>
            </a:xfrm>
            <a:custGeom>
              <a:avLst/>
              <a:gdLst>
                <a:gd name="T0" fmla="*/ 0 w 178"/>
                <a:gd name="T1" fmla="*/ 0 h 491"/>
                <a:gd name="T2" fmla="*/ 0 w 178"/>
                <a:gd name="T3" fmla="*/ 0 h 491"/>
                <a:gd name="T4" fmla="*/ 0 w 178"/>
                <a:gd name="T5" fmla="*/ 0 h 491"/>
                <a:gd name="T6" fmla="*/ 0 60000 65536"/>
                <a:gd name="T7" fmla="*/ 0 60000 65536"/>
                <a:gd name="T8" fmla="*/ 0 60000 65536"/>
                <a:gd name="T9" fmla="*/ 0 w 178"/>
                <a:gd name="T10" fmla="*/ 0 h 491"/>
                <a:gd name="T11" fmla="*/ 178 w 178"/>
                <a:gd name="T12" fmla="*/ 491 h 4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8" h="491">
                  <a:moveTo>
                    <a:pt x="0" y="0"/>
                  </a:moveTo>
                  <a:lnTo>
                    <a:pt x="0" y="491"/>
                  </a:lnTo>
                  <a:lnTo>
                    <a:pt x="178" y="49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99" name="Freeform 263"/>
            <p:cNvSpPr>
              <a:spLocks/>
            </p:cNvSpPr>
            <p:nvPr/>
          </p:nvSpPr>
          <p:spPr bwMode="auto">
            <a:xfrm>
              <a:off x="1150" y="4791"/>
              <a:ext cx="9" cy="221"/>
            </a:xfrm>
            <a:custGeom>
              <a:avLst/>
              <a:gdLst>
                <a:gd name="T0" fmla="*/ 0 w 25"/>
                <a:gd name="T1" fmla="*/ 0 h 991"/>
                <a:gd name="T2" fmla="*/ 0 w 25"/>
                <a:gd name="T3" fmla="*/ 0 h 991"/>
                <a:gd name="T4" fmla="*/ 0 w 25"/>
                <a:gd name="T5" fmla="*/ 0 h 991"/>
                <a:gd name="T6" fmla="*/ 0 60000 65536"/>
                <a:gd name="T7" fmla="*/ 0 60000 65536"/>
                <a:gd name="T8" fmla="*/ 0 60000 65536"/>
                <a:gd name="T9" fmla="*/ 0 w 25"/>
                <a:gd name="T10" fmla="*/ 0 h 991"/>
                <a:gd name="T11" fmla="*/ 25 w 25"/>
                <a:gd name="T12" fmla="*/ 991 h 9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991">
                  <a:moveTo>
                    <a:pt x="0" y="0"/>
                  </a:moveTo>
                  <a:lnTo>
                    <a:pt x="0" y="991"/>
                  </a:lnTo>
                  <a:lnTo>
                    <a:pt x="25" y="99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00" name="Freeform 264"/>
            <p:cNvSpPr>
              <a:spLocks/>
            </p:cNvSpPr>
            <p:nvPr/>
          </p:nvSpPr>
          <p:spPr bwMode="auto">
            <a:xfrm>
              <a:off x="1046" y="4504"/>
              <a:ext cx="104" cy="287"/>
            </a:xfrm>
            <a:custGeom>
              <a:avLst/>
              <a:gdLst>
                <a:gd name="T0" fmla="*/ 0 w 272"/>
                <a:gd name="T1" fmla="*/ 0 h 1286"/>
                <a:gd name="T2" fmla="*/ 0 w 272"/>
                <a:gd name="T3" fmla="*/ 0 h 1286"/>
                <a:gd name="T4" fmla="*/ 0 w 272"/>
                <a:gd name="T5" fmla="*/ 0 h 1286"/>
                <a:gd name="T6" fmla="*/ 0 60000 65536"/>
                <a:gd name="T7" fmla="*/ 0 60000 65536"/>
                <a:gd name="T8" fmla="*/ 0 60000 65536"/>
                <a:gd name="T9" fmla="*/ 0 w 272"/>
                <a:gd name="T10" fmla="*/ 0 h 1286"/>
                <a:gd name="T11" fmla="*/ 272 w 272"/>
                <a:gd name="T12" fmla="*/ 1286 h 12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1286">
                  <a:moveTo>
                    <a:pt x="0" y="0"/>
                  </a:moveTo>
                  <a:lnTo>
                    <a:pt x="0" y="1286"/>
                  </a:lnTo>
                  <a:lnTo>
                    <a:pt x="272" y="128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01" name="Freeform 265"/>
            <p:cNvSpPr>
              <a:spLocks/>
            </p:cNvSpPr>
            <p:nvPr/>
          </p:nvSpPr>
          <p:spPr bwMode="auto">
            <a:xfrm>
              <a:off x="1014" y="4214"/>
              <a:ext cx="32" cy="290"/>
            </a:xfrm>
            <a:custGeom>
              <a:avLst/>
              <a:gdLst>
                <a:gd name="T0" fmla="*/ 0 w 85"/>
                <a:gd name="T1" fmla="*/ 0 h 1304"/>
                <a:gd name="T2" fmla="*/ 0 w 85"/>
                <a:gd name="T3" fmla="*/ 0 h 1304"/>
                <a:gd name="T4" fmla="*/ 0 w 85"/>
                <a:gd name="T5" fmla="*/ 0 h 1304"/>
                <a:gd name="T6" fmla="*/ 0 60000 65536"/>
                <a:gd name="T7" fmla="*/ 0 60000 65536"/>
                <a:gd name="T8" fmla="*/ 0 60000 65536"/>
                <a:gd name="T9" fmla="*/ 0 w 85"/>
                <a:gd name="T10" fmla="*/ 0 h 1304"/>
                <a:gd name="T11" fmla="*/ 85 w 85"/>
                <a:gd name="T12" fmla="*/ 1304 h 13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1304">
                  <a:moveTo>
                    <a:pt x="0" y="0"/>
                  </a:moveTo>
                  <a:lnTo>
                    <a:pt x="0" y="1304"/>
                  </a:lnTo>
                  <a:lnTo>
                    <a:pt x="85" y="130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02" name="Freeform 266"/>
            <p:cNvSpPr>
              <a:spLocks/>
            </p:cNvSpPr>
            <p:nvPr/>
          </p:nvSpPr>
          <p:spPr bwMode="auto">
            <a:xfrm>
              <a:off x="956" y="4012"/>
              <a:ext cx="58" cy="200"/>
            </a:xfrm>
            <a:custGeom>
              <a:avLst/>
              <a:gdLst>
                <a:gd name="T0" fmla="*/ 0 w 152"/>
                <a:gd name="T1" fmla="*/ 0 h 897"/>
                <a:gd name="T2" fmla="*/ 0 w 152"/>
                <a:gd name="T3" fmla="*/ 0 h 897"/>
                <a:gd name="T4" fmla="*/ 0 w 152"/>
                <a:gd name="T5" fmla="*/ 0 h 897"/>
                <a:gd name="T6" fmla="*/ 0 60000 65536"/>
                <a:gd name="T7" fmla="*/ 0 60000 65536"/>
                <a:gd name="T8" fmla="*/ 0 60000 65536"/>
                <a:gd name="T9" fmla="*/ 0 w 152"/>
                <a:gd name="T10" fmla="*/ 0 h 897"/>
                <a:gd name="T11" fmla="*/ 152 w 152"/>
                <a:gd name="T12" fmla="*/ 897 h 8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897">
                  <a:moveTo>
                    <a:pt x="0" y="0"/>
                  </a:moveTo>
                  <a:lnTo>
                    <a:pt x="0" y="897"/>
                  </a:lnTo>
                  <a:lnTo>
                    <a:pt x="152" y="89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03" name="Line 267"/>
            <p:cNvSpPr>
              <a:spLocks noChangeShapeType="1"/>
            </p:cNvSpPr>
            <p:nvPr/>
          </p:nvSpPr>
          <p:spPr bwMode="auto">
            <a:xfrm>
              <a:off x="956" y="3808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04" name="Freeform 268"/>
            <p:cNvSpPr>
              <a:spLocks/>
            </p:cNvSpPr>
            <p:nvPr/>
          </p:nvSpPr>
          <p:spPr bwMode="auto">
            <a:xfrm>
              <a:off x="524" y="3795"/>
              <a:ext cx="432" cy="215"/>
            </a:xfrm>
            <a:custGeom>
              <a:avLst/>
              <a:gdLst>
                <a:gd name="T0" fmla="*/ 0 w 1137"/>
                <a:gd name="T1" fmla="*/ 0 h 965"/>
                <a:gd name="T2" fmla="*/ 0 w 1137"/>
                <a:gd name="T3" fmla="*/ 0 h 965"/>
                <a:gd name="T4" fmla="*/ 0 w 1137"/>
                <a:gd name="T5" fmla="*/ 0 h 965"/>
                <a:gd name="T6" fmla="*/ 0 60000 65536"/>
                <a:gd name="T7" fmla="*/ 0 60000 65536"/>
                <a:gd name="T8" fmla="*/ 0 60000 65536"/>
                <a:gd name="T9" fmla="*/ 0 w 1137"/>
                <a:gd name="T10" fmla="*/ 0 h 965"/>
                <a:gd name="T11" fmla="*/ 1137 w 1137"/>
                <a:gd name="T12" fmla="*/ 965 h 9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37" h="965">
                  <a:moveTo>
                    <a:pt x="0" y="0"/>
                  </a:moveTo>
                  <a:lnTo>
                    <a:pt x="0" y="965"/>
                  </a:lnTo>
                  <a:lnTo>
                    <a:pt x="1137" y="96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05" name="Freeform 269"/>
            <p:cNvSpPr>
              <a:spLocks/>
            </p:cNvSpPr>
            <p:nvPr/>
          </p:nvSpPr>
          <p:spPr bwMode="auto">
            <a:xfrm>
              <a:off x="460" y="2905"/>
              <a:ext cx="64" cy="890"/>
            </a:xfrm>
            <a:custGeom>
              <a:avLst/>
              <a:gdLst>
                <a:gd name="T0" fmla="*/ 0 w 169"/>
                <a:gd name="T1" fmla="*/ 0 h 3996"/>
                <a:gd name="T2" fmla="*/ 0 w 169"/>
                <a:gd name="T3" fmla="*/ 0 h 3996"/>
                <a:gd name="T4" fmla="*/ 0 w 169"/>
                <a:gd name="T5" fmla="*/ 0 h 3996"/>
                <a:gd name="T6" fmla="*/ 0 60000 65536"/>
                <a:gd name="T7" fmla="*/ 0 60000 65536"/>
                <a:gd name="T8" fmla="*/ 0 60000 65536"/>
                <a:gd name="T9" fmla="*/ 0 w 169"/>
                <a:gd name="T10" fmla="*/ 0 h 3996"/>
                <a:gd name="T11" fmla="*/ 169 w 169"/>
                <a:gd name="T12" fmla="*/ 3996 h 39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" h="3996">
                  <a:moveTo>
                    <a:pt x="0" y="0"/>
                  </a:moveTo>
                  <a:lnTo>
                    <a:pt x="0" y="3996"/>
                  </a:lnTo>
                  <a:lnTo>
                    <a:pt x="169" y="399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06" name="Freeform 270"/>
            <p:cNvSpPr>
              <a:spLocks/>
            </p:cNvSpPr>
            <p:nvPr/>
          </p:nvSpPr>
          <p:spPr bwMode="auto">
            <a:xfrm>
              <a:off x="347" y="2905"/>
              <a:ext cx="113" cy="1233"/>
            </a:xfrm>
            <a:custGeom>
              <a:avLst/>
              <a:gdLst>
                <a:gd name="T0" fmla="*/ 0 w 297"/>
                <a:gd name="T1" fmla="*/ 0 h 5537"/>
                <a:gd name="T2" fmla="*/ 0 w 297"/>
                <a:gd name="T3" fmla="*/ 0 h 5537"/>
                <a:gd name="T4" fmla="*/ 0 w 297"/>
                <a:gd name="T5" fmla="*/ 0 h 5537"/>
                <a:gd name="T6" fmla="*/ 0 60000 65536"/>
                <a:gd name="T7" fmla="*/ 0 60000 65536"/>
                <a:gd name="T8" fmla="*/ 0 60000 65536"/>
                <a:gd name="T9" fmla="*/ 0 w 297"/>
                <a:gd name="T10" fmla="*/ 0 h 5537"/>
                <a:gd name="T11" fmla="*/ 297 w 297"/>
                <a:gd name="T12" fmla="*/ 5537 h 55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7" h="5537">
                  <a:moveTo>
                    <a:pt x="0" y="5537"/>
                  </a:moveTo>
                  <a:lnTo>
                    <a:pt x="0" y="0"/>
                  </a:lnTo>
                  <a:lnTo>
                    <a:pt x="29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07" name="Rectangle 271"/>
            <p:cNvSpPr>
              <a:spLocks noChangeArrowheads="1"/>
            </p:cNvSpPr>
            <p:nvPr/>
          </p:nvSpPr>
          <p:spPr bwMode="auto">
            <a:xfrm>
              <a:off x="1598" y="5232"/>
              <a:ext cx="1024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Chryseobacterium taiwanense</a:t>
              </a:r>
              <a:r>
                <a:rPr lang="en-US" altLang="en-US" sz="500">
                  <a:solidFill>
                    <a:srgbClr val="000000"/>
                  </a:solidFill>
                </a:rPr>
                <a:t> BCRC17412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(DQ318789)</a:t>
              </a:r>
            </a:p>
          </p:txBody>
        </p:sp>
        <p:sp>
          <p:nvSpPr>
            <p:cNvPr id="14608" name="Freeform 272"/>
            <p:cNvSpPr>
              <a:spLocks/>
            </p:cNvSpPr>
            <p:nvPr/>
          </p:nvSpPr>
          <p:spPr bwMode="auto">
            <a:xfrm>
              <a:off x="1566" y="5251"/>
              <a:ext cx="29" cy="25"/>
            </a:xfrm>
            <a:custGeom>
              <a:avLst/>
              <a:gdLst>
                <a:gd name="T0" fmla="*/ 0 w 76"/>
                <a:gd name="T1" fmla="*/ 0 h 110"/>
                <a:gd name="T2" fmla="*/ 0 w 76"/>
                <a:gd name="T3" fmla="*/ 0 h 110"/>
                <a:gd name="T4" fmla="*/ 0 w 76"/>
                <a:gd name="T5" fmla="*/ 0 h 110"/>
                <a:gd name="T6" fmla="*/ 0 60000 65536"/>
                <a:gd name="T7" fmla="*/ 0 60000 65536"/>
                <a:gd name="T8" fmla="*/ 0 60000 65536"/>
                <a:gd name="T9" fmla="*/ 0 w 76"/>
                <a:gd name="T10" fmla="*/ 0 h 110"/>
                <a:gd name="T11" fmla="*/ 76 w 76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110">
                  <a:moveTo>
                    <a:pt x="0" y="110"/>
                  </a:moveTo>
                  <a:lnTo>
                    <a:pt x="0" y="0"/>
                  </a:lnTo>
                  <a:lnTo>
                    <a:pt x="7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09" name="Rectangle 273"/>
            <p:cNvSpPr>
              <a:spLocks noChangeArrowheads="1"/>
            </p:cNvSpPr>
            <p:nvPr/>
          </p:nvSpPr>
          <p:spPr bwMode="auto">
            <a:xfrm>
              <a:off x="1636" y="5284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R5-370</a:t>
              </a:r>
            </a:p>
          </p:txBody>
        </p:sp>
        <p:sp>
          <p:nvSpPr>
            <p:cNvPr id="14610" name="Freeform 274"/>
            <p:cNvSpPr>
              <a:spLocks/>
            </p:cNvSpPr>
            <p:nvPr/>
          </p:nvSpPr>
          <p:spPr bwMode="auto">
            <a:xfrm>
              <a:off x="1566" y="5278"/>
              <a:ext cx="70" cy="22"/>
            </a:xfrm>
            <a:custGeom>
              <a:avLst/>
              <a:gdLst>
                <a:gd name="T0" fmla="*/ 0 w 186"/>
                <a:gd name="T1" fmla="*/ 0 h 101"/>
                <a:gd name="T2" fmla="*/ 0 w 186"/>
                <a:gd name="T3" fmla="*/ 0 h 101"/>
                <a:gd name="T4" fmla="*/ 0 w 186"/>
                <a:gd name="T5" fmla="*/ 0 h 101"/>
                <a:gd name="T6" fmla="*/ 0 60000 65536"/>
                <a:gd name="T7" fmla="*/ 0 60000 65536"/>
                <a:gd name="T8" fmla="*/ 0 60000 65536"/>
                <a:gd name="T9" fmla="*/ 0 w 186"/>
                <a:gd name="T10" fmla="*/ 0 h 101"/>
                <a:gd name="T11" fmla="*/ 186 w 186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6" h="101">
                  <a:moveTo>
                    <a:pt x="0" y="0"/>
                  </a:moveTo>
                  <a:lnTo>
                    <a:pt x="0" y="101"/>
                  </a:lnTo>
                  <a:lnTo>
                    <a:pt x="186" y="1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11" name="Freeform 275"/>
            <p:cNvSpPr>
              <a:spLocks/>
            </p:cNvSpPr>
            <p:nvPr/>
          </p:nvSpPr>
          <p:spPr bwMode="auto">
            <a:xfrm>
              <a:off x="1508" y="5276"/>
              <a:ext cx="58" cy="36"/>
            </a:xfrm>
            <a:custGeom>
              <a:avLst/>
              <a:gdLst>
                <a:gd name="T0" fmla="*/ 0 w 153"/>
                <a:gd name="T1" fmla="*/ 0 h 161"/>
                <a:gd name="T2" fmla="*/ 0 w 153"/>
                <a:gd name="T3" fmla="*/ 0 h 161"/>
                <a:gd name="T4" fmla="*/ 0 w 153"/>
                <a:gd name="T5" fmla="*/ 0 h 161"/>
                <a:gd name="T6" fmla="*/ 0 60000 65536"/>
                <a:gd name="T7" fmla="*/ 0 60000 65536"/>
                <a:gd name="T8" fmla="*/ 0 60000 65536"/>
                <a:gd name="T9" fmla="*/ 0 w 153"/>
                <a:gd name="T10" fmla="*/ 0 h 161"/>
                <a:gd name="T11" fmla="*/ 153 w 153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" h="161">
                  <a:moveTo>
                    <a:pt x="0" y="161"/>
                  </a:moveTo>
                  <a:lnTo>
                    <a:pt x="0" y="0"/>
                  </a:lnTo>
                  <a:lnTo>
                    <a:pt x="15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12" name="Rectangle 276"/>
            <p:cNvSpPr>
              <a:spLocks noChangeArrowheads="1"/>
            </p:cNvSpPr>
            <p:nvPr/>
          </p:nvSpPr>
          <p:spPr bwMode="auto">
            <a:xfrm>
              <a:off x="1556" y="5333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R6-353</a:t>
              </a:r>
            </a:p>
          </p:txBody>
        </p:sp>
        <p:sp>
          <p:nvSpPr>
            <p:cNvPr id="14613" name="Freeform 277"/>
            <p:cNvSpPr>
              <a:spLocks/>
            </p:cNvSpPr>
            <p:nvPr/>
          </p:nvSpPr>
          <p:spPr bwMode="auto">
            <a:xfrm>
              <a:off x="1508" y="5314"/>
              <a:ext cx="48" cy="35"/>
            </a:xfrm>
            <a:custGeom>
              <a:avLst/>
              <a:gdLst>
                <a:gd name="T0" fmla="*/ 0 w 127"/>
                <a:gd name="T1" fmla="*/ 0 h 161"/>
                <a:gd name="T2" fmla="*/ 0 w 127"/>
                <a:gd name="T3" fmla="*/ 0 h 161"/>
                <a:gd name="T4" fmla="*/ 0 w 127"/>
                <a:gd name="T5" fmla="*/ 0 h 161"/>
                <a:gd name="T6" fmla="*/ 0 60000 65536"/>
                <a:gd name="T7" fmla="*/ 0 60000 65536"/>
                <a:gd name="T8" fmla="*/ 0 60000 65536"/>
                <a:gd name="T9" fmla="*/ 0 w 127"/>
                <a:gd name="T10" fmla="*/ 0 h 161"/>
                <a:gd name="T11" fmla="*/ 127 w 127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7" h="161">
                  <a:moveTo>
                    <a:pt x="0" y="0"/>
                  </a:moveTo>
                  <a:lnTo>
                    <a:pt x="0" y="161"/>
                  </a:lnTo>
                  <a:lnTo>
                    <a:pt x="127" y="16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14" name="Freeform 278"/>
            <p:cNvSpPr>
              <a:spLocks/>
            </p:cNvSpPr>
            <p:nvPr/>
          </p:nvSpPr>
          <p:spPr bwMode="auto">
            <a:xfrm>
              <a:off x="747" y="5314"/>
              <a:ext cx="761" cy="62"/>
            </a:xfrm>
            <a:custGeom>
              <a:avLst/>
              <a:gdLst>
                <a:gd name="T0" fmla="*/ 0 w 2001"/>
                <a:gd name="T1" fmla="*/ 0 h 279"/>
                <a:gd name="T2" fmla="*/ 0 w 2001"/>
                <a:gd name="T3" fmla="*/ 0 h 279"/>
                <a:gd name="T4" fmla="*/ 0 w 2001"/>
                <a:gd name="T5" fmla="*/ 0 h 279"/>
                <a:gd name="T6" fmla="*/ 0 60000 65536"/>
                <a:gd name="T7" fmla="*/ 0 60000 65536"/>
                <a:gd name="T8" fmla="*/ 0 60000 65536"/>
                <a:gd name="T9" fmla="*/ 0 w 2001"/>
                <a:gd name="T10" fmla="*/ 0 h 279"/>
                <a:gd name="T11" fmla="*/ 2001 w 2001"/>
                <a:gd name="T12" fmla="*/ 279 h 2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01" h="279">
                  <a:moveTo>
                    <a:pt x="0" y="279"/>
                  </a:moveTo>
                  <a:lnTo>
                    <a:pt x="0" y="0"/>
                  </a:lnTo>
                  <a:lnTo>
                    <a:pt x="200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15" name="Rectangle 279"/>
            <p:cNvSpPr>
              <a:spLocks noChangeArrowheads="1"/>
            </p:cNvSpPr>
            <p:nvPr/>
          </p:nvSpPr>
          <p:spPr bwMode="auto">
            <a:xfrm>
              <a:off x="1482" y="5376"/>
              <a:ext cx="103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  <a:latin typeface="MS Sans Serif"/>
                </a:rPr>
                <a:t>Chitinophaga sancti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NBRC 15057</a:t>
              </a:r>
              <a:r>
                <a:rPr lang="en-US" altLang="en-US" sz="500" baseline="30000">
                  <a:solidFill>
                    <a:srgbClr val="000000"/>
                  </a:solidFill>
                  <a:latin typeface="MS Sans Serif"/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 (AB078066) (</a:t>
              </a:r>
              <a:r>
                <a:rPr lang="en-US" altLang="en-US" sz="500">
                  <a:solidFill>
                    <a:srgbClr val="FF0000"/>
                  </a:solidFill>
                  <a:latin typeface="MS Sans Serif"/>
                </a:rPr>
                <a:t>3 strains</a:t>
              </a:r>
              <a:r>
                <a:rPr lang="en-US" altLang="en-US" sz="500">
                  <a:solidFill>
                    <a:srgbClr val="000000"/>
                  </a:solidFill>
                  <a:latin typeface="MS Sans Serif"/>
                </a:rPr>
                <a:t>)</a:t>
              </a:r>
              <a:endParaRPr lang="en-US" altLang="en-US" sz="500">
                <a:solidFill>
                  <a:srgbClr val="000000"/>
                </a:solidFill>
              </a:endParaRPr>
            </a:p>
          </p:txBody>
        </p:sp>
        <p:sp>
          <p:nvSpPr>
            <p:cNvPr id="14616" name="Freeform 280"/>
            <p:cNvSpPr>
              <a:spLocks/>
            </p:cNvSpPr>
            <p:nvPr/>
          </p:nvSpPr>
          <p:spPr bwMode="auto">
            <a:xfrm>
              <a:off x="1372" y="5393"/>
              <a:ext cx="107" cy="15"/>
            </a:xfrm>
            <a:custGeom>
              <a:avLst/>
              <a:gdLst>
                <a:gd name="T0" fmla="*/ 0 w 280"/>
                <a:gd name="T1" fmla="*/ 0 h 68"/>
                <a:gd name="T2" fmla="*/ 0 w 280"/>
                <a:gd name="T3" fmla="*/ 0 h 68"/>
                <a:gd name="T4" fmla="*/ 0 w 280"/>
                <a:gd name="T5" fmla="*/ 0 h 68"/>
                <a:gd name="T6" fmla="*/ 0 w 280"/>
                <a:gd name="T7" fmla="*/ 0 h 68"/>
                <a:gd name="T8" fmla="*/ 0 w 280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0"/>
                <a:gd name="T16" fmla="*/ 0 h 68"/>
                <a:gd name="T17" fmla="*/ 280 w 280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0" h="68">
                  <a:moveTo>
                    <a:pt x="0" y="43"/>
                  </a:moveTo>
                  <a:lnTo>
                    <a:pt x="0" y="34"/>
                  </a:lnTo>
                  <a:lnTo>
                    <a:pt x="280" y="0"/>
                  </a:lnTo>
                  <a:lnTo>
                    <a:pt x="280" y="68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17" name="Line 281"/>
            <p:cNvSpPr>
              <a:spLocks noChangeShapeType="1"/>
            </p:cNvSpPr>
            <p:nvPr/>
          </p:nvSpPr>
          <p:spPr bwMode="auto">
            <a:xfrm>
              <a:off x="1195" y="5400"/>
              <a:ext cx="17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18" name="Rectangle 282"/>
            <p:cNvSpPr>
              <a:spLocks noChangeArrowheads="1"/>
            </p:cNvSpPr>
            <p:nvPr/>
          </p:nvSpPr>
          <p:spPr bwMode="auto">
            <a:xfrm>
              <a:off x="1559" y="5434"/>
              <a:ext cx="141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FF0000"/>
                  </a:solidFill>
                </a:rPr>
                <a:t> R5-375</a:t>
              </a:r>
            </a:p>
          </p:txBody>
        </p:sp>
        <p:sp>
          <p:nvSpPr>
            <p:cNvPr id="14619" name="Freeform 283"/>
            <p:cNvSpPr>
              <a:spLocks/>
            </p:cNvSpPr>
            <p:nvPr/>
          </p:nvSpPr>
          <p:spPr bwMode="auto">
            <a:xfrm>
              <a:off x="1401" y="5451"/>
              <a:ext cx="155" cy="25"/>
            </a:xfrm>
            <a:custGeom>
              <a:avLst/>
              <a:gdLst>
                <a:gd name="T0" fmla="*/ 0 w 407"/>
                <a:gd name="T1" fmla="*/ 0 h 110"/>
                <a:gd name="T2" fmla="*/ 0 w 407"/>
                <a:gd name="T3" fmla="*/ 0 h 110"/>
                <a:gd name="T4" fmla="*/ 0 w 407"/>
                <a:gd name="T5" fmla="*/ 0 h 110"/>
                <a:gd name="T6" fmla="*/ 0 60000 65536"/>
                <a:gd name="T7" fmla="*/ 0 60000 65536"/>
                <a:gd name="T8" fmla="*/ 0 60000 65536"/>
                <a:gd name="T9" fmla="*/ 0 w 407"/>
                <a:gd name="T10" fmla="*/ 0 h 110"/>
                <a:gd name="T11" fmla="*/ 407 w 407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7" h="110">
                  <a:moveTo>
                    <a:pt x="0" y="110"/>
                  </a:moveTo>
                  <a:lnTo>
                    <a:pt x="0" y="0"/>
                  </a:lnTo>
                  <a:lnTo>
                    <a:pt x="40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20" name="Rectangle 284"/>
            <p:cNvSpPr>
              <a:spLocks noChangeArrowheads="1"/>
            </p:cNvSpPr>
            <p:nvPr/>
          </p:nvSpPr>
          <p:spPr bwMode="auto">
            <a:xfrm>
              <a:off x="1533" y="5483"/>
              <a:ext cx="675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Filimonas lacunae</a:t>
              </a:r>
              <a:r>
                <a:rPr lang="en-US" altLang="en-US" sz="500">
                  <a:solidFill>
                    <a:srgbClr val="000000"/>
                  </a:solidFill>
                </a:rPr>
                <a:t> YT21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(AB362776)</a:t>
              </a:r>
            </a:p>
          </p:txBody>
        </p:sp>
        <p:sp>
          <p:nvSpPr>
            <p:cNvPr id="14621" name="Freeform 285"/>
            <p:cNvSpPr>
              <a:spLocks/>
            </p:cNvSpPr>
            <p:nvPr/>
          </p:nvSpPr>
          <p:spPr bwMode="auto">
            <a:xfrm>
              <a:off x="1401" y="5478"/>
              <a:ext cx="132" cy="22"/>
            </a:xfrm>
            <a:custGeom>
              <a:avLst/>
              <a:gdLst>
                <a:gd name="T0" fmla="*/ 0 w 348"/>
                <a:gd name="T1" fmla="*/ 0 h 102"/>
                <a:gd name="T2" fmla="*/ 0 w 348"/>
                <a:gd name="T3" fmla="*/ 0 h 102"/>
                <a:gd name="T4" fmla="*/ 0 w 348"/>
                <a:gd name="T5" fmla="*/ 0 h 102"/>
                <a:gd name="T6" fmla="*/ 0 60000 65536"/>
                <a:gd name="T7" fmla="*/ 0 60000 65536"/>
                <a:gd name="T8" fmla="*/ 0 60000 65536"/>
                <a:gd name="T9" fmla="*/ 0 w 348"/>
                <a:gd name="T10" fmla="*/ 0 h 102"/>
                <a:gd name="T11" fmla="*/ 348 w 348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8" h="102">
                  <a:moveTo>
                    <a:pt x="0" y="0"/>
                  </a:moveTo>
                  <a:lnTo>
                    <a:pt x="0" y="102"/>
                  </a:lnTo>
                  <a:lnTo>
                    <a:pt x="348" y="1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22" name="Freeform 286"/>
            <p:cNvSpPr>
              <a:spLocks/>
            </p:cNvSpPr>
            <p:nvPr/>
          </p:nvSpPr>
          <p:spPr bwMode="auto">
            <a:xfrm>
              <a:off x="1192" y="5440"/>
              <a:ext cx="209" cy="36"/>
            </a:xfrm>
            <a:custGeom>
              <a:avLst/>
              <a:gdLst>
                <a:gd name="T0" fmla="*/ 0 w 551"/>
                <a:gd name="T1" fmla="*/ 0 h 161"/>
                <a:gd name="T2" fmla="*/ 0 w 551"/>
                <a:gd name="T3" fmla="*/ 0 h 161"/>
                <a:gd name="T4" fmla="*/ 0 w 551"/>
                <a:gd name="T5" fmla="*/ 0 h 161"/>
                <a:gd name="T6" fmla="*/ 0 60000 65536"/>
                <a:gd name="T7" fmla="*/ 0 60000 65536"/>
                <a:gd name="T8" fmla="*/ 0 60000 65536"/>
                <a:gd name="T9" fmla="*/ 0 w 551"/>
                <a:gd name="T10" fmla="*/ 0 h 161"/>
                <a:gd name="T11" fmla="*/ 551 w 551"/>
                <a:gd name="T12" fmla="*/ 161 h 1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1" h="161">
                  <a:moveTo>
                    <a:pt x="0" y="0"/>
                  </a:moveTo>
                  <a:lnTo>
                    <a:pt x="0" y="161"/>
                  </a:lnTo>
                  <a:lnTo>
                    <a:pt x="551" y="16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23" name="Line 287"/>
            <p:cNvSpPr>
              <a:spLocks noChangeShapeType="1"/>
            </p:cNvSpPr>
            <p:nvPr/>
          </p:nvSpPr>
          <p:spPr bwMode="auto">
            <a:xfrm>
              <a:off x="1192" y="5400"/>
              <a:ext cx="0" cy="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24" name="Freeform 288"/>
            <p:cNvSpPr>
              <a:spLocks/>
            </p:cNvSpPr>
            <p:nvPr/>
          </p:nvSpPr>
          <p:spPr bwMode="auto">
            <a:xfrm>
              <a:off x="747" y="5378"/>
              <a:ext cx="445" cy="60"/>
            </a:xfrm>
            <a:custGeom>
              <a:avLst/>
              <a:gdLst>
                <a:gd name="T0" fmla="*/ 0 w 1170"/>
                <a:gd name="T1" fmla="*/ 0 h 271"/>
                <a:gd name="T2" fmla="*/ 0 w 1170"/>
                <a:gd name="T3" fmla="*/ 0 h 271"/>
                <a:gd name="T4" fmla="*/ 0 w 1170"/>
                <a:gd name="T5" fmla="*/ 0 h 271"/>
                <a:gd name="T6" fmla="*/ 0 60000 65536"/>
                <a:gd name="T7" fmla="*/ 0 60000 65536"/>
                <a:gd name="T8" fmla="*/ 0 60000 65536"/>
                <a:gd name="T9" fmla="*/ 0 w 1170"/>
                <a:gd name="T10" fmla="*/ 0 h 271"/>
                <a:gd name="T11" fmla="*/ 1170 w 1170"/>
                <a:gd name="T12" fmla="*/ 271 h 27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0" h="271">
                  <a:moveTo>
                    <a:pt x="0" y="0"/>
                  </a:moveTo>
                  <a:lnTo>
                    <a:pt x="0" y="271"/>
                  </a:lnTo>
                  <a:lnTo>
                    <a:pt x="1170" y="27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25" name="Freeform 289"/>
            <p:cNvSpPr>
              <a:spLocks/>
            </p:cNvSpPr>
            <p:nvPr/>
          </p:nvSpPr>
          <p:spPr bwMode="auto">
            <a:xfrm>
              <a:off x="347" y="4140"/>
              <a:ext cx="400" cy="1236"/>
            </a:xfrm>
            <a:custGeom>
              <a:avLst/>
              <a:gdLst>
                <a:gd name="T0" fmla="*/ 0 w 1052"/>
                <a:gd name="T1" fmla="*/ 0 h 5546"/>
                <a:gd name="T2" fmla="*/ 0 w 1052"/>
                <a:gd name="T3" fmla="*/ 0 h 5546"/>
                <a:gd name="T4" fmla="*/ 0 w 1052"/>
                <a:gd name="T5" fmla="*/ 0 h 5546"/>
                <a:gd name="T6" fmla="*/ 0 60000 65536"/>
                <a:gd name="T7" fmla="*/ 0 60000 65536"/>
                <a:gd name="T8" fmla="*/ 0 60000 65536"/>
                <a:gd name="T9" fmla="*/ 0 w 1052"/>
                <a:gd name="T10" fmla="*/ 0 h 5546"/>
                <a:gd name="T11" fmla="*/ 1052 w 1052"/>
                <a:gd name="T12" fmla="*/ 5546 h 55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2" h="5546">
                  <a:moveTo>
                    <a:pt x="0" y="0"/>
                  </a:moveTo>
                  <a:lnTo>
                    <a:pt x="0" y="5546"/>
                  </a:lnTo>
                  <a:lnTo>
                    <a:pt x="1052" y="554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26" name="Rectangle 290"/>
            <p:cNvSpPr>
              <a:spLocks noChangeArrowheads="1"/>
            </p:cNvSpPr>
            <p:nvPr/>
          </p:nvSpPr>
          <p:spPr bwMode="auto">
            <a:xfrm>
              <a:off x="1511" y="524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27" name="Rectangle 291"/>
            <p:cNvSpPr>
              <a:spLocks noChangeArrowheads="1"/>
            </p:cNvSpPr>
            <p:nvPr/>
          </p:nvSpPr>
          <p:spPr bwMode="auto">
            <a:xfrm>
              <a:off x="1452" y="528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28" name="Rectangle 292"/>
            <p:cNvSpPr>
              <a:spLocks noChangeArrowheads="1"/>
            </p:cNvSpPr>
            <p:nvPr/>
          </p:nvSpPr>
          <p:spPr bwMode="auto">
            <a:xfrm>
              <a:off x="1346" y="548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29" name="Rectangle 293"/>
            <p:cNvSpPr>
              <a:spLocks noChangeArrowheads="1"/>
            </p:cNvSpPr>
            <p:nvPr/>
          </p:nvSpPr>
          <p:spPr bwMode="auto">
            <a:xfrm>
              <a:off x="1318" y="537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0" name="Rectangle 294"/>
            <p:cNvSpPr>
              <a:spLocks noChangeArrowheads="1"/>
            </p:cNvSpPr>
            <p:nvPr/>
          </p:nvSpPr>
          <p:spPr bwMode="auto">
            <a:xfrm>
              <a:off x="1533" y="3854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1" name="Rectangle 295"/>
            <p:cNvSpPr>
              <a:spLocks noChangeArrowheads="1"/>
            </p:cNvSpPr>
            <p:nvPr/>
          </p:nvSpPr>
          <p:spPr bwMode="auto">
            <a:xfrm>
              <a:off x="1137" y="544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2" name="Rectangle 296"/>
            <p:cNvSpPr>
              <a:spLocks noChangeArrowheads="1"/>
            </p:cNvSpPr>
            <p:nvPr/>
          </p:nvSpPr>
          <p:spPr bwMode="auto">
            <a:xfrm>
              <a:off x="1466" y="389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3" name="Rectangle 297"/>
            <p:cNvSpPr>
              <a:spLocks noChangeArrowheads="1"/>
            </p:cNvSpPr>
            <p:nvPr/>
          </p:nvSpPr>
          <p:spPr bwMode="auto">
            <a:xfrm>
              <a:off x="1340" y="443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4" name="Rectangle 298"/>
            <p:cNvSpPr>
              <a:spLocks noChangeArrowheads="1"/>
            </p:cNvSpPr>
            <p:nvPr/>
          </p:nvSpPr>
          <p:spPr bwMode="auto">
            <a:xfrm>
              <a:off x="1305" y="409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5" name="Rectangle 299"/>
            <p:cNvSpPr>
              <a:spLocks noChangeArrowheads="1"/>
            </p:cNvSpPr>
            <p:nvPr/>
          </p:nvSpPr>
          <p:spPr bwMode="auto">
            <a:xfrm>
              <a:off x="1327" y="488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6" name="Rectangle 300"/>
            <p:cNvSpPr>
              <a:spLocks noChangeArrowheads="1"/>
            </p:cNvSpPr>
            <p:nvPr/>
          </p:nvSpPr>
          <p:spPr bwMode="auto">
            <a:xfrm>
              <a:off x="1324" y="4982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7" name="Rectangle 301"/>
            <p:cNvSpPr>
              <a:spLocks noChangeArrowheads="1"/>
            </p:cNvSpPr>
            <p:nvPr/>
          </p:nvSpPr>
          <p:spPr bwMode="auto">
            <a:xfrm>
              <a:off x="1305" y="430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8" name="Rectangle 302"/>
            <p:cNvSpPr>
              <a:spLocks noChangeArrowheads="1"/>
            </p:cNvSpPr>
            <p:nvPr/>
          </p:nvSpPr>
          <p:spPr bwMode="auto">
            <a:xfrm>
              <a:off x="1324" y="455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39" name="Rectangle 303"/>
            <p:cNvSpPr>
              <a:spLocks noChangeArrowheads="1"/>
            </p:cNvSpPr>
            <p:nvPr/>
          </p:nvSpPr>
          <p:spPr bwMode="auto">
            <a:xfrm>
              <a:off x="1282" y="4189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0" name="Rectangle 304"/>
            <p:cNvSpPr>
              <a:spLocks noChangeArrowheads="1"/>
            </p:cNvSpPr>
            <p:nvPr/>
          </p:nvSpPr>
          <p:spPr bwMode="auto">
            <a:xfrm>
              <a:off x="1301" y="4687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1" name="Rectangle 305"/>
            <p:cNvSpPr>
              <a:spLocks noChangeArrowheads="1"/>
            </p:cNvSpPr>
            <p:nvPr/>
          </p:nvSpPr>
          <p:spPr bwMode="auto">
            <a:xfrm>
              <a:off x="1288" y="5042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2" name="Rectangle 306"/>
            <p:cNvSpPr>
              <a:spLocks noChangeArrowheads="1"/>
            </p:cNvSpPr>
            <p:nvPr/>
          </p:nvSpPr>
          <p:spPr bwMode="auto">
            <a:xfrm>
              <a:off x="1269" y="397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3" name="Rectangle 307"/>
            <p:cNvSpPr>
              <a:spLocks noChangeArrowheads="1"/>
            </p:cNvSpPr>
            <p:nvPr/>
          </p:nvSpPr>
          <p:spPr bwMode="auto">
            <a:xfrm>
              <a:off x="1279" y="474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4" name="Rectangle 308"/>
            <p:cNvSpPr>
              <a:spLocks noChangeArrowheads="1"/>
            </p:cNvSpPr>
            <p:nvPr/>
          </p:nvSpPr>
          <p:spPr bwMode="auto">
            <a:xfrm>
              <a:off x="1253" y="447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5" name="Rectangle 309"/>
            <p:cNvSpPr>
              <a:spLocks noChangeArrowheads="1"/>
            </p:cNvSpPr>
            <p:nvPr/>
          </p:nvSpPr>
          <p:spPr bwMode="auto">
            <a:xfrm>
              <a:off x="1233" y="4227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6" name="Rectangle 310"/>
            <p:cNvSpPr>
              <a:spLocks noChangeArrowheads="1"/>
            </p:cNvSpPr>
            <p:nvPr/>
          </p:nvSpPr>
          <p:spPr bwMode="auto">
            <a:xfrm>
              <a:off x="1214" y="5182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72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7" name="Rectangle 311"/>
            <p:cNvSpPr>
              <a:spLocks noChangeArrowheads="1"/>
            </p:cNvSpPr>
            <p:nvPr/>
          </p:nvSpPr>
          <p:spPr bwMode="auto">
            <a:xfrm>
              <a:off x="1188" y="463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79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8" name="Rectangle 312"/>
            <p:cNvSpPr>
              <a:spLocks noChangeArrowheads="1"/>
            </p:cNvSpPr>
            <p:nvPr/>
          </p:nvSpPr>
          <p:spPr bwMode="auto">
            <a:xfrm>
              <a:off x="1169" y="401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84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49" name="Rectangle 313"/>
            <p:cNvSpPr>
              <a:spLocks noChangeArrowheads="1"/>
            </p:cNvSpPr>
            <p:nvPr/>
          </p:nvSpPr>
          <p:spPr bwMode="auto">
            <a:xfrm>
              <a:off x="1172" y="513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95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0" name="Rectangle 314"/>
            <p:cNvSpPr>
              <a:spLocks noChangeArrowheads="1"/>
            </p:cNvSpPr>
            <p:nvPr/>
          </p:nvSpPr>
          <p:spPr bwMode="auto">
            <a:xfrm>
              <a:off x="1169" y="4797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77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1" name="Rectangle 315"/>
            <p:cNvSpPr>
              <a:spLocks noChangeArrowheads="1"/>
            </p:cNvSpPr>
            <p:nvPr/>
          </p:nvSpPr>
          <p:spPr bwMode="auto">
            <a:xfrm>
              <a:off x="1153" y="453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87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2" name="Rectangle 316"/>
            <p:cNvSpPr>
              <a:spLocks noChangeArrowheads="1"/>
            </p:cNvSpPr>
            <p:nvPr/>
          </p:nvSpPr>
          <p:spPr bwMode="auto">
            <a:xfrm>
              <a:off x="1201" y="3625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3" name="Rectangle 317"/>
            <p:cNvSpPr>
              <a:spLocks noChangeArrowheads="1"/>
            </p:cNvSpPr>
            <p:nvPr/>
          </p:nvSpPr>
          <p:spPr bwMode="auto">
            <a:xfrm>
              <a:off x="1137" y="487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74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4" name="Rectangle 318"/>
            <p:cNvSpPr>
              <a:spLocks noChangeArrowheads="1"/>
            </p:cNvSpPr>
            <p:nvPr/>
          </p:nvSpPr>
          <p:spPr bwMode="auto">
            <a:xfrm>
              <a:off x="1130" y="4084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5" name="Rectangle 319"/>
            <p:cNvSpPr>
              <a:spLocks noChangeArrowheads="1"/>
            </p:cNvSpPr>
            <p:nvPr/>
          </p:nvSpPr>
          <p:spPr bwMode="auto">
            <a:xfrm>
              <a:off x="1108" y="5019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40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6" name="Rectangle 320"/>
            <p:cNvSpPr>
              <a:spLocks noChangeArrowheads="1"/>
            </p:cNvSpPr>
            <p:nvPr/>
          </p:nvSpPr>
          <p:spPr bwMode="auto">
            <a:xfrm>
              <a:off x="1169" y="354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7" name="Rectangle 321"/>
            <p:cNvSpPr>
              <a:spLocks noChangeArrowheads="1"/>
            </p:cNvSpPr>
            <p:nvPr/>
          </p:nvSpPr>
          <p:spPr bwMode="auto">
            <a:xfrm>
              <a:off x="1169" y="3442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8" name="Rectangle 322"/>
            <p:cNvSpPr>
              <a:spLocks noChangeArrowheads="1"/>
            </p:cNvSpPr>
            <p:nvPr/>
          </p:nvSpPr>
          <p:spPr bwMode="auto">
            <a:xfrm>
              <a:off x="1095" y="4799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95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59" name="Rectangle 323"/>
            <p:cNvSpPr>
              <a:spLocks noChangeArrowheads="1"/>
            </p:cNvSpPr>
            <p:nvPr/>
          </p:nvSpPr>
          <p:spPr bwMode="auto">
            <a:xfrm>
              <a:off x="1082" y="377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0" name="Rectangle 324"/>
            <p:cNvSpPr>
              <a:spLocks noChangeArrowheads="1"/>
            </p:cNvSpPr>
            <p:nvPr/>
          </p:nvSpPr>
          <p:spPr bwMode="auto">
            <a:xfrm>
              <a:off x="1085" y="4389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94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1" name="Rectangle 325"/>
            <p:cNvSpPr>
              <a:spLocks noChangeArrowheads="1"/>
            </p:cNvSpPr>
            <p:nvPr/>
          </p:nvSpPr>
          <p:spPr bwMode="auto">
            <a:xfrm>
              <a:off x="1027" y="4327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30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2" name="Rectangle 326"/>
            <p:cNvSpPr>
              <a:spLocks noChangeArrowheads="1"/>
            </p:cNvSpPr>
            <p:nvPr/>
          </p:nvSpPr>
          <p:spPr bwMode="auto">
            <a:xfrm>
              <a:off x="1011" y="4187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23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3" name="Rectangle 327"/>
            <p:cNvSpPr>
              <a:spLocks noChangeArrowheads="1"/>
            </p:cNvSpPr>
            <p:nvPr/>
          </p:nvSpPr>
          <p:spPr bwMode="auto">
            <a:xfrm>
              <a:off x="1014" y="376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4" name="Rectangle 328"/>
            <p:cNvSpPr>
              <a:spLocks noChangeArrowheads="1"/>
            </p:cNvSpPr>
            <p:nvPr/>
          </p:nvSpPr>
          <p:spPr bwMode="auto">
            <a:xfrm>
              <a:off x="992" y="4512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33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5" name="Rectangle 329"/>
            <p:cNvSpPr>
              <a:spLocks noChangeArrowheads="1"/>
            </p:cNvSpPr>
            <p:nvPr/>
          </p:nvSpPr>
          <p:spPr bwMode="auto">
            <a:xfrm>
              <a:off x="959" y="422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81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6" name="Rectangle 330"/>
            <p:cNvSpPr>
              <a:spLocks noChangeArrowheads="1"/>
            </p:cNvSpPr>
            <p:nvPr/>
          </p:nvSpPr>
          <p:spPr bwMode="auto">
            <a:xfrm>
              <a:off x="969" y="327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48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7" name="Rectangle 331"/>
            <p:cNvSpPr>
              <a:spLocks noChangeArrowheads="1"/>
            </p:cNvSpPr>
            <p:nvPr/>
          </p:nvSpPr>
          <p:spPr bwMode="auto">
            <a:xfrm>
              <a:off x="931" y="3339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60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8" name="Rectangle 332"/>
            <p:cNvSpPr>
              <a:spLocks noChangeArrowheads="1"/>
            </p:cNvSpPr>
            <p:nvPr/>
          </p:nvSpPr>
          <p:spPr bwMode="auto">
            <a:xfrm>
              <a:off x="902" y="401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69" name="Rectangle 333"/>
            <p:cNvSpPr>
              <a:spLocks noChangeArrowheads="1"/>
            </p:cNvSpPr>
            <p:nvPr/>
          </p:nvSpPr>
          <p:spPr bwMode="auto">
            <a:xfrm>
              <a:off x="692" y="538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0" name="Rectangle 334"/>
            <p:cNvSpPr>
              <a:spLocks noChangeArrowheads="1"/>
            </p:cNvSpPr>
            <p:nvPr/>
          </p:nvSpPr>
          <p:spPr bwMode="auto">
            <a:xfrm>
              <a:off x="892" y="3422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92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1" name="Rectangle 335"/>
            <p:cNvSpPr>
              <a:spLocks noChangeArrowheads="1"/>
            </p:cNvSpPr>
            <p:nvPr/>
          </p:nvSpPr>
          <p:spPr bwMode="auto">
            <a:xfrm>
              <a:off x="1143" y="248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2" name="Rectangle 336"/>
            <p:cNvSpPr>
              <a:spLocks noChangeArrowheads="1"/>
            </p:cNvSpPr>
            <p:nvPr/>
          </p:nvSpPr>
          <p:spPr bwMode="auto">
            <a:xfrm>
              <a:off x="1337" y="164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3" name="Rectangle 337"/>
            <p:cNvSpPr>
              <a:spLocks noChangeArrowheads="1"/>
            </p:cNvSpPr>
            <p:nvPr/>
          </p:nvSpPr>
          <p:spPr bwMode="auto">
            <a:xfrm>
              <a:off x="1324" y="174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4" name="Rectangle 338"/>
            <p:cNvSpPr>
              <a:spLocks noChangeArrowheads="1"/>
            </p:cNvSpPr>
            <p:nvPr/>
          </p:nvSpPr>
          <p:spPr bwMode="auto">
            <a:xfrm>
              <a:off x="1305" y="148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5" name="Rectangle 339"/>
            <p:cNvSpPr>
              <a:spLocks noChangeArrowheads="1"/>
            </p:cNvSpPr>
            <p:nvPr/>
          </p:nvSpPr>
          <p:spPr bwMode="auto">
            <a:xfrm>
              <a:off x="840" y="3714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80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6" name="Rectangle 340"/>
            <p:cNvSpPr>
              <a:spLocks noChangeArrowheads="1"/>
            </p:cNvSpPr>
            <p:nvPr/>
          </p:nvSpPr>
          <p:spPr bwMode="auto">
            <a:xfrm>
              <a:off x="1269" y="144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7" name="Rectangle 341"/>
            <p:cNvSpPr>
              <a:spLocks noChangeArrowheads="1"/>
            </p:cNvSpPr>
            <p:nvPr/>
          </p:nvSpPr>
          <p:spPr bwMode="auto">
            <a:xfrm>
              <a:off x="1066" y="210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8" name="Rectangle 342"/>
            <p:cNvSpPr>
              <a:spLocks noChangeArrowheads="1"/>
            </p:cNvSpPr>
            <p:nvPr/>
          </p:nvSpPr>
          <p:spPr bwMode="auto">
            <a:xfrm>
              <a:off x="1098" y="2635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66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79" name="Rectangle 343"/>
            <p:cNvSpPr>
              <a:spLocks noChangeArrowheads="1"/>
            </p:cNvSpPr>
            <p:nvPr/>
          </p:nvSpPr>
          <p:spPr bwMode="auto">
            <a:xfrm>
              <a:off x="1082" y="2599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0" name="Rectangle 344"/>
            <p:cNvSpPr>
              <a:spLocks noChangeArrowheads="1"/>
            </p:cNvSpPr>
            <p:nvPr/>
          </p:nvSpPr>
          <p:spPr bwMode="auto">
            <a:xfrm>
              <a:off x="1101" y="230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88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1" name="Rectangle 345"/>
            <p:cNvSpPr>
              <a:spLocks noChangeArrowheads="1"/>
            </p:cNvSpPr>
            <p:nvPr/>
          </p:nvSpPr>
          <p:spPr bwMode="auto">
            <a:xfrm>
              <a:off x="1253" y="128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83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2" name="Rectangle 346"/>
            <p:cNvSpPr>
              <a:spLocks noChangeArrowheads="1"/>
            </p:cNvSpPr>
            <p:nvPr/>
          </p:nvSpPr>
          <p:spPr bwMode="auto">
            <a:xfrm>
              <a:off x="1240" y="177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3" name="Rectangle 347"/>
            <p:cNvSpPr>
              <a:spLocks noChangeArrowheads="1"/>
            </p:cNvSpPr>
            <p:nvPr/>
          </p:nvSpPr>
          <p:spPr bwMode="auto">
            <a:xfrm>
              <a:off x="1243" y="1407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61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4" name="Rectangle 348"/>
            <p:cNvSpPr>
              <a:spLocks noChangeArrowheads="1"/>
            </p:cNvSpPr>
            <p:nvPr/>
          </p:nvSpPr>
          <p:spPr bwMode="auto">
            <a:xfrm>
              <a:off x="1227" y="132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5" name="Rectangle 349"/>
            <p:cNvSpPr>
              <a:spLocks noChangeArrowheads="1"/>
            </p:cNvSpPr>
            <p:nvPr/>
          </p:nvSpPr>
          <p:spPr bwMode="auto">
            <a:xfrm>
              <a:off x="1085" y="234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6" name="Rectangle 350"/>
            <p:cNvSpPr>
              <a:spLocks noChangeArrowheads="1"/>
            </p:cNvSpPr>
            <p:nvPr/>
          </p:nvSpPr>
          <p:spPr bwMode="auto">
            <a:xfrm>
              <a:off x="1079" y="273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7" name="Rectangle 351"/>
            <p:cNvSpPr>
              <a:spLocks noChangeArrowheads="1"/>
            </p:cNvSpPr>
            <p:nvPr/>
          </p:nvSpPr>
          <p:spPr bwMode="auto">
            <a:xfrm>
              <a:off x="782" y="354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8" name="Rectangle 352"/>
            <p:cNvSpPr>
              <a:spLocks noChangeArrowheads="1"/>
            </p:cNvSpPr>
            <p:nvPr/>
          </p:nvSpPr>
          <p:spPr bwMode="auto">
            <a:xfrm>
              <a:off x="998" y="226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98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89" name="Rectangle 353"/>
            <p:cNvSpPr>
              <a:spLocks noChangeArrowheads="1"/>
            </p:cNvSpPr>
            <p:nvPr/>
          </p:nvSpPr>
          <p:spPr bwMode="auto">
            <a:xfrm>
              <a:off x="998" y="2175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96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0" name="Rectangle 354"/>
            <p:cNvSpPr>
              <a:spLocks noChangeArrowheads="1"/>
            </p:cNvSpPr>
            <p:nvPr/>
          </p:nvSpPr>
          <p:spPr bwMode="auto">
            <a:xfrm>
              <a:off x="1163" y="1507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90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1" name="Rectangle 355"/>
            <p:cNvSpPr>
              <a:spLocks noChangeArrowheads="1"/>
            </p:cNvSpPr>
            <p:nvPr/>
          </p:nvSpPr>
          <p:spPr bwMode="auto">
            <a:xfrm>
              <a:off x="1002" y="277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2" name="Rectangle 356"/>
            <p:cNvSpPr>
              <a:spLocks noChangeArrowheads="1"/>
            </p:cNvSpPr>
            <p:nvPr/>
          </p:nvSpPr>
          <p:spPr bwMode="auto">
            <a:xfrm>
              <a:off x="946" y="2239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76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3" name="Rectangle 357"/>
            <p:cNvSpPr>
              <a:spLocks noChangeArrowheads="1"/>
            </p:cNvSpPr>
            <p:nvPr/>
          </p:nvSpPr>
          <p:spPr bwMode="auto">
            <a:xfrm>
              <a:off x="953" y="317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4" name="Rectangle 358"/>
            <p:cNvSpPr>
              <a:spLocks noChangeArrowheads="1"/>
            </p:cNvSpPr>
            <p:nvPr/>
          </p:nvSpPr>
          <p:spPr bwMode="auto">
            <a:xfrm>
              <a:off x="915" y="215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5" name="Rectangle 359"/>
            <p:cNvSpPr>
              <a:spLocks noChangeArrowheads="1"/>
            </p:cNvSpPr>
            <p:nvPr/>
          </p:nvSpPr>
          <p:spPr bwMode="auto">
            <a:xfrm>
              <a:off x="908" y="2952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97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6" name="Rectangle 360"/>
            <p:cNvSpPr>
              <a:spLocks noChangeArrowheads="1"/>
            </p:cNvSpPr>
            <p:nvPr/>
          </p:nvSpPr>
          <p:spPr bwMode="auto">
            <a:xfrm>
              <a:off x="892" y="239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85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7" name="Rectangle 361"/>
            <p:cNvSpPr>
              <a:spLocks noChangeArrowheads="1"/>
            </p:cNvSpPr>
            <p:nvPr/>
          </p:nvSpPr>
          <p:spPr bwMode="auto">
            <a:xfrm>
              <a:off x="840" y="3084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8" name="Rectangle 362"/>
            <p:cNvSpPr>
              <a:spLocks noChangeArrowheads="1"/>
            </p:cNvSpPr>
            <p:nvPr/>
          </p:nvSpPr>
          <p:spPr bwMode="auto">
            <a:xfrm>
              <a:off x="834" y="2479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79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699" name="Rectangle 363"/>
            <p:cNvSpPr>
              <a:spLocks noChangeArrowheads="1"/>
            </p:cNvSpPr>
            <p:nvPr/>
          </p:nvSpPr>
          <p:spPr bwMode="auto">
            <a:xfrm>
              <a:off x="776" y="258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64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0" name="Rectangle 364"/>
            <p:cNvSpPr>
              <a:spLocks noChangeArrowheads="1"/>
            </p:cNvSpPr>
            <p:nvPr/>
          </p:nvSpPr>
          <p:spPr bwMode="auto">
            <a:xfrm>
              <a:off x="756" y="295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50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1" name="Rectangle 365"/>
            <p:cNvSpPr>
              <a:spLocks noChangeArrowheads="1"/>
            </p:cNvSpPr>
            <p:nvPr/>
          </p:nvSpPr>
          <p:spPr bwMode="auto">
            <a:xfrm>
              <a:off x="731" y="278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94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2" name="Rectangle 366"/>
            <p:cNvSpPr>
              <a:spLocks noChangeArrowheads="1"/>
            </p:cNvSpPr>
            <p:nvPr/>
          </p:nvSpPr>
          <p:spPr bwMode="auto">
            <a:xfrm>
              <a:off x="1108" y="155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55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3" name="Rectangle 367"/>
            <p:cNvSpPr>
              <a:spLocks noChangeArrowheads="1"/>
            </p:cNvSpPr>
            <p:nvPr/>
          </p:nvSpPr>
          <p:spPr bwMode="auto">
            <a:xfrm>
              <a:off x="1072" y="163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58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4" name="Rectangle 368"/>
            <p:cNvSpPr>
              <a:spLocks noChangeArrowheads="1"/>
            </p:cNvSpPr>
            <p:nvPr/>
          </p:nvSpPr>
          <p:spPr bwMode="auto">
            <a:xfrm>
              <a:off x="663" y="2488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5" name="Rectangle 369"/>
            <p:cNvSpPr>
              <a:spLocks noChangeArrowheads="1"/>
            </p:cNvSpPr>
            <p:nvPr/>
          </p:nvSpPr>
          <p:spPr bwMode="auto">
            <a:xfrm>
              <a:off x="1040" y="174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51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6" name="Rectangle 370"/>
            <p:cNvSpPr>
              <a:spLocks noChangeArrowheads="1"/>
            </p:cNvSpPr>
            <p:nvPr/>
          </p:nvSpPr>
          <p:spPr bwMode="auto">
            <a:xfrm>
              <a:off x="1018" y="1552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7" name="Rectangle 371"/>
            <p:cNvSpPr>
              <a:spLocks noChangeArrowheads="1"/>
            </p:cNvSpPr>
            <p:nvPr/>
          </p:nvSpPr>
          <p:spPr bwMode="auto">
            <a:xfrm>
              <a:off x="1004" y="183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8" name="Rectangle 372"/>
            <p:cNvSpPr>
              <a:spLocks noChangeArrowheads="1"/>
            </p:cNvSpPr>
            <p:nvPr/>
          </p:nvSpPr>
          <p:spPr bwMode="auto">
            <a:xfrm>
              <a:off x="1002" y="199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09" name="Rectangle 373"/>
            <p:cNvSpPr>
              <a:spLocks noChangeArrowheads="1"/>
            </p:cNvSpPr>
            <p:nvPr/>
          </p:nvSpPr>
          <p:spPr bwMode="auto">
            <a:xfrm>
              <a:off x="469" y="3803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80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0" name="Rectangle 374"/>
            <p:cNvSpPr>
              <a:spLocks noChangeArrowheads="1"/>
            </p:cNvSpPr>
            <p:nvPr/>
          </p:nvSpPr>
          <p:spPr bwMode="auto">
            <a:xfrm>
              <a:off x="1211" y="74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57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1" name="Rectangle 375"/>
            <p:cNvSpPr>
              <a:spLocks noChangeArrowheads="1"/>
            </p:cNvSpPr>
            <p:nvPr/>
          </p:nvSpPr>
          <p:spPr bwMode="auto">
            <a:xfrm>
              <a:off x="1188" y="70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2" name="Rectangle 376"/>
            <p:cNvSpPr>
              <a:spLocks noChangeArrowheads="1"/>
            </p:cNvSpPr>
            <p:nvPr/>
          </p:nvSpPr>
          <p:spPr bwMode="auto">
            <a:xfrm>
              <a:off x="895" y="1937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3" name="Rectangle 377"/>
            <p:cNvSpPr>
              <a:spLocks noChangeArrowheads="1"/>
            </p:cNvSpPr>
            <p:nvPr/>
          </p:nvSpPr>
          <p:spPr bwMode="auto">
            <a:xfrm>
              <a:off x="473" y="1984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93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4" name="Rectangle 378"/>
            <p:cNvSpPr>
              <a:spLocks noChangeArrowheads="1"/>
            </p:cNvSpPr>
            <p:nvPr/>
          </p:nvSpPr>
          <p:spPr bwMode="auto">
            <a:xfrm>
              <a:off x="1430" y="34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98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5" name="Rectangle 379"/>
            <p:cNvSpPr>
              <a:spLocks noChangeArrowheads="1"/>
            </p:cNvSpPr>
            <p:nvPr/>
          </p:nvSpPr>
          <p:spPr bwMode="auto">
            <a:xfrm>
              <a:off x="1414" y="579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61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6" name="Rectangle 380"/>
            <p:cNvSpPr>
              <a:spLocks noChangeArrowheads="1"/>
            </p:cNvSpPr>
            <p:nvPr/>
          </p:nvSpPr>
          <p:spPr bwMode="auto">
            <a:xfrm>
              <a:off x="1395" y="53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42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7" name="Rectangle 381"/>
            <p:cNvSpPr>
              <a:spLocks noChangeArrowheads="1"/>
            </p:cNvSpPr>
            <p:nvPr/>
          </p:nvSpPr>
          <p:spPr bwMode="auto">
            <a:xfrm>
              <a:off x="1372" y="475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49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8" name="Rectangle 382"/>
            <p:cNvSpPr>
              <a:spLocks noChangeArrowheads="1"/>
            </p:cNvSpPr>
            <p:nvPr/>
          </p:nvSpPr>
          <p:spPr bwMode="auto">
            <a:xfrm>
              <a:off x="1372" y="23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46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19" name="Rectangle 383"/>
            <p:cNvSpPr>
              <a:spLocks noChangeArrowheads="1"/>
            </p:cNvSpPr>
            <p:nvPr/>
          </p:nvSpPr>
          <p:spPr bwMode="auto">
            <a:xfrm>
              <a:off x="1343" y="336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20" name="Rectangle 384"/>
            <p:cNvSpPr>
              <a:spLocks noChangeArrowheads="1"/>
            </p:cNvSpPr>
            <p:nvPr/>
          </p:nvSpPr>
          <p:spPr bwMode="auto">
            <a:xfrm>
              <a:off x="663" y="1517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21" name="Rectangle 385"/>
            <p:cNvSpPr>
              <a:spLocks noChangeArrowheads="1"/>
            </p:cNvSpPr>
            <p:nvPr/>
          </p:nvSpPr>
          <p:spPr bwMode="auto">
            <a:xfrm>
              <a:off x="685" y="1134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65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22" name="Rectangle 386"/>
            <p:cNvSpPr>
              <a:spLocks noChangeArrowheads="1"/>
            </p:cNvSpPr>
            <p:nvPr/>
          </p:nvSpPr>
          <p:spPr bwMode="auto">
            <a:xfrm>
              <a:off x="840" y="48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60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23" name="Rectangle 387"/>
            <p:cNvSpPr>
              <a:spLocks noChangeArrowheads="1"/>
            </p:cNvSpPr>
            <p:nvPr/>
          </p:nvSpPr>
          <p:spPr bwMode="auto">
            <a:xfrm>
              <a:off x="811" y="720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98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24" name="Rectangle 388"/>
            <p:cNvSpPr>
              <a:spLocks noChangeArrowheads="1"/>
            </p:cNvSpPr>
            <p:nvPr/>
          </p:nvSpPr>
          <p:spPr bwMode="auto">
            <a:xfrm>
              <a:off x="1033" y="1041"/>
              <a:ext cx="36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99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25" name="Line 389"/>
            <p:cNvSpPr>
              <a:spLocks noChangeShapeType="1"/>
            </p:cNvSpPr>
            <p:nvPr/>
          </p:nvSpPr>
          <p:spPr bwMode="auto">
            <a:xfrm>
              <a:off x="508" y="5570"/>
              <a:ext cx="20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26" name="Line 390"/>
            <p:cNvSpPr>
              <a:spLocks noChangeShapeType="1"/>
            </p:cNvSpPr>
            <p:nvPr/>
          </p:nvSpPr>
          <p:spPr bwMode="auto">
            <a:xfrm>
              <a:off x="508" y="5562"/>
              <a:ext cx="0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27" name="Line 391"/>
            <p:cNvSpPr>
              <a:spLocks noChangeShapeType="1"/>
            </p:cNvSpPr>
            <p:nvPr/>
          </p:nvSpPr>
          <p:spPr bwMode="auto">
            <a:xfrm>
              <a:off x="715" y="5562"/>
              <a:ext cx="0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28" name="Rectangle 392"/>
            <p:cNvSpPr>
              <a:spLocks noChangeArrowheads="1"/>
            </p:cNvSpPr>
            <p:nvPr/>
          </p:nvSpPr>
          <p:spPr bwMode="auto">
            <a:xfrm>
              <a:off x="576" y="5578"/>
              <a:ext cx="63" cy="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/>
              <a:r>
                <a:rPr lang="en-US" altLang="en-US" sz="400">
                  <a:solidFill>
                    <a:srgbClr val="000000"/>
                  </a:solidFill>
                  <a:latin typeface="MS Sans Serif"/>
                </a:rPr>
                <a:t>0.02</a:t>
              </a:r>
              <a:endParaRPr lang="en-US" altLang="en-US" sz="400">
                <a:solidFill>
                  <a:srgbClr val="000000"/>
                </a:solidFill>
              </a:endParaRPr>
            </a:p>
          </p:txBody>
        </p:sp>
        <p:sp>
          <p:nvSpPr>
            <p:cNvPr id="14729" name="Freeform 393"/>
            <p:cNvSpPr>
              <a:spLocks/>
            </p:cNvSpPr>
            <p:nvPr/>
          </p:nvSpPr>
          <p:spPr bwMode="auto">
            <a:xfrm>
              <a:off x="1056" y="2192"/>
              <a:ext cx="129" cy="26"/>
            </a:xfrm>
            <a:custGeom>
              <a:avLst/>
              <a:gdLst>
                <a:gd name="T0" fmla="*/ 0 w 340"/>
                <a:gd name="T1" fmla="*/ 0 h 119"/>
                <a:gd name="T2" fmla="*/ 0 w 340"/>
                <a:gd name="T3" fmla="*/ 0 h 119"/>
                <a:gd name="T4" fmla="*/ 0 w 340"/>
                <a:gd name="T5" fmla="*/ 0 h 119"/>
                <a:gd name="T6" fmla="*/ 0 w 340"/>
                <a:gd name="T7" fmla="*/ 0 h 119"/>
                <a:gd name="T8" fmla="*/ 0 w 340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0"/>
                <a:gd name="T16" fmla="*/ 0 h 119"/>
                <a:gd name="T17" fmla="*/ 340 w 340"/>
                <a:gd name="T18" fmla="*/ 119 h 1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0" h="119">
                  <a:moveTo>
                    <a:pt x="0" y="68"/>
                  </a:moveTo>
                  <a:lnTo>
                    <a:pt x="0" y="60"/>
                  </a:lnTo>
                  <a:lnTo>
                    <a:pt x="340" y="0"/>
                  </a:lnTo>
                  <a:lnTo>
                    <a:pt x="340" y="119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30" name="Freeform 394"/>
            <p:cNvSpPr>
              <a:spLocks/>
            </p:cNvSpPr>
            <p:nvPr/>
          </p:nvSpPr>
          <p:spPr bwMode="auto">
            <a:xfrm>
              <a:off x="1056" y="2245"/>
              <a:ext cx="100" cy="26"/>
            </a:xfrm>
            <a:custGeom>
              <a:avLst/>
              <a:gdLst>
                <a:gd name="T0" fmla="*/ 0 w 263"/>
                <a:gd name="T1" fmla="*/ 0 h 118"/>
                <a:gd name="T2" fmla="*/ 0 w 263"/>
                <a:gd name="T3" fmla="*/ 0 h 118"/>
                <a:gd name="T4" fmla="*/ 0 w 263"/>
                <a:gd name="T5" fmla="*/ 0 h 118"/>
                <a:gd name="T6" fmla="*/ 0 w 263"/>
                <a:gd name="T7" fmla="*/ 0 h 118"/>
                <a:gd name="T8" fmla="*/ 0 w 263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118"/>
                <a:gd name="T17" fmla="*/ 263 w 263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118">
                  <a:moveTo>
                    <a:pt x="0" y="67"/>
                  </a:moveTo>
                  <a:lnTo>
                    <a:pt x="0" y="59"/>
                  </a:lnTo>
                  <a:lnTo>
                    <a:pt x="263" y="0"/>
                  </a:lnTo>
                  <a:lnTo>
                    <a:pt x="263" y="118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31" name="Text Box 395"/>
            <p:cNvSpPr txBox="1">
              <a:spLocks noChangeArrowheads="1"/>
            </p:cNvSpPr>
            <p:nvPr/>
          </p:nvSpPr>
          <p:spPr bwMode="auto">
            <a:xfrm>
              <a:off x="3343" y="576"/>
              <a:ext cx="58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l-GR" altLang="en-US" sz="800" i="1">
                  <a:solidFill>
                    <a:srgbClr val="000000"/>
                  </a:solidFill>
                </a:rPr>
                <a:t>γ</a:t>
              </a:r>
              <a:r>
                <a:rPr lang="en-US" altLang="en-US" sz="800" i="1">
                  <a:solidFill>
                    <a:srgbClr val="000000"/>
                  </a:solidFill>
                </a:rPr>
                <a:t>-Proteobacteria</a:t>
              </a:r>
              <a:endParaRPr lang="el-GR" altLang="en-US" sz="800" i="1">
                <a:solidFill>
                  <a:srgbClr val="000000"/>
                </a:solidFill>
              </a:endParaRPr>
            </a:p>
          </p:txBody>
        </p:sp>
        <p:sp>
          <p:nvSpPr>
            <p:cNvPr id="14732" name="Text Box 396"/>
            <p:cNvSpPr txBox="1">
              <a:spLocks noChangeArrowheads="1"/>
            </p:cNvSpPr>
            <p:nvPr/>
          </p:nvSpPr>
          <p:spPr bwMode="auto">
            <a:xfrm>
              <a:off x="1078" y="1824"/>
              <a:ext cx="986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18000" rIns="0" bIns="18000">
              <a:spAutoFit/>
            </a:bodyPr>
            <a:lstStyle/>
            <a:p>
              <a:pPr defTabSz="914400"/>
              <a:r>
                <a:rPr lang="en-US" altLang="en-US" sz="500">
                  <a:solidFill>
                    <a:srgbClr val="000000"/>
                  </a:solidFill>
                </a:rPr>
                <a:t> </a:t>
              </a:r>
              <a:r>
                <a:rPr lang="en-US" altLang="en-US" sz="500" i="1">
                  <a:solidFill>
                    <a:srgbClr val="000000"/>
                  </a:solidFill>
                </a:rPr>
                <a:t>Lysobacter soli</a:t>
              </a:r>
              <a:r>
                <a:rPr lang="en-US" altLang="en-US" sz="500">
                  <a:solidFill>
                    <a:srgbClr val="000000"/>
                  </a:solidFill>
                </a:rPr>
                <a:t> DCY21</a:t>
              </a:r>
              <a:r>
                <a:rPr lang="en-US" altLang="en-US" sz="500" baseline="30000">
                  <a:solidFill>
                    <a:srgbClr val="000000"/>
                  </a:solidFill>
                </a:rPr>
                <a:t>T</a:t>
              </a:r>
              <a:r>
                <a:rPr lang="en-US" altLang="en-US" sz="500">
                  <a:solidFill>
                    <a:srgbClr val="000000"/>
                  </a:solidFill>
                </a:rPr>
                <a:t> (EF623862) (</a:t>
              </a:r>
              <a:r>
                <a:rPr lang="en-US" altLang="en-US" sz="500">
                  <a:solidFill>
                    <a:srgbClr val="FF0000"/>
                  </a:solidFill>
                </a:rPr>
                <a:t>4 strians</a:t>
              </a:r>
              <a:r>
                <a:rPr lang="en-US" altLang="en-US" sz="500">
                  <a:solidFill>
                    <a:srgbClr val="000000"/>
                  </a:solidFill>
                </a:rPr>
                <a:t>)</a:t>
              </a:r>
            </a:p>
          </p:txBody>
        </p:sp>
        <p:sp>
          <p:nvSpPr>
            <p:cNvPr id="14733" name="AutoShape 397"/>
            <p:cNvSpPr>
              <a:spLocks/>
            </p:cNvSpPr>
            <p:nvPr/>
          </p:nvSpPr>
          <p:spPr bwMode="auto">
            <a:xfrm>
              <a:off x="3295" y="1296"/>
              <a:ext cx="48" cy="528"/>
            </a:xfrm>
            <a:prstGeom prst="rightBracket">
              <a:avLst>
                <a:gd name="adj" fmla="val 91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734" name="AutoShape 398"/>
            <p:cNvSpPr>
              <a:spLocks/>
            </p:cNvSpPr>
            <p:nvPr/>
          </p:nvSpPr>
          <p:spPr bwMode="auto">
            <a:xfrm>
              <a:off x="3295" y="144"/>
              <a:ext cx="48" cy="1056"/>
            </a:xfrm>
            <a:prstGeom prst="rightBracket">
              <a:avLst>
                <a:gd name="adj" fmla="val 18333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735" name="Text Box 399"/>
            <p:cNvSpPr txBox="1">
              <a:spLocks noChangeArrowheads="1"/>
            </p:cNvSpPr>
            <p:nvPr/>
          </p:nvSpPr>
          <p:spPr bwMode="auto">
            <a:xfrm>
              <a:off x="3343" y="1440"/>
              <a:ext cx="59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l-GR" altLang="en-US" sz="800" i="1">
                  <a:solidFill>
                    <a:srgbClr val="000000"/>
                  </a:solidFill>
                  <a:latin typeface="Century Schoolbook"/>
                </a:rPr>
                <a:t>β</a:t>
              </a:r>
              <a:r>
                <a:rPr lang="en-US" altLang="en-US" sz="800" i="1">
                  <a:solidFill>
                    <a:srgbClr val="000000"/>
                  </a:solidFill>
                </a:rPr>
                <a:t>-Proteobacteria</a:t>
              </a:r>
              <a:endParaRPr lang="el-GR" altLang="en-US" sz="800" i="1">
                <a:solidFill>
                  <a:srgbClr val="000000"/>
                </a:solidFill>
              </a:endParaRPr>
            </a:p>
          </p:txBody>
        </p:sp>
        <p:sp>
          <p:nvSpPr>
            <p:cNvPr id="14736" name="AutoShape 400"/>
            <p:cNvSpPr>
              <a:spLocks/>
            </p:cNvSpPr>
            <p:nvPr/>
          </p:nvSpPr>
          <p:spPr bwMode="auto">
            <a:xfrm>
              <a:off x="3295" y="1872"/>
              <a:ext cx="48" cy="240"/>
            </a:xfrm>
            <a:prstGeom prst="rightBracket">
              <a:avLst>
                <a:gd name="adj" fmla="val 41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737" name="Text Box 401"/>
            <p:cNvSpPr txBox="1">
              <a:spLocks noChangeArrowheads="1"/>
            </p:cNvSpPr>
            <p:nvPr/>
          </p:nvSpPr>
          <p:spPr bwMode="auto">
            <a:xfrm>
              <a:off x="3343" y="1920"/>
              <a:ext cx="58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l-GR" altLang="en-US" sz="800" i="1">
                  <a:solidFill>
                    <a:srgbClr val="000000"/>
                  </a:solidFill>
                </a:rPr>
                <a:t>γ</a:t>
              </a:r>
              <a:r>
                <a:rPr lang="en-US" altLang="en-US" sz="800" i="1">
                  <a:solidFill>
                    <a:srgbClr val="000000"/>
                  </a:solidFill>
                </a:rPr>
                <a:t>-Proteobacteria</a:t>
              </a:r>
              <a:endParaRPr lang="el-GR" altLang="en-US" sz="800" i="1">
                <a:solidFill>
                  <a:srgbClr val="000000"/>
                </a:solidFill>
              </a:endParaRPr>
            </a:p>
          </p:txBody>
        </p:sp>
        <p:sp>
          <p:nvSpPr>
            <p:cNvPr id="14738" name="AutoShape 402"/>
            <p:cNvSpPr>
              <a:spLocks/>
            </p:cNvSpPr>
            <p:nvPr/>
          </p:nvSpPr>
          <p:spPr bwMode="auto">
            <a:xfrm>
              <a:off x="3295" y="2160"/>
              <a:ext cx="48" cy="1056"/>
            </a:xfrm>
            <a:prstGeom prst="rightBracket">
              <a:avLst>
                <a:gd name="adj" fmla="val 18333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739" name="Text Box 403"/>
            <p:cNvSpPr txBox="1">
              <a:spLocks noChangeArrowheads="1"/>
            </p:cNvSpPr>
            <p:nvPr/>
          </p:nvSpPr>
          <p:spPr bwMode="auto">
            <a:xfrm>
              <a:off x="3343" y="2640"/>
              <a:ext cx="59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l-GR" altLang="en-US" sz="800" i="1">
                  <a:solidFill>
                    <a:srgbClr val="000000"/>
                  </a:solidFill>
                </a:rPr>
                <a:t>α</a:t>
              </a:r>
              <a:r>
                <a:rPr lang="en-US" altLang="en-US" sz="800" i="1">
                  <a:solidFill>
                    <a:srgbClr val="000000"/>
                  </a:solidFill>
                </a:rPr>
                <a:t>-Proteobacteria</a:t>
              </a:r>
              <a:endParaRPr lang="el-GR" altLang="en-US" sz="800" i="1">
                <a:solidFill>
                  <a:srgbClr val="000000"/>
                </a:solidFill>
              </a:endParaRPr>
            </a:p>
          </p:txBody>
        </p:sp>
        <p:sp>
          <p:nvSpPr>
            <p:cNvPr id="14740" name="AutoShape 404"/>
            <p:cNvSpPr>
              <a:spLocks/>
            </p:cNvSpPr>
            <p:nvPr/>
          </p:nvSpPr>
          <p:spPr bwMode="auto">
            <a:xfrm>
              <a:off x="3295" y="3264"/>
              <a:ext cx="48" cy="528"/>
            </a:xfrm>
            <a:prstGeom prst="rightBracket">
              <a:avLst>
                <a:gd name="adj" fmla="val 91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741" name="Text Box 405"/>
            <p:cNvSpPr txBox="1">
              <a:spLocks noChangeArrowheads="1"/>
            </p:cNvSpPr>
            <p:nvPr/>
          </p:nvSpPr>
          <p:spPr bwMode="auto">
            <a:xfrm>
              <a:off x="3343" y="3408"/>
              <a:ext cx="41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altLang="en-US" sz="800" i="1">
                  <a:solidFill>
                    <a:srgbClr val="000000"/>
                  </a:solidFill>
                </a:rPr>
                <a:t>Firmicutes</a:t>
              </a:r>
              <a:endParaRPr lang="el-GR" altLang="en-US" sz="800" i="1">
                <a:solidFill>
                  <a:srgbClr val="000000"/>
                </a:solidFill>
              </a:endParaRPr>
            </a:p>
          </p:txBody>
        </p:sp>
        <p:sp>
          <p:nvSpPr>
            <p:cNvPr id="14742" name="AutoShape 406"/>
            <p:cNvSpPr>
              <a:spLocks/>
            </p:cNvSpPr>
            <p:nvPr/>
          </p:nvSpPr>
          <p:spPr bwMode="auto">
            <a:xfrm>
              <a:off x="3295" y="3840"/>
              <a:ext cx="48" cy="1344"/>
            </a:xfrm>
            <a:prstGeom prst="rightBracket">
              <a:avLst>
                <a:gd name="adj" fmla="val 23333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743" name="Text Box 407"/>
            <p:cNvSpPr txBox="1">
              <a:spLocks noChangeArrowheads="1"/>
            </p:cNvSpPr>
            <p:nvPr/>
          </p:nvSpPr>
          <p:spPr bwMode="auto">
            <a:xfrm>
              <a:off x="3343" y="4425"/>
              <a:ext cx="52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altLang="en-US" sz="800" i="1">
                  <a:solidFill>
                    <a:srgbClr val="000000"/>
                  </a:solidFill>
                </a:rPr>
                <a:t>Actinobacteria</a:t>
              </a:r>
              <a:endParaRPr lang="el-GR" altLang="en-US" sz="800" i="1">
                <a:solidFill>
                  <a:srgbClr val="000000"/>
                </a:solidFill>
              </a:endParaRPr>
            </a:p>
          </p:txBody>
        </p:sp>
        <p:sp>
          <p:nvSpPr>
            <p:cNvPr id="14744" name="AutoShape 408"/>
            <p:cNvSpPr>
              <a:spLocks/>
            </p:cNvSpPr>
            <p:nvPr/>
          </p:nvSpPr>
          <p:spPr bwMode="auto">
            <a:xfrm>
              <a:off x="3295" y="5232"/>
              <a:ext cx="48" cy="288"/>
            </a:xfrm>
            <a:prstGeom prst="rightBracket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745" name="Text Box 409"/>
            <p:cNvSpPr txBox="1">
              <a:spLocks noChangeArrowheads="1"/>
            </p:cNvSpPr>
            <p:nvPr/>
          </p:nvSpPr>
          <p:spPr bwMode="auto">
            <a:xfrm>
              <a:off x="3343" y="5280"/>
              <a:ext cx="51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altLang="en-US" sz="800" i="1">
                  <a:solidFill>
                    <a:srgbClr val="000000"/>
                  </a:solidFill>
                </a:rPr>
                <a:t>Bacteroidetes</a:t>
              </a:r>
              <a:endParaRPr lang="el-GR" altLang="en-US" sz="800" i="1">
                <a:solidFill>
                  <a:srgbClr val="000000"/>
                </a:solidFill>
              </a:endParaRPr>
            </a:p>
          </p:txBody>
        </p:sp>
      </p:grpSp>
      <p:sp>
        <p:nvSpPr>
          <p:cNvPr id="14338" name="Text Box 410"/>
          <p:cNvSpPr txBox="1">
            <a:spLocks noChangeArrowheads="1"/>
          </p:cNvSpPr>
          <p:nvPr/>
        </p:nvSpPr>
        <p:spPr bwMode="auto">
          <a:xfrm>
            <a:off x="5562600" y="8777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1936</TotalTime>
  <Words>875</Words>
  <Application>Microsoft Macintosh PowerPoint</Application>
  <PresentationFormat>On-screen Show (4:3)</PresentationFormat>
  <Paragraphs>196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1_Default Design</vt:lpstr>
      <vt:lpstr>PowerPoint Presentation</vt:lpstr>
    </vt:vector>
  </TitlesOfParts>
  <Company>TLL, NUS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Madhaiyan Munusamy</dc:creator>
  <cp:lastModifiedBy>Madhaiyan Munusamy</cp:lastModifiedBy>
  <cp:revision>49</cp:revision>
  <dcterms:created xsi:type="dcterms:W3CDTF">2014-07-05T14:38:45Z</dcterms:created>
  <dcterms:modified xsi:type="dcterms:W3CDTF">2015-09-25T14:27:15Z</dcterms:modified>
</cp:coreProperties>
</file>