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158" y="7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9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004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0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0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69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3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46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71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0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5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1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13C2-29F8-4CD0-B8DB-4D433F993217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25F8E-47AC-4993-8B04-98AA0DDED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7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6712" y="971600"/>
            <a:ext cx="230425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510 participants talks completed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0640" y="1788949"/>
            <a:ext cx="18764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424 assessed for eligibility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6624" y="2654206"/>
            <a:ext cx="216443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105 randomised to two groups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9112" y="3563888"/>
            <a:ext cx="999728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47 assigned to broccoli A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1240" y="3563888"/>
            <a:ext cx="999728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48 assigned to broccoli B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0728" y="4785409"/>
            <a:ext cx="1080120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45 completed intervention and data analysed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4864" y="4788024"/>
            <a:ext cx="1143744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48 completed intervention and data analysed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3016" y="1358062"/>
            <a:ext cx="245665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86 dropped out prior to assessment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5024" y="1907704"/>
            <a:ext cx="2880320" cy="39857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315 excluded</a:t>
            </a:r>
          </a:p>
          <a:p>
            <a:endParaRPr lang="en-GB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106: Risk scores  &lt;10%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7 Risk: scores &gt;30%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37: Urinary irregularities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48: BP&gt;160/100 mm HG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15: BMI&lt;19 or &gt;40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7: Prohibited medication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4: Pre-existing medical condition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5: Undergoing medical investigations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30: Blood results outside permitted range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3: Allergy to latex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2: Involved in another intervention study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30; Withdrew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2: Inaccessible veins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1: Reacted to BP cuff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4: </a:t>
            </a:r>
            <a:r>
              <a:rPr lang="en-GB" sz="1100" dirty="0" err="1" smtClean="0">
                <a:latin typeface="Arial" pitchFamily="34" charset="0"/>
                <a:cs typeface="Arial" pitchFamily="34" charset="0"/>
              </a:rPr>
              <a:t>Perimenopausal</a:t>
            </a:r>
            <a:endParaRPr lang="en-GB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3: No show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10: Did not return for rescreening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     1: Unwilling to give up supplements</a:t>
            </a:r>
          </a:p>
          <a:p>
            <a:endParaRPr lang="en-GB" sz="1100" dirty="0" smtClean="0">
              <a:latin typeface="Arial" pitchFamily="34" charset="0"/>
              <a:cs typeface="Arial" pitchFamily="34" charset="0"/>
            </a:endParaRPr>
          </a:p>
          <a:p>
            <a:endParaRPr lang="en-GB" sz="1100" dirty="0" smtClean="0">
              <a:latin typeface="Arial" pitchFamily="34" charset="0"/>
              <a:cs typeface="Arial" pitchFamily="34" charset="0"/>
            </a:endParaRPr>
          </a:p>
          <a:p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4" idx="2"/>
            <a:endCxn id="5" idx="0"/>
          </p:cNvCxnSpPr>
          <p:nvPr/>
        </p:nvCxnSpPr>
        <p:spPr>
          <a:xfrm>
            <a:off x="1988840" y="1233210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88840" y="2072045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84784" y="2987824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64904" y="3008149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484784" y="4067944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564904" y="4088269"/>
            <a:ext cx="0" cy="5557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204864" y="1488867"/>
            <a:ext cx="122413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04864" y="2339752"/>
            <a:ext cx="122413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7506" y="6038190"/>
            <a:ext cx="5615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S1.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Flow diagram for volunteer recruitment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781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0838" y="4149080"/>
            <a:ext cx="5542498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0838" y="2852936"/>
            <a:ext cx="5542498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0838" y="1484784"/>
            <a:ext cx="5542498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585939"/>
              </p:ext>
            </p:extLst>
          </p:nvPr>
        </p:nvGraphicFramePr>
        <p:xfrm>
          <a:off x="873844" y="1086906"/>
          <a:ext cx="5651500" cy="452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rism 5" r:id="rId3" imgW="5650920" imgH="4529160" progId="Prism5.Document">
                  <p:embed/>
                </p:oleObj>
              </mc:Choice>
              <mc:Fallback>
                <p:oleObj name="Prism 5" r:id="rId3" imgW="5650920" imgH="45291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3844" y="1086906"/>
                        <a:ext cx="5651500" cy="452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844824" y="980728"/>
            <a:ext cx="432048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Bracket 6"/>
          <p:cNvSpPr/>
          <p:nvPr/>
        </p:nvSpPr>
        <p:spPr>
          <a:xfrm>
            <a:off x="5399505" y="4293096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7232" y="452015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68760" y="219573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18, P = 0.130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40768" y="176368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19, P = 0.300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0888" y="349188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45, P = 0.966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08920" y="284380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48, P = 0.334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48880" y="481444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63, P = 0.362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20888" y="4166374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67, P = 0.944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17232" y="3212976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17232" y="184482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ight Bracket 33"/>
          <p:cNvSpPr/>
          <p:nvPr/>
        </p:nvSpPr>
        <p:spPr>
          <a:xfrm>
            <a:off x="5399505" y="2985919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ight Bracket 34"/>
          <p:cNvSpPr/>
          <p:nvPr/>
        </p:nvSpPr>
        <p:spPr>
          <a:xfrm>
            <a:off x="5399505" y="1556792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12776" y="5580112"/>
            <a:ext cx="48245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% change in HDL cholesterol following 12 week dietary intervention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0838" y="1556792"/>
            <a:ext cx="43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0838" y="2996952"/>
            <a:ext cx="86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0838" y="4283804"/>
            <a:ext cx="86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01008" y="1619672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̶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429000" y="2267744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4041068" y="3563888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3933056" y="4922748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581128" y="2915816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̶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4402236" y="4274676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̶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837506" y="6038190"/>
            <a:ext cx="561583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S2.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Change in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HDL-C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following dietary intervention with standard broccoli (-) or high </a:t>
            </a:r>
            <a:r>
              <a:rPr lang="en-GB" sz="1100" dirty="0" err="1" smtClean="0">
                <a:latin typeface="Arial" pitchFamily="34" charset="0"/>
                <a:cs typeface="Arial" pitchFamily="34" charset="0"/>
              </a:rPr>
              <a:t>glucoraphanin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broccoli (+). Each panel shows the mean and 95% CI for the change in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HDL-C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as evident from paired T-tests between the baseline and post intervention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HDL-C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for each individual within the two dietary arms, and an ANOVA for the difference based upon a General Linear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Model. (A)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data from Armah et al (2014).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the current study,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(C)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combined data a and b.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1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696" y="4346683"/>
            <a:ext cx="5328592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2696" y="3050539"/>
            <a:ext cx="5328592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2696" y="1691680"/>
            <a:ext cx="5328592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4324682"/>
              </p:ext>
            </p:extLst>
          </p:nvPr>
        </p:nvGraphicFramePr>
        <p:xfrm>
          <a:off x="891282" y="1348134"/>
          <a:ext cx="5651500" cy="452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Prism 5" r:id="rId3" imgW="5650920" imgH="4529160" progId="Prism5.Document">
                  <p:embed/>
                </p:oleObj>
              </mc:Choice>
              <mc:Fallback>
                <p:oleObj name="Prism 5" r:id="rId3" imgW="5650920" imgH="45291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1282" y="1348134"/>
                        <a:ext cx="5651500" cy="452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ight Bracket 8"/>
          <p:cNvSpPr/>
          <p:nvPr/>
        </p:nvSpPr>
        <p:spPr>
          <a:xfrm>
            <a:off x="5255489" y="4437112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01208" y="4653136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4744" y="2267744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18, P = 0.051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96752" y="1809691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19, P = 0.468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84784" y="363589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45, P = 0.006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72816" y="3105835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48, P = 0.287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84784" y="4860032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63, P = 0.001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16832" y="4401979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67, P = 0.193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01208" y="3356992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01208" y="199987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ight Bracket 35"/>
          <p:cNvSpPr/>
          <p:nvPr/>
        </p:nvSpPr>
        <p:spPr>
          <a:xfrm>
            <a:off x="5255489" y="3140968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ight Bracket 36"/>
          <p:cNvSpPr/>
          <p:nvPr/>
        </p:nvSpPr>
        <p:spPr>
          <a:xfrm>
            <a:off x="5255489" y="1772816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84784" y="5868144"/>
            <a:ext cx="48245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% change in cholesterol following 12 week dietary intervention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4704" y="16103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4704" y="30596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4704" y="42838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753036" y="1835696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16932" y="2546484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68960" y="3842628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96952" y="5138772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54164" y="3194556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54164" y="4427984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4704" y="6300192"/>
            <a:ext cx="5256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S3.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Change in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total-C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following dietary intervention with standard broccoli (-) or high </a:t>
            </a:r>
            <a:r>
              <a:rPr lang="en-GB" sz="1100" dirty="0" err="1" smtClean="0">
                <a:latin typeface="Arial" pitchFamily="34" charset="0"/>
                <a:cs typeface="Arial" pitchFamily="34" charset="0"/>
              </a:rPr>
              <a:t>glucoraphanin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broccoli (+). Each panel shows the mean and 95% CI for the change in total-C as evident from paired T-tests between the baseline and post intervention total-C for each individual within the two dietary arms, and an ANOVA for the difference based upon a General Linear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Model. (A)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data from Armah et al (2014).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the current study,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(C)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combined data a and b.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543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80" y="4139787"/>
            <a:ext cx="5614506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680" y="2852936"/>
            <a:ext cx="5614506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798" y="1538371"/>
            <a:ext cx="5614506" cy="1089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587997"/>
              </p:ext>
            </p:extLst>
          </p:nvPr>
        </p:nvGraphicFramePr>
        <p:xfrm>
          <a:off x="243210" y="1133073"/>
          <a:ext cx="5651500" cy="452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Prism 5" r:id="rId3" imgW="5650920" imgH="4529160" progId="Prism5.Document">
                  <p:embed/>
                </p:oleObj>
              </mc:Choice>
              <mc:Fallback>
                <p:oleObj name="Prism 5" r:id="rId3" imgW="5650920" imgH="45291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210" y="1133073"/>
                        <a:ext cx="5651500" cy="452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Bracket 5"/>
          <p:cNvSpPr/>
          <p:nvPr/>
        </p:nvSpPr>
        <p:spPr>
          <a:xfrm>
            <a:off x="5517232" y="4304129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06967" y="452015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8720" y="212372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18, P = 0.907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40768" y="1593667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 = 19, P = 0.363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0688" y="337428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45, P = 0.095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8720" y="3086254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48, P = 0.496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4704" y="471601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63, P = 0.142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0728" y="438239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= 67, P = 0.670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06967" y="3212976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6967" y="194180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ns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ight Bracket 32"/>
          <p:cNvSpPr/>
          <p:nvPr/>
        </p:nvSpPr>
        <p:spPr>
          <a:xfrm>
            <a:off x="5517232" y="2996952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ight Bracket 33"/>
          <p:cNvSpPr/>
          <p:nvPr/>
        </p:nvSpPr>
        <p:spPr>
          <a:xfrm>
            <a:off x="5517232" y="1628800"/>
            <a:ext cx="45719" cy="85306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52736" y="5796136"/>
            <a:ext cx="48245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% change in triglycerides following 12 week dietary intervention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8680" y="14754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680" y="28436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680" y="41397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98180" y="1619672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20988" y="2339752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32856" y="3635896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96952" y="5138772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+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46052" y="2915816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54164" y="4427984"/>
            <a:ext cx="2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̶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8679" y="6300192"/>
            <a:ext cx="566234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S4.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Change in triglycerides following dietary intervention with standard broccoli (-) or high </a:t>
            </a:r>
            <a:r>
              <a:rPr lang="en-GB" sz="1100" dirty="0" err="1" smtClean="0">
                <a:latin typeface="Arial" pitchFamily="34" charset="0"/>
                <a:cs typeface="Arial" pitchFamily="34" charset="0"/>
              </a:rPr>
              <a:t>glucoraphanin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broccoli (+). Each panel shows the mean and 95% CI for the change in triglycerides as evident from paired T-tests between the baseline and post intervention triglycerides for each individual within the two dietary arms, and an ANOVA for the difference based upon a General Linear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Model. (A)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data from Armah et al (2014).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the current study, </a:t>
            </a:r>
            <a:r>
              <a:rPr lang="en-GB" sz="1100" dirty="0" smtClean="0">
                <a:latin typeface="Arial" pitchFamily="34" charset="0"/>
                <a:cs typeface="Arial" pitchFamily="34" charset="0"/>
              </a:rPr>
              <a:t>(C) </a:t>
            </a:r>
            <a:r>
              <a:rPr lang="en-GB" sz="1100" dirty="0">
                <a:latin typeface="Arial" pitchFamily="34" charset="0"/>
                <a:cs typeface="Arial" pitchFamily="34" charset="0"/>
              </a:rPr>
              <a:t>combined data a and b.</a:t>
            </a:r>
          </a:p>
          <a:p>
            <a:r>
              <a:rPr lang="en-GB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161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640</Words>
  <Application>Microsoft Office PowerPoint</Application>
  <PresentationFormat>On-screen Show (4:3)</PresentationFormat>
  <Paragraphs>93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Prism 5</vt:lpstr>
      <vt:lpstr>PowerPoint Presentation</vt:lpstr>
      <vt:lpstr>PowerPoint Presentation</vt:lpstr>
      <vt:lpstr>PowerPoint Presentation</vt:lpstr>
      <vt:lpstr>PowerPoint Presentation</vt:lpstr>
    </vt:vector>
  </TitlesOfParts>
  <Company>NBI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Mithen</dc:creator>
  <cp:lastModifiedBy>Mithen</cp:lastModifiedBy>
  <cp:revision>17</cp:revision>
  <dcterms:created xsi:type="dcterms:W3CDTF">2014-08-08T15:27:11Z</dcterms:created>
  <dcterms:modified xsi:type="dcterms:W3CDTF">2014-10-21T16:50:39Z</dcterms:modified>
</cp:coreProperties>
</file>