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6" r:id="rId2"/>
    <p:sldId id="269" r:id="rId3"/>
    <p:sldId id="267" r:id="rId4"/>
    <p:sldId id="268" r:id="rId5"/>
    <p:sldId id="270" r:id="rId6"/>
  </p:sldIdLst>
  <p:sldSz cx="6858000" cy="9144000" type="screen4x3"/>
  <p:notesSz cx="6810375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000099"/>
    <a:srgbClr val="EAEAEA"/>
    <a:srgbClr val="C0C0C0"/>
    <a:srgbClr val="CC00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4" d="100"/>
          <a:sy n="124" d="100"/>
        </p:scale>
        <p:origin x="-1284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1905" cy="497126"/>
          </a:xfrm>
          <a:prstGeom prst="rect">
            <a:avLst/>
          </a:prstGeom>
        </p:spPr>
        <p:txBody>
          <a:bodyPr vert="horz" lIns="91879" tIns="45939" rIns="91879" bIns="4593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880" y="1"/>
            <a:ext cx="2951905" cy="497126"/>
          </a:xfrm>
          <a:prstGeom prst="rect">
            <a:avLst/>
          </a:prstGeom>
        </p:spPr>
        <p:txBody>
          <a:bodyPr vert="horz" lIns="91879" tIns="45939" rIns="91879" bIns="45939" rtlCol="0"/>
          <a:lstStyle>
            <a:lvl1pPr algn="r">
              <a:defRPr sz="1200"/>
            </a:lvl1pPr>
          </a:lstStyle>
          <a:p>
            <a:fld id="{1F71B6E3-5F3C-47D1-8663-D762FDE03C12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8188" y="746125"/>
            <a:ext cx="2794000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9" tIns="45939" rIns="91879" bIns="4593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3494"/>
            <a:ext cx="5448936" cy="4474130"/>
          </a:xfrm>
          <a:prstGeom prst="rect">
            <a:avLst/>
          </a:prstGeom>
        </p:spPr>
        <p:txBody>
          <a:bodyPr vert="horz" lIns="91879" tIns="45939" rIns="91879" bIns="4593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789"/>
            <a:ext cx="2951905" cy="497126"/>
          </a:xfrm>
          <a:prstGeom prst="rect">
            <a:avLst/>
          </a:prstGeom>
        </p:spPr>
        <p:txBody>
          <a:bodyPr vert="horz" lIns="91879" tIns="45939" rIns="91879" bIns="4593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880" y="9443789"/>
            <a:ext cx="2951905" cy="497126"/>
          </a:xfrm>
          <a:prstGeom prst="rect">
            <a:avLst/>
          </a:prstGeom>
        </p:spPr>
        <p:txBody>
          <a:bodyPr vert="horz" lIns="91879" tIns="45939" rIns="91879" bIns="45939" rtlCol="0" anchor="b"/>
          <a:lstStyle>
            <a:lvl1pPr algn="r">
              <a:defRPr sz="1200"/>
            </a:lvl1pPr>
          </a:lstStyle>
          <a:p>
            <a:fld id="{A96BFA52-77D6-44D9-84B6-4E167CE22E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76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DD06-7896-4AD4-8E71-F21253A4CA2E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5CC-FC06-4626-A0E8-F0336BF89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144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DD06-7896-4AD4-8E71-F21253A4CA2E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5CC-FC06-4626-A0E8-F0336BF89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110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DD06-7896-4AD4-8E71-F21253A4CA2E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5CC-FC06-4626-A0E8-F0336BF89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549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DD06-7896-4AD4-8E71-F21253A4CA2E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5CC-FC06-4626-A0E8-F0336BF89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577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DD06-7896-4AD4-8E71-F21253A4CA2E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5CC-FC06-4626-A0E8-F0336BF89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421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DD06-7896-4AD4-8E71-F21253A4CA2E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5CC-FC06-4626-A0E8-F0336BF89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72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DD06-7896-4AD4-8E71-F21253A4CA2E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5CC-FC06-4626-A0E8-F0336BF89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111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DD06-7896-4AD4-8E71-F21253A4CA2E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5CC-FC06-4626-A0E8-F0336BF89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270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DD06-7896-4AD4-8E71-F21253A4CA2E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5CC-FC06-4626-A0E8-F0336BF89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097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DD06-7896-4AD4-8E71-F21253A4CA2E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5CC-FC06-4626-A0E8-F0336BF89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78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DD06-7896-4AD4-8E71-F21253A4CA2E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5CC-FC06-4626-A0E8-F0336BF89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684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ADD06-7896-4AD4-8E71-F21253A4CA2E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005CC-FC06-4626-A0E8-F0336BF89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484" y="26266"/>
            <a:ext cx="14590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Supplementary table 1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986" y="5343450"/>
            <a:ext cx="67687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/>
            <a:r>
              <a:rPr lang="en-GB" sz="1000" b="1" dirty="0" smtClean="0">
                <a:latin typeface="Arial" panose="020B0604020202020204" pitchFamily="34" charset="0"/>
                <a:cs typeface="Arial" pitchFamily="34" charset="0"/>
              </a:rPr>
              <a:t>Supplementary table 1. Clinical-pathological </a:t>
            </a:r>
            <a:r>
              <a:rPr lang="en-GB" sz="1000" b="1" dirty="0">
                <a:latin typeface="Arial" pitchFamily="34" charset="0"/>
                <a:cs typeface="Arial" pitchFamily="34" charset="0"/>
              </a:rPr>
              <a:t>features of the </a:t>
            </a:r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resection-only and </a:t>
            </a:r>
            <a:r>
              <a:rPr lang="en-GB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chemotherapy/resection stage II/III </a:t>
            </a:r>
            <a:r>
              <a:rPr lang="en-GB" sz="1000" b="1" dirty="0" smtClean="0">
                <a:latin typeface="Arial" pitchFamily="34" charset="0"/>
                <a:cs typeface="Arial" pitchFamily="34" charset="0"/>
              </a:rPr>
              <a:t>colorectal </a:t>
            </a:r>
            <a:r>
              <a:rPr lang="en-GB" sz="1000" b="1" dirty="0">
                <a:latin typeface="Arial" pitchFamily="34" charset="0"/>
                <a:cs typeface="Arial" pitchFamily="34" charset="0"/>
              </a:rPr>
              <a:t>cancer patient </a:t>
            </a:r>
            <a:r>
              <a:rPr lang="en-GB" sz="1000" b="1" dirty="0" smtClean="0">
                <a:latin typeface="Arial" pitchFamily="34" charset="0"/>
                <a:cs typeface="Arial" pitchFamily="34" charset="0"/>
              </a:rPr>
              <a:t>cohorts with mature survival data in the Singapore dataset. A. 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Composition of two patient </a:t>
            </a:r>
            <a:r>
              <a:rPr lang="en-GB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 (N=313), 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resection-only and </a:t>
            </a:r>
            <a:r>
              <a:rPr lang="en-GB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chemotherapy/resection. </a:t>
            </a:r>
            <a:r>
              <a:rPr lang="en-GB" sz="1000" b="1" dirty="0" smtClean="0">
                <a:latin typeface="Arial" pitchFamily="34" charset="0"/>
                <a:cs typeface="Arial" pitchFamily="34" charset="0"/>
              </a:rPr>
              <a:t>B. 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Statistical associations between pairs of </a:t>
            </a:r>
            <a:r>
              <a:rPr lang="en-GB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factors 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resection-only and </a:t>
            </a:r>
            <a:r>
              <a:rPr lang="en-GB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chemotherapy/resection groups. 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 used included Fisher’s Exact test (both categorical factors), Wilcoxon/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Kruskal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-Wallis tests (categorical and continuous factors) and Spearman rank correlation (both continuous factors). A p-value (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Bonferroni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correction) of 0.001111 was used to determine significance</a:t>
            </a:r>
            <a:r>
              <a:rPr lang="en-GB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888087"/>
              </p:ext>
            </p:extLst>
          </p:nvPr>
        </p:nvGraphicFramePr>
        <p:xfrm>
          <a:off x="188641" y="467545"/>
          <a:ext cx="6501378" cy="26396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17474"/>
                <a:gridCol w="819775"/>
                <a:gridCol w="1289701"/>
                <a:gridCol w="967066"/>
                <a:gridCol w="1194612"/>
                <a:gridCol w="812750"/>
              </a:tblGrid>
              <a:tr h="15222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Resection-only 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Resection/Adjuvant</a:t>
                      </a:r>
                      <a:r>
                        <a:rPr lang="en-GB" sz="800" b="1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Chemotherapy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34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 (n)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 (n)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34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(years, median (range))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69.55 (31.72-96.78)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157 (67)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59.15 (36.08-80.12)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156 (71)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34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Gender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 (27)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 (41)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34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 (40)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 (30)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34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Ethnic group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Chinese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 (61)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 (62)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34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Non-Chinese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(6)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(9)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34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Tumour Site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Rectal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 (12)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 (16)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34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Non-Rectal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133 (55)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 (55)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34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</a:t>
                      </a:r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 (44)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 (22)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34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</a:t>
                      </a:r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 (23)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 (49)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34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Differentiation Group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(1)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(3)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34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 (60)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 (58)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34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(6)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 (10)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05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Tumour Size  (mm, median (range))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(0.4-12)</a:t>
                      </a:r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157 (67)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(1-15)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156 (71)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34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Invasion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Invasion</a:t>
                      </a:r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(9)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(13)</a:t>
                      </a:r>
                      <a:endParaRPr lang="en-GB" sz="800" b="0" i="0" u="none" strike="noStrike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50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Invasion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 (58)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133 (58)</a:t>
                      </a:r>
                      <a:endParaRPr lang="en-GB" sz="800" b="0" i="0" u="none" strike="noStrike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34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EphA2 </a:t>
                      </a:r>
                      <a:r>
                        <a:rPr lang="en-GB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Level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 (24)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 (38)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22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 (43)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 (33)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74" marR="8274" marT="82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424084"/>
              </p:ext>
            </p:extLst>
          </p:nvPr>
        </p:nvGraphicFramePr>
        <p:xfrm>
          <a:off x="107503" y="3419872"/>
          <a:ext cx="6633865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48686"/>
                <a:gridCol w="554804"/>
                <a:gridCol w="534256"/>
                <a:gridCol w="780836"/>
                <a:gridCol w="760288"/>
                <a:gridCol w="678094"/>
                <a:gridCol w="482886"/>
                <a:gridCol w="403318"/>
                <a:gridCol w="396898"/>
                <a:gridCol w="340199"/>
                <a:gridCol w="453600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Resection-only</a:t>
                      </a:r>
                      <a:r>
                        <a:rPr lang="en-GB" sz="800" b="1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and </a:t>
                      </a:r>
                      <a:r>
                        <a:rPr lang="en-GB" sz="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Chemotherapy/Resection</a:t>
                      </a:r>
                      <a:r>
                        <a:rPr lang="en-GB" sz="800" b="1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Cohorts</a:t>
                      </a:r>
                      <a:endParaRPr lang="en-GB" sz="800" b="1" u="none" strike="noStrik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EphA2 Level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Invasion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Differentiation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Chemotherapy Status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Tumour Site (Rectal/</a:t>
                      </a:r>
                      <a:br>
                        <a:rPr lang="en-GB" sz="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Non-Rectal)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Ethnicity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Gender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Tumour Size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EphA2 Level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Invasion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0.6174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Differentiation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0.5903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0.1429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Chemotherapy Status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0.4983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0.4074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0.3139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none" strike="noStrike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Tumour Site (Rectal/Non-Rectal)</a:t>
                      </a:r>
                      <a:endParaRPr lang="en-GB" sz="800" b="1" i="0" u="none" strike="noStrike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0.4915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0.5453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0.008923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Ethnicity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0.4492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0.0128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0.1547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Gender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0.4984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0.4024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0.7650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0.0548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0.1688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0.4986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0.0127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0.0297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0.1055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1.22E-12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0.8657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0.6508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0.2744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0.7195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0.5807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2.25E-12</a:t>
                      </a:r>
                      <a:endParaRPr lang="en-GB" sz="800" b="0" i="0" u="none" strike="noStrike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0.1092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0.1609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0.0083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0.1684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Tumour Size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0.6527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0.2673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0.0917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0.9429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0.9371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0.0382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0.6953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0.9618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0.4226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1484" y="227103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A.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484" y="3131840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B.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7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292222"/>
              </p:ext>
            </p:extLst>
          </p:nvPr>
        </p:nvGraphicFramePr>
        <p:xfrm>
          <a:off x="137270" y="541040"/>
          <a:ext cx="6552728" cy="2590800"/>
        </p:xfrm>
        <a:graphic>
          <a:graphicData uri="http://schemas.openxmlformats.org/drawingml/2006/table">
            <a:tbl>
              <a:tblPr/>
              <a:tblGrid>
                <a:gridCol w="1249742"/>
                <a:gridCol w="1407560"/>
                <a:gridCol w="1428107"/>
                <a:gridCol w="976045"/>
                <a:gridCol w="149127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Stage I-IV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Features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Low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expression (0-1)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n=255)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High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expression (2-3) 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n=254)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Kendall’s tau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Fisher’s exact p (</a:t>
                      </a:r>
                      <a:r>
                        <a:rPr lang="en-GB" sz="1000" b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Bonferroni</a:t>
                      </a:r>
                      <a:r>
                        <a:rPr lang="en-GB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adjusted)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CD44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0.439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&lt;0.001*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Low expression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191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79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9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High expression</a:t>
                      </a:r>
                      <a:endParaRPr lang="en-GB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64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175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LGR5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0.229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&lt;0.001*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Low expression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105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51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High expression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150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203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CD133 </a:t>
                      </a:r>
                      <a:r>
                        <a:rPr lang="en-US" sz="1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expression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-0.031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0.526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31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Low expression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150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157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High expression</a:t>
                      </a:r>
                      <a:endParaRPr lang="en-GB" sz="1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105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97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Ki-67 </a:t>
                      </a:r>
                      <a:r>
                        <a:rPr lang="en-US" sz="1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expression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0.002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1.000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31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Low expression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159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158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High expression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96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96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AXL expression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0.237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&lt;0.001*</a:t>
                      </a:r>
                      <a:endParaRPr lang="en-GB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31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Low expression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119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61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High expression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136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193</a:t>
                      </a:r>
                      <a:endParaRPr lang="en-GB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1484" y="107542"/>
            <a:ext cx="14590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Supplementary table 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624" y="3350186"/>
            <a:ext cx="67687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itchFamily="34" charset="0"/>
              </a:rPr>
              <a:t>Supplementary table 2.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EphA2 and clinical-pathological correlates in CRC.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Correlation between EphA2 and CD44, LGR5, CD133,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Ki-67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and AXL in 509 stage I-IV CRC cases of the Singapore dataset.</a:t>
            </a:r>
          </a:p>
          <a:p>
            <a:pPr algn="just" fontAlgn="b"/>
            <a:r>
              <a:rPr lang="en-GB" sz="1000" b="1" dirty="0" smtClean="0">
                <a:latin typeface="Arial" panose="020B0604020202020204" pitchFamily="34" charset="0"/>
                <a:cs typeface="Arial" pitchFamily="34" charset="0"/>
              </a:rPr>
              <a:t> 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77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484" y="107542"/>
            <a:ext cx="14590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Supplementary table 3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778334"/>
              </p:ext>
            </p:extLst>
          </p:nvPr>
        </p:nvGraphicFramePr>
        <p:xfrm>
          <a:off x="216025" y="2771586"/>
          <a:ext cx="6453335" cy="18004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0522"/>
                <a:gridCol w="575673"/>
                <a:gridCol w="523982"/>
                <a:gridCol w="626724"/>
                <a:gridCol w="924674"/>
                <a:gridCol w="996593"/>
                <a:gridCol w="544531"/>
                <a:gridCol w="503433"/>
                <a:gridCol w="482886"/>
                <a:gridCol w="484317"/>
              </a:tblGrid>
              <a:tr h="2359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Chemotherapy/Resection</a:t>
                      </a:r>
                      <a:r>
                        <a:rPr lang="en-GB" sz="800" b="1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Group</a:t>
                      </a:r>
                      <a:endParaRPr lang="en-GB" sz="8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Stage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EphA2 Level</a:t>
                      </a:r>
                      <a:endParaRPr lang="en-GB" sz="8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Invasion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Differentiation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Tumour Site (Rectal/non-rectal)</a:t>
                      </a:r>
                      <a:endParaRPr lang="en-GB" sz="8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Ethnicity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Gender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Age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Tumour Size</a:t>
                      </a:r>
                      <a:endParaRPr lang="en-GB" sz="8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303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Stage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03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EphA2 Level</a:t>
                      </a:r>
                      <a:endParaRPr lang="en-GB" sz="8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0.06014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687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Invasion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0.3355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0.8218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03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Differentiation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0.335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0.593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0.4254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03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Tumour Site (Rectal/non-rectal)</a:t>
                      </a:r>
                      <a:endParaRPr lang="en-GB" sz="800" b="1" u="none" strike="noStrike" kern="120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0.4531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0.8591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0.3155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0.5217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03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Ethnicity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0.8031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0.2421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0.07523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0.02899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03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Gender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0.1723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0.4983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0.3441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0.5945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0.05661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03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Age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0.442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0.6056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0.3448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0.9195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0.9873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0.7324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0.6121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687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Tumour Size</a:t>
                      </a:r>
                      <a:endParaRPr lang="en-GB" sz="8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0.2177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0.7008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0.2703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0.05571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0.4233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0.1548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0.8466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0.6322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834053"/>
              </p:ext>
            </p:extLst>
          </p:nvPr>
        </p:nvGraphicFramePr>
        <p:xfrm>
          <a:off x="216025" y="683568"/>
          <a:ext cx="6453335" cy="16850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0522"/>
                <a:gridCol w="565399"/>
                <a:gridCol w="534256"/>
                <a:gridCol w="626724"/>
                <a:gridCol w="945222"/>
                <a:gridCol w="965771"/>
                <a:gridCol w="544530"/>
                <a:gridCol w="513708"/>
                <a:gridCol w="493160"/>
                <a:gridCol w="474043"/>
              </a:tblGrid>
              <a:tr h="2359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Resection</a:t>
                      </a:r>
                      <a:r>
                        <a:rPr lang="en-GB" sz="800" b="1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Group</a:t>
                      </a:r>
                      <a:endParaRPr lang="en-GB" sz="8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Stage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EphA2 Level</a:t>
                      </a:r>
                      <a:endParaRPr lang="en-GB" sz="8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Invasion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Differentiation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Tumour Site (Rectal/non-rectal)</a:t>
                      </a:r>
                      <a:endParaRPr lang="en-GB" sz="8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Ethnicity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Gender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Age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Tumour Size</a:t>
                      </a:r>
                      <a:endParaRPr lang="en-GB" sz="8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303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Stage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03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EphA2 Level</a:t>
                      </a:r>
                      <a:endParaRPr lang="en-GB" sz="8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0.1541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687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Invasion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0.09689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0.2142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03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Differentiation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0.4084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0.4989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0.1471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03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Tumour Site (Rectal/non-rectal)</a:t>
                      </a:r>
                      <a:endParaRPr lang="en-GB" sz="8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0.2256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0.2741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0.7406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0.382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03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Ethnicity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0.2362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0.2514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0.08293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0.7407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03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Gender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0.5922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0.4983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0.3161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0.8389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0.2693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0.4767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03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Age</a:t>
                      </a: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0.003791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0.8952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0.3546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0.9348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0.354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0.0485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0.04534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687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Tumour Size</a:t>
                      </a:r>
                      <a:endParaRPr lang="en-GB" sz="800" b="1" u="none" strike="noStrike" kern="120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18" marR="6518" marT="6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0.2564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0.7937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0.7041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0.7115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0.3677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0.1526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0.7148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0.4752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1484" y="323528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A.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484" y="2483768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B.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624" y="4716016"/>
            <a:ext cx="67687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/>
            <a:r>
              <a:rPr lang="en-GB" sz="1000" b="1" dirty="0" smtClean="0">
                <a:latin typeface="Arial" panose="020B0604020202020204" pitchFamily="34" charset="0"/>
                <a:cs typeface="Arial" pitchFamily="34" charset="0"/>
              </a:rPr>
              <a:t>Supplementary table 3. </a:t>
            </a:r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Statistical associations between pairs of factors in the surgery only </a:t>
            </a:r>
            <a:r>
              <a:rPr lang="en-GB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surgery/chemotherapy </a:t>
            </a:r>
            <a:r>
              <a:rPr lang="en-GB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(B) stage II/III groups </a:t>
            </a:r>
            <a:r>
              <a:rPr lang="en-GB" sz="1000" b="1" dirty="0">
                <a:latin typeface="Arial" pitchFamily="34" charset="0"/>
                <a:cs typeface="Arial" pitchFamily="34" charset="0"/>
              </a:rPr>
              <a:t>in the Singapore dataset</a:t>
            </a:r>
            <a:r>
              <a:rPr lang="en-GB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 used included Fisher’s Exact test (both categorical factors), Wilcoxon/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Kruskal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-Wallis tests (categorical and continuous factors) and Spearman rank correlation (both continuous factors). A p-value (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Bonferroni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correction) of 0.00139 was used to determine significance.</a:t>
            </a:r>
          </a:p>
          <a:p>
            <a:pPr algn="just" fontAlgn="b"/>
            <a:r>
              <a:rPr lang="en-GB" sz="1000" b="1" dirty="0" smtClean="0">
                <a:latin typeface="Arial" panose="020B0604020202020204" pitchFamily="34" charset="0"/>
                <a:cs typeface="Arial" pitchFamily="34" charset="0"/>
              </a:rPr>
              <a:t> 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08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905" y="107542"/>
            <a:ext cx="14590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Supplementary table 4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385" y="4211960"/>
            <a:ext cx="68579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/>
            <a:r>
              <a:rPr lang="en-GB" sz="1000" b="1" dirty="0" smtClean="0">
                <a:latin typeface="Arial" panose="020B0604020202020204" pitchFamily="34" charset="0"/>
                <a:cs typeface="Arial" pitchFamily="34" charset="0"/>
              </a:rPr>
              <a:t>Supplementary table 4. A. </a:t>
            </a:r>
            <a:r>
              <a:rPr lang="en-GB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Univariate 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multivariate analysis (Cox proportional hazards regression) of resection-chemotherapy </a:t>
            </a:r>
            <a:r>
              <a:rPr lang="en-GB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stage II/III patient 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lang="en-GB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</a:t>
            </a:r>
            <a:r>
              <a:rPr lang="en-GB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multivariate model (Cox proportional hazards regression) of resection-chemotherapy </a:t>
            </a:r>
            <a:r>
              <a:rPr lang="en-GB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stage II/III patient 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lang="en-GB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121048"/>
              </p:ext>
            </p:extLst>
          </p:nvPr>
        </p:nvGraphicFramePr>
        <p:xfrm>
          <a:off x="184920" y="539552"/>
          <a:ext cx="6556449" cy="21025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6836"/>
                <a:gridCol w="667224"/>
                <a:gridCol w="594875"/>
                <a:gridCol w="573681"/>
                <a:gridCol w="745785"/>
                <a:gridCol w="688417"/>
                <a:gridCol w="516313"/>
                <a:gridCol w="688417"/>
                <a:gridCol w="704901"/>
              </a:tblGrid>
              <a:tr h="14189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FACTOR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Univariate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Multivariate (Full)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41890"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 (n)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HR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95% CI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p-value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HR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95% CI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b="1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p-value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(per year increase)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156 (71)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1.01-1.05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0.001389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1.01-1.06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0.011000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Gender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85 (41)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71 (30)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0.67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0.4187-1.076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0.097700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0.63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0.38-1.04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0.080000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Ethnic group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Chinese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136 (62)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Non-Chinese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 (9)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1.63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0.8166-3.356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0.162000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1.18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0.51-2.72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0.710000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Tumour Site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Rectal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 (16)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Non-Rectal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113 (55)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1.07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0.6107-1.881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0.809000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1.17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0.64-2.17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0.610000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898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Tumour Size  (linear, per year increase)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156 (71)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1.17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1.07-1.29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0.001100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1.15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1.03-1.27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0.011000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Invasion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Invasion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133 (58)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Invasion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 (13)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1.56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0.85-2.85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0.151000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1.45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0.75-2.79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0.027000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89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EphA2 </a:t>
                      </a:r>
                      <a:r>
                        <a:rPr lang="en-GB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Level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82 (38)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898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74 (33)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1.02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0.64-1.63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0.931000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0.97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0.59-1.59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0.910000</a:t>
                      </a:r>
                    </a:p>
                  </a:txBody>
                  <a:tcPr marL="7094" marR="7094" marT="70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960876"/>
              </p:ext>
            </p:extLst>
          </p:nvPr>
        </p:nvGraphicFramePr>
        <p:xfrm>
          <a:off x="178366" y="2924944"/>
          <a:ext cx="6561480" cy="10839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87981"/>
                <a:gridCol w="741233"/>
                <a:gridCol w="991791"/>
                <a:gridCol w="1002231"/>
                <a:gridCol w="689034"/>
                <a:gridCol w="1049210"/>
              </a:tblGrid>
              <a:tr h="6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Multivariate (Final)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 (n)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95% CI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(per year increase)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156 (71)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1.01-1.06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0.018000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Gender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 (41)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 (30)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0.38-1.02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0.060000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Tumour Size (linear, per year increase)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156 (71)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1.07-1.30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0.001000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1484" y="323528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A.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484" y="2669595"/>
            <a:ext cx="304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B.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46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022" y="1530241"/>
            <a:ext cx="68373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/>
            <a:r>
              <a:rPr lang="en-GB" sz="1000" b="1" dirty="0">
                <a:latin typeface="Arial" panose="020B0604020202020204" pitchFamily="34" charset="0"/>
                <a:cs typeface="Arial" pitchFamily="34" charset="0"/>
              </a:rPr>
              <a:t>Supplementary table </a:t>
            </a:r>
            <a:r>
              <a:rPr lang="en-GB" sz="1000" b="1" dirty="0" smtClean="0">
                <a:latin typeface="Arial" panose="020B0604020202020204" pitchFamily="34" charset="0"/>
                <a:cs typeface="Arial" pitchFamily="34" charset="0"/>
              </a:rPr>
              <a:t>5</a:t>
            </a:r>
            <a:r>
              <a:rPr lang="en-GB" sz="1000" b="1" dirty="0" smtClean="0">
                <a:latin typeface="Arial" panose="020B0604020202020204" pitchFamily="34" charset="0"/>
                <a:cs typeface="Arial" pitchFamily="34" charset="0"/>
              </a:rPr>
              <a:t>. </a:t>
            </a:r>
            <a:r>
              <a:rPr lang="en-GB" sz="1000" dirty="0" smtClean="0">
                <a:latin typeface="Arial" panose="020B0604020202020204" pitchFamily="34" charset="0"/>
                <a:cs typeface="Arial" pitchFamily="34" charset="0"/>
              </a:rPr>
              <a:t>Statistical </a:t>
            </a:r>
            <a:r>
              <a:rPr lang="en-GB" sz="1000" dirty="0">
                <a:latin typeface="Arial" panose="020B0604020202020204" pitchFamily="34" charset="0"/>
                <a:cs typeface="Arial" pitchFamily="34" charset="0"/>
              </a:rPr>
              <a:t>association between expression levels of TGF-</a:t>
            </a:r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and EphA2 using Spearman’s Rank Correlation in GSE17536, GSE39582, GSE14333 and The Cancer Genome Atlas (TCGA). Within each dataset the value of Rho and associated p-value is reported. 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282542"/>
              </p:ext>
            </p:extLst>
          </p:nvPr>
        </p:nvGraphicFramePr>
        <p:xfrm>
          <a:off x="294232" y="661965"/>
          <a:ext cx="6264700" cy="6696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6470"/>
                <a:gridCol w="626470"/>
                <a:gridCol w="626470"/>
                <a:gridCol w="626470"/>
                <a:gridCol w="626470"/>
                <a:gridCol w="626470"/>
                <a:gridCol w="626470"/>
                <a:gridCol w="626470"/>
                <a:gridCol w="626470"/>
                <a:gridCol w="626470"/>
              </a:tblGrid>
              <a:tr h="2232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GSE17536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TCGA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GSE39582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GSE14333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32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Gene Pair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p-value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Rho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p-value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Rho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p-value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Rho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p-value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Rho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32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EphA2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sz="10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α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0.000177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0.346072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1.64E-05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0.416085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9.04E-08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0.2445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0.007883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0.194794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905" y="107542"/>
            <a:ext cx="14590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Supplementary table 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5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27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36437</TotalTime>
  <Words>1101</Words>
  <Application>Microsoft Office PowerPoint</Application>
  <PresentationFormat>On-screen Show (4:3)</PresentationFormat>
  <Paragraphs>683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Medicine, Dentistry and Biomedical Sciences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334</cp:revision>
  <cp:lastPrinted>2015-07-13T10:48:22Z</cp:lastPrinted>
  <dcterms:created xsi:type="dcterms:W3CDTF">2014-09-10T16:22:10Z</dcterms:created>
  <dcterms:modified xsi:type="dcterms:W3CDTF">2015-07-15T18:57:16Z</dcterms:modified>
</cp:coreProperties>
</file>