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61" r:id="rId14"/>
    <p:sldId id="262" r:id="rId15"/>
    <p:sldId id="263" r:id="rId16"/>
    <p:sldId id="271" r:id="rId17"/>
    <p:sldId id="272" r:id="rId18"/>
  </p:sldIdLst>
  <p:sldSz cx="6858000" cy="9144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422" y="30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07/07/2015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07/07/2015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07/07/2015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07/07/2015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07/07/2015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07/07/2015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07/07/2015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07/07/2015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07/07/2015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07/07/2015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07/07/2015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847CFC-816F-41D0-AAC0-9BF4FEBC753E}" type="datetimeFigureOut">
              <a:rPr lang="es-ES" smtClean="0"/>
              <a:pPr/>
              <a:t>07/07/2015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620688" y="395536"/>
          <a:ext cx="5760640" cy="8356697"/>
        </p:xfrm>
        <a:graphic>
          <a:graphicData uri="http://schemas.openxmlformats.org/drawingml/2006/table">
            <a:tbl>
              <a:tblPr/>
              <a:tblGrid>
                <a:gridCol w="3801202"/>
                <a:gridCol w="580169"/>
                <a:gridCol w="711528"/>
                <a:gridCol w="667741"/>
              </a:tblGrid>
              <a:tr h="135768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900" b="1" i="0" u="none" strike="noStrike" dirty="0">
                          <a:solidFill>
                            <a:srgbClr val="FFFFFF"/>
                          </a:solidFill>
                          <a:latin typeface="Helvetica"/>
                        </a:rPr>
                        <a:t>Gene-set </a:t>
                      </a:r>
                      <a:r>
                        <a:rPr lang="es-ES_tradnl" sz="900" b="1" i="0" u="none" strike="noStrike" dirty="0" err="1">
                          <a:solidFill>
                            <a:srgbClr val="FFFFFF"/>
                          </a:solidFill>
                          <a:latin typeface="Helvetica"/>
                        </a:rPr>
                        <a:t>name</a:t>
                      </a:r>
                      <a:endParaRPr lang="es-ES_tradnl" sz="900" b="1" i="0" u="none" strike="noStrike" dirty="0">
                        <a:solidFill>
                          <a:srgbClr val="FFFFFF"/>
                        </a:solidFill>
                        <a:latin typeface="Helvetica"/>
                      </a:endParaRP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900" b="1" i="0" u="none" strike="noStrike" dirty="0">
                          <a:solidFill>
                            <a:srgbClr val="FFFFFF"/>
                          </a:solidFill>
                          <a:latin typeface="Helvetica"/>
                        </a:rPr>
                        <a:t>NES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900" b="1" i="0" u="none" strike="noStrike" dirty="0">
                          <a:solidFill>
                            <a:srgbClr val="FFFFFF"/>
                          </a:solidFill>
                          <a:latin typeface="Helvetica"/>
                        </a:rPr>
                        <a:t>NOM p-val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900" b="1" i="0" u="none" strike="noStrike" dirty="0">
                          <a:solidFill>
                            <a:srgbClr val="FFFFFF"/>
                          </a:solidFill>
                          <a:latin typeface="Helvetica"/>
                        </a:rPr>
                        <a:t>FDR q-val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</a:tr>
              <a:tr h="135768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ECM-RECEPTOR INTERACTION%KEGG%HSA04512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-2.60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279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TRANSPORT TO THE GOLGI AND SUBSEQUENT MODIFICATION%REACTOME%REACT_25046.1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-2.53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6185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BETA1 INTEGRIN CELL SURFACE INTERACTIONS%PATHWAY INTERACTION DATABASE NCI-NATURE CURATED DATA%BETA1 INTEGRIN CELL SURFACE INTERACTIONS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-2.49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279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NON-INTEGRIN MEMBRANE-ECM INTERACTIONS%REACTOME%REACT_163874.2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-2.48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768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COLLAGEN FORMATION%REACTOME%REACT_120729.4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-2.46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768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EXTRACELLULAR STRUCTURE ORGANIZATION%GOBP%GO:0043062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-2.45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279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EXTRACELLULAR MATRIX ORGANIZATION%REACTOME%REACT_118779.6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-2.44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768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ELASTIC FIBRE FORMATION%REACTOME%REACT_150366.2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-2.44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768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EXTRACELLULAR MATRIX ORGANIZATION%GOBP%GO:0030198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-2.43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279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GLYCOSAMINOGLYCAN BIOSYNTHETIC PROCESS%GOBP%GO:0006024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-2.41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768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AMINOGLYCAN BIOSYNTHETIC PROCESS%GOBP%GO:0006023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-2.41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279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ASSEMBLY OF COLLAGEN FIBRILS AND OTHER MULTIMERIC STRUCTURES%REACTOME%REACT_150180.2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-2.40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768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ECM PROTEOGLYCANS%REACTOME%REACT_163906.3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-2.39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768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O-GLYCAN PROCESSING%GOBP%GO:0016266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-2.38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768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PROTEIN N-LINKED GLYCOSYLATION%GOBP%GO:0006487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-2.36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768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TRIGLYCERIDE BIOSYNTHESIS%REACTOME%REACT_1190.3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-2.36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768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ALPHA6BETA4INTEGRIN%IOB%ALPHA6BETA4INTEGRIN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-2.34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768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NEUTRAL LIPID BIOSYNTHETIC PROCESS%GOBP%GO:0046460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-2.34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768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ACYLGLYCEROL BIOSYNTHETIC PROCESS%GOBP%GO:0046463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-2.33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768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TRIGLYCERIDE BIOSYNTHETIC PROCESS%GOBP%GO:0019432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-2.32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768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NEURON PROJECTION GUIDANCE%GOBP%GO:0097485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-2.32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768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PHOSPHOLIPID TRANSPORT%GOBP%GO:0015914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-2.32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768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PLATELET DEGRANULATION%GOBP%GO:0002576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-2.32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348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O-LINKED GLYCOSYLATION OF MUCINS%REACTOME%REACT_115606.1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-2.32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768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PEPTIDYL-ASPARAGINE MODIFICATION%GOBP%GO:0018196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-2.32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279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PROTEIN N-LINKED GLYCOSYLATION VIA ASPARAGINE%GOBP%GO:0018279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-2.31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768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AMINOGLYCAN METABOLIC PROCESS%GOBP%GO:0006022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-2.30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279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REGULATION OF SMOOTH MUSCLE CELL MIGRATION%GOBP%GO:0014910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-2.30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6185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BETA3 INTEGRIN CELL SURFACE INTERACTIONS%PATHWAY INTERACTION DATABASE NCI-NATURE CURATED DATA%BETA3 INTEGRIN CELL SURFACE INTERACTIONS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-2.30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768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AXON GUIDANCE%GOBP%GO:0007411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-2.30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279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CELL MORPHOGENESIS INVOLVED IN NEURON DIFFERENTIATION%GOBP%GO:0048667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-2.29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768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GLYCOPROTEIN METABOLIC PROCESS%GOBP%GO:0009100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-2.28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768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SYNDECAN INTERACTIONS%REACTOME%REACT_163942.2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-2.28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279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RETINOID METABOLISM AND TRANSPORT%REACTOME%REACT_24968.6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-2.28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279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INTEGRIN CELL SURFACE INTERACTIONS%REACTOME%REACT_13552.4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-2.28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768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FOCAL ADHESION%KEGG%HSA04510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-2.27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768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PLATELET DEGRANULATION%REACTOME%REACT_318.7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-2.26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3.02E-05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768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GLYCOSAMINOGLYCAN METABOLIC PROCESS%GOBP%GO:0030203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-2.27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3.10E-05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279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CELL MORPHOGENESIS INVOLVED IN DIFFERENTIATION%GOBP%GO:0000904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-2.25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5.72E-05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768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INTEGRIN SIGNALLING PATHWAY%PANTHER PATHWAY%P00034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-2.26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5.87E-05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279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ASPARAGINE N-LINKED GLYCOSYLATION%REACTOME%REACT_22426.4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-2.23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8.22E-05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768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ALPHA6BETA4INTEGRIN%NETPATH%ALPHA6BETA4INTEGRIN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-2.25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8.42E-05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768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GLYCOPROTEIN BIOSYNTHETIC PROCESS%GOBP%GO:0009101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-2.22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9.95E-05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768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STEROL HOMEOSTASIS%GOBP%GO:0055092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-2.23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1.02E-04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768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AXON DEVELOPMENT%GOBP%GO:0061564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-2.23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1.04E-04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768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ORGANOPHOSPHATE ESTER TRANSPORT%GOBP%GO:0015748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-2.23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1.06E-04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768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MUCIN TYPE O-GLYCAN BIOSYNTHESIS%KEGG%HSA00512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-2.22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1.18E-04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768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NEURON PROJECTION MORPHOGENESIS%GOBP%GO:0048812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-2.22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1.20E-04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768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AXONOGENESIS%GOBP%GO:0007409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-2.22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1.23E-04</a:t>
                      </a:r>
                    </a:p>
                  </a:txBody>
                  <a:tcPr marL="2359" marR="2359" marT="2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/>
        </p:nvGraphicFramePr>
        <p:xfrm>
          <a:off x="332656" y="323528"/>
          <a:ext cx="6192688" cy="8360795"/>
        </p:xfrm>
        <a:graphic>
          <a:graphicData uri="http://schemas.openxmlformats.org/drawingml/2006/table">
            <a:tbl>
              <a:tblPr/>
              <a:tblGrid>
                <a:gridCol w="4086292"/>
                <a:gridCol w="623683"/>
                <a:gridCol w="764891"/>
                <a:gridCol w="717822"/>
              </a:tblGrid>
              <a:tr h="131592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900" b="1" i="0" u="none" strike="noStrike" dirty="0">
                          <a:solidFill>
                            <a:srgbClr val="FFFFFF"/>
                          </a:solidFill>
                          <a:latin typeface="Helvetica"/>
                        </a:rPr>
                        <a:t>Gene-set </a:t>
                      </a:r>
                      <a:r>
                        <a:rPr lang="es-ES_tradnl" sz="900" b="1" i="0" u="none" strike="noStrike" dirty="0" err="1">
                          <a:solidFill>
                            <a:srgbClr val="FFFFFF"/>
                          </a:solidFill>
                          <a:latin typeface="Helvetica"/>
                        </a:rPr>
                        <a:t>name</a:t>
                      </a:r>
                      <a:endParaRPr lang="es-ES_tradnl" sz="900" b="1" i="0" u="none" strike="noStrike" dirty="0">
                        <a:solidFill>
                          <a:srgbClr val="FFFFFF"/>
                        </a:solidFill>
                        <a:latin typeface="Helvetica"/>
                      </a:endParaRP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900" b="1" i="0" u="none" strike="noStrike">
                          <a:solidFill>
                            <a:srgbClr val="FFFFFF"/>
                          </a:solidFill>
                          <a:latin typeface="Helvetica"/>
                        </a:rPr>
                        <a:t>NES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900" b="1" i="0" u="none" strike="noStrike">
                          <a:solidFill>
                            <a:srgbClr val="FFFFFF"/>
                          </a:solidFill>
                          <a:latin typeface="Helvetica"/>
                        </a:rPr>
                        <a:t>NOM p-val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900" b="1" i="0" u="none" strike="noStrike" dirty="0">
                          <a:solidFill>
                            <a:srgbClr val="FFFFFF"/>
                          </a:solidFill>
                          <a:latin typeface="Helvetica"/>
                        </a:rPr>
                        <a:t>FDR q-val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</a:tr>
              <a:tr h="131592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CARBOHYDRATE DERIVATIVE TRANSPORT%GOBP%GO:1901264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-1.89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0.001689189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0.01045513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5846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EGF RECEPTOR (ERBB1) SIGNALING PATHWAY%PATHWAY INTERACTION DATABASE NCI-NATURE CURATED DATA%EGF RECEPTOR (ERBB1) SIGNALING PATHWAY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-1.86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0.001712329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0.01301473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319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ALDOSTERONE-REGULATED SODIUM REABSORPTION%KEGG%HSA04960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-1.70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0.001715266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0.04119609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3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EGFR INTERACTS WITH PHOSPHOLIPASE C-GAMMA%REACTOME%REACT_12478.1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-1.83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0.001718213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0.01624088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319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EPHB-MEDIATED FORWARD SIGNALING%REACTOME%REACT_228085.1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-1.83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0.001754386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0.01721087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3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EPHB FORWARD SIGNALING%PATHWAY INTERACTION DATABASE NCI-NATURE CURATED DATA%EPHB FORWARD SIGNALING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-1.81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0.001785714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0.01884649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592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N-GLYCAN BIOSYNTHESIS%KEGG%HSA00510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-1.79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0.001788909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0.023042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592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EPITHELIAL TO MESENCHYMAL TRANSITION%GOBP%GO:0001837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-1.73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0.001838235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0.03443299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3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BRANCHING MORPHOGENESIS OF AN EPITHELIAL TUBE%GOBP%GO:0048754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-1.90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0.001879699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0.00939939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3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SYNTHESIS OF SUBSTRATES IN N-GLYCAN BIOSYTHESIS%REACTOME%REACT_22387.2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-1.73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0.001883239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0.03403461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592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REGULATION OF BLOOD COAGULATION%GOBP%GO:0030193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-1.69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0.001923077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0.04306272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592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ACTIVATION OF PHOSPHOLIPASE C ACTIVITY%GOBP%GO:0007202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-1.74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0.001937985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0.03120453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592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REGULATION OF AXONOGENESIS%GOBP%GO:0050770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-1.71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0.001937985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0.03934861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592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GLYCOSPHINGOLIPID METABOLIC PROCESS%GOBP%GO:0006687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-1.65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0.001949318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0.05208115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3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NOTCH SIGNALING PATHWAY%PATHWAY INTERACTION DATABASE NCI-NATURE CURATED DATA%NOTCH SIGNALING PATHWAY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-1.78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0.001976285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0.02414367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592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REGULATION OF COAGULATION%GOBP%GO:0050818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-1.78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0.002016129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0.02373454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592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REGULATION OF DEVELOPMENTAL GROWTH%GOBP%GO:0048638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-1.82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0.002024292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0.01830436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592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CONNECTIVE TISSUE DEVELOPMENT%GOBP%GO:0061448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-1.75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0.00203666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0.0299455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592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VEGF SIGNALING PATHWAY%KEGG%HSA04370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-1.63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0.00209205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0.05782805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3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POSITIVE REGULATION OF PHOSPHOLIPASE C ACTIVITY%GOBP%GO:0010863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-1.75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0.00210084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0.03005594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592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STEROL METABOLIC PROCESS%GOBP%GO:0016125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-1.59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0.002132196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0.07371548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592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SEMAPHORIN INTERACTIONS%REACTOME%REACT_19271.1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-1.74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0.002145923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0.03132899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592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REGULATION OF PROTEIN KINASE B SIGNALING%GOBP%GO:0051896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-1.70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0.002183406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0.04121165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592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ADHERENS JUNCTION%KEGG%HSA04520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-1.64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0.002304148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0.05707797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592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STEROID BIOSYNTHETIC PROCESS%GOBP%GO:0006694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-1.53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0.002369668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0.09709382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592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REGULATION OF MUSCLE CONTRACTION%GOBP%GO:0006937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-1.62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0.002398082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0.06329793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592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WNT_SIGNALING%MSIGDB_C2%WNT_SIGNALING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-1.62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0.0025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0.06056643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3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CELL SURFACE INTERACTIONS AT THE VASCULAR WALL%REACTOME%REACT_12051.3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-1.61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0.002525253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0.0635431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592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VISUAL PHOTOTRANSDUCTION%REACTOME%REACT_160125.4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-1.69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0.00255102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0.0430981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3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POSITIVE REGULATION OF PEPTIDYL-TYROSINE PHOSPHORYLATION%GOBP%GO:0050731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-1.48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0.002638523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0.11872881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592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SIGNALING BY NOTCH%REACTOME%REACT_299.6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-1.60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0.002710027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0.06739087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592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POSITIVE REGULATION OF PEPTIDASE ACTIVITY%GOBP%GO:0010952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-1.49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0.002739726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0.11259863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3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POSITIVE REGULATION OF ENDOPEPTIDASE ACTIVITY%GOBP%GO:0010950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-1.46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0.002770083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0.12628485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592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CHOLESTEROL BIOSYNTHESIS%REACTOME%REACT_9405.3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-1.90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0.002816901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0.00916828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319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GLYCOSAMINOGLYCAN BIOSYNTHESIS - CHONDROITIN SULFATE%KEGG%HSA00532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-1.98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0.002836879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0.0044617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3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REGULATION OF ION TRANSMEMBRANE TRANSPORT%GOBP%GO:0034765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-1.50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0.002881844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0.1113629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592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STEROID BIOSYNTHESIS%KEGG%HSA00100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-1.81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0.002902758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0.01962823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592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PARKINSON'S DISEASE%KEGG%HSA05012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-1.47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0.00295858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0.12541218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3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SCAVENGING BY CLASS A RECEPTORS%REACTOME%REACT_163699.2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-1.77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0.002980626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0.02606566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592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PEPTIDYL-GLUTAMIC ACID MODIFICATION%GOBP%GO:0018200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-1.90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0.002985075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0.0098922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319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REGULATION OF PEPTIDYL-TYROSINE PHOSPHORYLATION%GOBP%GO:0050730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-1.47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0.003030303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0.12365082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3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REGULATION OF SODIUM ION TRANSMEMBRANE TRANSPORT%GOBP%GO:1902305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-1.81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0.003053435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0.01941954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592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NEGATIVE REGULATION OF COAGULATION%GOBP%GO:0050819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-1.74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0.003053435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0.03284425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319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PHOSPHATIDYLCHOLINE ACYL-CHAIN REMODELING%GOBP%GO:0036151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-1.88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0.003062787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0.01081847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592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ACYL CHAIN REMODELLING OF PC%REACTOME%REACT_120829.2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-1.88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0.003062787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0.01083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592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RENAL SYSTEM DEVELOPMENT%GOBP%GO:0072001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-1.52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0.003067485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0.10087588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592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EPHRIN RECEPTOR SIGNALING PATHWAY%GOBP%GO:0048013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-1.85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0.00310559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0.01410065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592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PENTOSE PHOSPHATE PATHWAY%KEGG%HSA00030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-1.74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0.003189793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0.03271195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3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POSITIVE REGULATION OF PROTEIN TYROSINE KINASE ACTIVITY%GOBP%GO:0061098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-1.87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0.003220612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0.01168211</a:t>
                      </a:r>
                    </a:p>
                  </a:txBody>
                  <a:tcPr marL="2287" marR="2287" marT="2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/>
        </p:nvGraphicFramePr>
        <p:xfrm>
          <a:off x="260648" y="395536"/>
          <a:ext cx="6048672" cy="8359417"/>
        </p:xfrm>
        <a:graphic>
          <a:graphicData uri="http://schemas.openxmlformats.org/drawingml/2006/table">
            <a:tbl>
              <a:tblPr/>
              <a:tblGrid>
                <a:gridCol w="3991261"/>
                <a:gridCol w="609178"/>
                <a:gridCol w="747105"/>
                <a:gridCol w="701128"/>
              </a:tblGrid>
              <a:tr h="132989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900" b="1" i="0" u="none" strike="noStrike" dirty="0">
                          <a:solidFill>
                            <a:srgbClr val="FFFFFF"/>
                          </a:solidFill>
                          <a:latin typeface="Helvetica"/>
                        </a:rPr>
                        <a:t>Gene-set </a:t>
                      </a:r>
                      <a:r>
                        <a:rPr lang="es-ES_tradnl" sz="900" b="1" i="0" u="none" strike="noStrike" dirty="0" err="1">
                          <a:solidFill>
                            <a:srgbClr val="FFFFFF"/>
                          </a:solidFill>
                          <a:latin typeface="Helvetica"/>
                        </a:rPr>
                        <a:t>name</a:t>
                      </a:r>
                      <a:endParaRPr lang="es-ES_tradnl" sz="900" b="1" i="0" u="none" strike="noStrike" dirty="0">
                        <a:solidFill>
                          <a:srgbClr val="FFFFFF"/>
                        </a:solidFill>
                        <a:latin typeface="Helvetica"/>
                      </a:endParaRP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900" b="1" i="0" u="none" strike="noStrike" dirty="0">
                          <a:solidFill>
                            <a:srgbClr val="FFFFFF"/>
                          </a:solidFill>
                          <a:latin typeface="Helvetica"/>
                        </a:rPr>
                        <a:t>NES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900" b="1" i="0" u="none" strike="noStrike">
                          <a:solidFill>
                            <a:srgbClr val="FFFFFF"/>
                          </a:solidFill>
                          <a:latin typeface="Helvetica"/>
                        </a:rPr>
                        <a:t>NOM p-val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900" b="1" i="0" u="none" strike="noStrike" dirty="0">
                          <a:solidFill>
                            <a:srgbClr val="FFFFFF"/>
                          </a:solidFill>
                          <a:latin typeface="Helvetica"/>
                        </a:rPr>
                        <a:t>FDR q-val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</a:tr>
              <a:tr h="2216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5HT2 TYPE RECEPTOR MEDIATED SIGNALING PATHWAY%PANTHER PATHWAY%P04374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-1.71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0.003236246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0.03803453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989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POSITIVE REGULATION OF CELL-CELL ADHESION%GOBP%GO:0022409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-1.84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0.003257329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0.01546288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989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SPROUTING ANGIOGENESIS%GOBP%GO:0002040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-1.76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0.003267974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0.02861603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989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FOREBRAIN DEVELOPMENT%GOBP%GO:0030900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-1.43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0.003311258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0.14303355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989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SIALIC ACID METABOLISM%REACTOME%REACT_200874.2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-1.73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0.00331675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0.03404682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989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REGULATION OF LIPID CATABOLIC PROCESS%GOBP%GO:0050994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-1.70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0.00331675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0.0414256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989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AMINO SUGAR METABOLIC PROCESS%GOBP%GO:0006040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-1.69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0.00331675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0.04223583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6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NEGATIVE REGULATION OF CELLULAR COMPONENT MOVEMENT%GOBP%GO:0051271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-1.59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0.003344482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0.07486652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989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NEGATIVE REGULATION OF LOCOMOTION%GOBP%GO:0040013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-1.50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0.003355705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0.11172094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6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DEVELOPMENTAL GROWTH INVOLVED IN MORPHOGENESIS%GOBP%GO:0060560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-1.76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0.003378379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0.02866387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989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SINGLE ORGANISMAL CELL-CELL ADHESION%GOBP%GO:0016337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-1.46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0.003378379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0.12775855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989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NEGATIVE REGULATION OF PROTEIN BINDING%GOBP%GO:0032091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-1.71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0.003384095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0.03766629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989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KERATINOCYTE DIFFERENTIATION%GOBP%GO:0030216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-1.63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0.003418803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0.05738394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989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TIGHT JUNCTION%KEGG%HSA04530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-1.50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0.003448276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0.11156413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6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REGULATION OF CARDIAC MUSCLE CELL CONTRACTION%GOBP%GO:0086004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-1.64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0.003539823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0.05707259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6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NEGATIVE REGULATION OF PROTEIN COMPLEX ASSEMBLY%GOBP%GO:0031333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-1.72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0.003597122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0.0376323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989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LEPTIN%IOB%LEPTIN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-1.67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0.003623189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0.04880245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989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ORGANIC ACID TRANSPORT%GOBP%GO:0015849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-1.36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0.003623189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0.17894493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6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TRANSMEMBRANE RECEPTOR PROTEIN SERINE/THREONINE KINASE SIGNALING PATHWAY%GOBP%GO:0007178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-1.44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0.003703704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0.1413097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989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CARBOHYDRATE DIGESTION AND ABSORPTION%KEGG%HSA04973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-1.80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0.003738318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0.02023413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989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VEGF SIGNALING PATHWAY%PANTHER PATHWAY%P00056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-1.75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0.003738318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0.02979458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93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SIGNALING EVENTS MEDIATED BY PTP1B%PATHWAY INTERACTION DATABASE NCI-NATURE CURATED DATA%SIGNALING EVENTS MEDIATED BY PTP1B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-1.70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0.003738318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0.04030608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989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BONE DEVELOPMENT%GOBP%GO:0060348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-1.64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0.003816794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0.0569807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989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REGULATION OF METAL ION TRANSPORT%GOBP%GO:0010959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-1.52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0.003831418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0.10033222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989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SPHINGOLIPID METABOLISM%REACTOME%REACT_19323.4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-1.62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0.003944773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0.06204481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989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PURINE METABOLISM%KEGG%HSA00230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-1.39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0.004032258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0.1688517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989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CYTOKINE PRODUCTION%GOBP%GO:0001816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-1.65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0.004065041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0.05325452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6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HEPARAN SULFATE HEPARIN (HS-GAG) METABOLISM%REACTOME%REACT_121314.2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-1.67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0.00408998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0.04874145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989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RENIN-ANGIOTENSIN SYSTEM%KEGG%HSA04614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-1.83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0.004126547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0.01672864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6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NGF SIGNALLING VIA TRKA FROM THE PLASMA MEMBRANE%REACTOME%REACT_12056.5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-1.41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0.004132231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0.15449978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989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REGULATION OF RAS GTPASE ACTIVITY%GOBP%GO:0032318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-1.40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0.004166667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0.15545098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989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BLOOD CIRCULATION%GOBP%GO:0008015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-1.35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0.004219409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0.18936487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646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ENDOTHELINS%PATHWAY INTERACTION DATABASE NCI-NATURE CURATED DATA%ENDOTHELINS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-1.58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0.004237288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0.0768376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989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GLUCOSE HOMEOSTASIS%GOBP%GO:0042593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-1.52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0.004255319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0.10342383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6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REGULATION OF ENDOTHELIAL CELL PROLIFERATION%GOBP%GO:0001936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-1.58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0.004310345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0.07680909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989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PROTEIN LOCALIZATION TO PLASMA MEMBRANE%GOBP%GO:0072659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-1.52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0.004310345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0.09965503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989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PPAR SIGNALING PATHWAY%KEGG%HSA03320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-1.55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0.004347826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0.08965767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6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EPITHELIAL CELL DIFFERENTIATION INVOLVED IN KIDNEY DEVELOPMENT%GOBP%GO:0035850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-1.71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0.004379562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0.03773056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6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NEGATIVE REGULATION OF PROTEIN POLYMERIZATION%GOBP%GO:0032272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-1.83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0.004411765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0.01712064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989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POSITIVE REGULATION OF LIPASE ACTIVITY%GOBP%GO:0060193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-1.55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0.004424779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0.0893938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646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LONG-CHAIN FATTY-ACYL-COA METABOLIC PROCESS%GOBP%GO:0035336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-1.79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0.004511278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0.02285259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989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NERVE DEVELOPMENT%GOBP%GO:0021675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-1.77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0.004615385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0.02588854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6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DEGRADATION OF THE EXTRACELLULAR MATRIX%REACTOME%REACT_118572.6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-1.57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0.004640371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0.07926746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989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ANION HOMEOSTASIS%GOBP%GO:0055081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-1.72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0.004702194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0.03618346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6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VEGFR1 SPECIFIC SIGNALS%PATHWAY INTERACTION DATABASE NCI-NATURE CURATED DATA%VEGFR1 SPECIFIC SIGNALS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-1.83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0.004716981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0.01674525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989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CHRONIC MYELOID LEUKEMIA%KEGG%HSA05220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-1.53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0.004716981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0.0960015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646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SINGLE-ORGANISM CARBOHYDRATE CATABOLIC PROCESS%GOBP%GO:0044724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-1.54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0.004807693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0.09215584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989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FATTY ACID TRANSPORT%GOBP%GO:0015908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-1.73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0.004862237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0.03408232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6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REGULATION OF ACTIN FILAMENT-BASED PROCESS%GOBP%GO:0032970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-1.46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0.004975124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0.12619646</a:t>
                      </a:r>
                    </a:p>
                  </a:txBody>
                  <a:tcPr marL="2311" marR="2311" marT="23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/>
        </p:nvGraphicFramePr>
        <p:xfrm>
          <a:off x="404664" y="395536"/>
          <a:ext cx="5832648" cy="8597765"/>
        </p:xfrm>
        <a:graphic>
          <a:graphicData uri="http://schemas.openxmlformats.org/drawingml/2006/table">
            <a:tbl>
              <a:tblPr/>
              <a:tblGrid>
                <a:gridCol w="3848718"/>
                <a:gridCol w="587421"/>
                <a:gridCol w="720422"/>
                <a:gridCol w="676087"/>
              </a:tblGrid>
              <a:tr h="216024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900" b="1" i="0" u="none" strike="noStrike" dirty="0">
                          <a:solidFill>
                            <a:srgbClr val="FFFFFF"/>
                          </a:solidFill>
                          <a:latin typeface="Helvetica"/>
                        </a:rPr>
                        <a:t>Gene-set </a:t>
                      </a:r>
                      <a:r>
                        <a:rPr lang="es-ES_tradnl" sz="900" b="1" i="0" u="none" strike="noStrike" dirty="0" err="1">
                          <a:solidFill>
                            <a:srgbClr val="FFFFFF"/>
                          </a:solidFill>
                          <a:latin typeface="Helvetica"/>
                        </a:rPr>
                        <a:t>name</a:t>
                      </a:r>
                      <a:endParaRPr lang="es-ES_tradnl" sz="900" b="1" i="0" u="none" strike="noStrike" dirty="0">
                        <a:solidFill>
                          <a:srgbClr val="FFFFFF"/>
                        </a:solidFill>
                        <a:latin typeface="Helvetica"/>
                      </a:endParaRP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900" b="1" i="0" u="none" strike="noStrike">
                          <a:solidFill>
                            <a:srgbClr val="FFFFFF"/>
                          </a:solidFill>
                          <a:latin typeface="Helvetica"/>
                        </a:rPr>
                        <a:t>NES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900" b="1" i="0" u="none" strike="noStrike">
                          <a:solidFill>
                            <a:srgbClr val="FFFFFF"/>
                          </a:solidFill>
                          <a:latin typeface="Helvetica"/>
                        </a:rPr>
                        <a:t>NOM p-val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900" b="1" i="0" u="none" strike="noStrike" dirty="0">
                          <a:solidFill>
                            <a:srgbClr val="FFFFFF"/>
                          </a:solidFill>
                          <a:latin typeface="Helvetica"/>
                        </a:rPr>
                        <a:t>FDR q-val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</a:tr>
              <a:tr h="87764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HOMOTYPIC CELL-CELL ADHESION%GOBP%GO:0034109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-1.85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0.00499168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0.0141137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7003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ALPHA-SYNUCLEIN SIGNALING%PATHWAY INTERACTION DATABASE NCI-NATURE CURATED DATA%ALPHA-SYNUCLEIN SIGNALING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-1.76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0.00499168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0.02884282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395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REGULATION OF NEUROGENESIS%GOBP%GO:0050767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-1.39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0.005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0.16771647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395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PROTEOGLYCAN BIOSYNTHETIC PROCESS%GOBP%GO:0030166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-1.72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0.005008347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0.03588028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395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PHOSPHOLIPID METABOLIC PROCESS%GOBP%GO:0006644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-1.38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0.005076142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0.17086387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395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CHOLESTEROL TRANSPORT%GOBP%GO:0030301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-1.66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0.005136986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0.05063768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7003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POSITIVE REGULATION OF CYSTEINE-TYPE ENDOPEPTIDASE ACTIVITY INVOLVED IN APOPTOTIC PROCESS%GOBP%GO:0043280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-1.58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0.005154639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0.07805231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3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REGULATION OF EPITHELIAL CELL MIGRATION%GOBP%GO:0010632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-1.57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0.005154639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0.07988696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395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REGULATION OF SYSTEM PROCESS%GOBP%GO:0044057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-1.43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0.005235602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0.14094195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395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REGULATION OF OSSIFICATION%GOBP%GO:0030278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-1.53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0.005319149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0.09803719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395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INTEGRATION OF ENERGY METABOLISM%REACTOME%REACT_1505.2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-1.52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0.005347594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0.10204522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395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IMMUNE EFFECTOR PROCESS%GOBP%GO:0002252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-1.27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0.005347594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0.2505997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395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PANCREATIC SECRETION%KEGG%HSA04972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-1.48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0.005376344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0.11689728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395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ACTIN CYTOSKELETON ORGANIZATION%GOBP%GO:0030036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-1.37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0.005405406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0.17859633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3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REGULATION OF TRANSMEMBRANE TRANSPORTER ACTIVITY%GOBP%GO:0022898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-1.50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0.005449591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0.11155607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395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MEMBRANE BUDDING%GOBP%GO:0006900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-1.77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0.005464481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0.02677358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395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CHOLINERGIC SYNAPSE%KEGG%HSA04725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-1.46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0.005479452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0.12622099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395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EYE DEVELOPMENT%GOBP%GO:0001654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-1.48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0.005524862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0.11567226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395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RESPONSE TO HYPOXIA%GOBP%GO:0001666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-1.53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0.005649718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0.09702253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3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REGULATION OF CELLULAR COMPONENT SIZE%GOBP%GO:0032535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-1.58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0.005730659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0.07665975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395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ADHERENS JUNCTION ORGANIZATION%GOBP%GO:0034332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-1.66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0.005780347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0.04964032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395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GLAND MORPHOGENESIS%GOBP%GO:0022612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-1.83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0.005856515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0.01716135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3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NATURAL KILLER CELL MEDIATED CYTOTOXICITY%KEGG%HSA04650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-1.41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0.005934718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0.15318467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395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ADHERENS JUNCTIONS INTERACTIONS%REACTOME%REACT_19195.1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-1.74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0.005952381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0.03111255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7003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THROMBOXANE A2 RECEPTOR SIGNALING%PATHWAY INTERACTION DATABASE NCI-NATURE CURATED DATA%THROMBOXANE A2 RECEPTOR SIGNALING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-1.58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0.006085193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0.07773206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395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POSITIVE REGULATION OF NEUROGENESIS%GOBP%GO:0050769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-1.62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0.006122449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0.06326532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395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MONOSACCHARIDE TRANSPORT%GOBP%GO:0015749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-1.51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0.006122449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0.10553957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7003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BIOSYNTHESIS OF THE N-GLYCAN PRECURSOR (DOLICHOL LIPID-LINKED OLIGOSACCHARIDE, LLO) AND TRANSFER TO A NASCENT PROTEIN%REACTOME%REACT_22433.2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-1.51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0.006134969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0.10435681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395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REGULATION OF ENDOPEPTIDASE ACTIVITY%GOBP%GO:0052548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-1.30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0.006134969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0.23001964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3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NEGATIVE REGULATION OF CELL MOTILITY%GOBP%GO:2000146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-1.50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0.006153846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0.11158939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395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REGULATION OF DENDRITE DEVELOPMENT%GOBP%GO:0050773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-1.62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0.006224067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0.06320161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395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SMOOTH MUSCLE CONTRACTION%REACTOME%REACT_20558.2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-1.71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0.006230529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0.03806388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3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HISTAMINE H1 RECEPTOR MEDIATED SIGNALING PATHWAY%PANTHER PATHWAY%P04385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-1.86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0.00624025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0.01362734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395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AMEBOIDAL CELL MIGRATION%GOBP%GO:0001667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-1.60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0.006289308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0.06903371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395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BIOCARTA_GH_PATHWAY%MSIGDB_C2%BIOCARTA_GH_PATHWAY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-1.71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0.006389776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0.03813529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395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GLYCOLYSIS / GLUCONEOGENESIS%KEGG%HSA00010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-1.56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0.006396588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0.08554941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3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POSITIVE REGULATION OF LIPID TRANSPORT%GOBP%GO:0032370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-1.71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0.0064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0.03810116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395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CARBOHYDRATE HOMEOSTASIS%GOBP%GO:0033500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-1.51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0.006451613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0.10580343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395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CA-DEPENDENT EVENTS%REACTOME%REACT_15307.2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-1.65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0.006472492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0.05216859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3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ACTIVATION OF CYSTEINE-TYPE ENDOPEPTIDASE ACTIVITY INVOLVED IN APOPTOTIC PROCESS%GOBP%GO:0006919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-1.53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0.006521739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0.09756272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395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RAS PATHWAY%PANTHER PATHWAY%P04393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-1.50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0.006550218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0.11124176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3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PHOSPHOLIPASE C-ACTIVATING G-PROTEIN COUPLED RECEPTOR SIGNALING PATHWAY%GOBP%GO:0007200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-1.65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0.00660066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0.0531545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3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ER-ASSOCIATED UBIQUITIN-DEPENDENT PROTEIN CATABOLIC PROCESS%GOBP%GO:0030433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-1.62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0.006633499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0.06072694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395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VALINE, LEUCINE AND ISOLEUCINE DEGRADATION%KEGG%HSA00280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-1.61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0.006633499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0.06354281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3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REGULATION OF ENDOTHELIAL CELL MIGRATION%GOBP%GO:0010594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-1.55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0.006651885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0.08915153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3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POSITIVE REGULATION OF PROTEIN PROCESSING%GOBP%GO:0010954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-1.53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0.006741573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0.09637407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3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REGULATION OF STEM CELL DIFFERENTIATION%GOBP%GO:2000736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-1.57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0.006756757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0.08234859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395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REGULATION OF TRANSMEMBRANE TRANSPORT%GOBP%GO:0034762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-1.45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0.006756757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0.13589849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3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POSITIVE REGULATION OF RAS GTPASE ACTIVITY%GOBP%GO:0032320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-1.44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0.006756757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0.14094421</a:t>
                      </a:r>
                    </a:p>
                  </a:txBody>
                  <a:tcPr marL="2462" marR="2462" marT="24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/>
        </p:nvGraphicFramePr>
        <p:xfrm>
          <a:off x="332656" y="395536"/>
          <a:ext cx="6192688" cy="8431162"/>
        </p:xfrm>
        <a:graphic>
          <a:graphicData uri="http://schemas.openxmlformats.org/drawingml/2006/table">
            <a:tbl>
              <a:tblPr/>
              <a:tblGrid>
                <a:gridCol w="4086291"/>
                <a:gridCol w="623683"/>
                <a:gridCol w="764892"/>
                <a:gridCol w="717822"/>
              </a:tblGrid>
              <a:tr h="133226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900" b="1" i="0" u="none" strike="noStrike" dirty="0">
                          <a:solidFill>
                            <a:srgbClr val="FFFFFF"/>
                          </a:solidFill>
                          <a:latin typeface="Helvetica"/>
                        </a:rPr>
                        <a:t>Gene-set </a:t>
                      </a:r>
                      <a:r>
                        <a:rPr lang="es-ES_tradnl" sz="900" b="1" i="0" u="none" strike="noStrike" dirty="0" err="1">
                          <a:solidFill>
                            <a:srgbClr val="FFFFFF"/>
                          </a:solidFill>
                          <a:latin typeface="Helvetica"/>
                        </a:rPr>
                        <a:t>name</a:t>
                      </a:r>
                      <a:endParaRPr lang="es-ES_tradnl" sz="900" b="1" i="0" u="none" strike="noStrike" dirty="0">
                        <a:solidFill>
                          <a:srgbClr val="FFFFFF"/>
                        </a:solidFill>
                        <a:latin typeface="Helvetica"/>
                      </a:endParaRP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900" b="1" i="0" u="none" strike="noStrike" dirty="0">
                          <a:solidFill>
                            <a:srgbClr val="FFFFFF"/>
                          </a:solidFill>
                          <a:latin typeface="Helvetica"/>
                        </a:rPr>
                        <a:t>NES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900" b="1" i="0" u="none" strike="noStrike" dirty="0">
                          <a:solidFill>
                            <a:srgbClr val="FFFFFF"/>
                          </a:solidFill>
                          <a:latin typeface="Helvetica"/>
                        </a:rPr>
                        <a:t>NOM p-val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900" b="1" i="0" u="none" strike="noStrike" dirty="0">
                          <a:solidFill>
                            <a:srgbClr val="FFFFFF"/>
                          </a:solidFill>
                          <a:latin typeface="Helvetica"/>
                        </a:rPr>
                        <a:t>FDR q-val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</a:tr>
              <a:tr h="133226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TOXOPLASMOSIS%KEGG%HSA05145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-1.43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0.006779661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0.14437747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3226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STARCH AND SUCROSE METABOLISM%KEGG%HSA00500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-1.67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0.006791172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0.0470498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042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PHOSPHOLIPASE C-MEDIATED CASCADE%REACTOME%REACT_21310.2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-1.61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0.006896552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0.06344051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042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ETHANOLAMINE-CONTAINING COMPOUND METABOLIC PROCESS%GOBP%GO:0042439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-1.50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0.006896552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0.1090427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3226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GLUTAMATERGIC SYNAPSE%KEGG%HSA04724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-1.41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0.006920415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0.15386035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042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BIOCARTA_ARAP_PATHWAY%MSIGDB_C2%BIOCARTA_ARAP_PATHWAY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-1.74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0.006934813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0.03114544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3226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FAT DIGESTION AND ABSORPTION%KEGG%HSA04975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-1.65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0.007005254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0.05456015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042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ANTIGEN PROCESSING AND PRESENTATION OF EXOGENOUS PEPTIDE ANTIGEN%GOBP%GO:0002478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-1.35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0.007017544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0.18723369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3226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NEGATIVE REGULATION OF OSSIFICATION%GOBP%GO:0030279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-1.78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0.007082153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0.02367218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042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ANTIGEN PROCESSING AND PRESENTATION OF EXOGENOUS PEPTIDE ANTIGEN VIA MHC CLASS II%GOBP%GO:0019886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-1.51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0.007092198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0.10619187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3226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CARBOXYLIC ACID TRANSPORT%GOBP%GO:0046942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-1.37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0.007092198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0.1763047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042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REGULATION OF PROTEIN TYROSINE KINASE ACTIVITY%GOBP%GO:0061097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-1.61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0.007104796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0.06608107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3226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CARTILAGE DEVELOPMENT%GOBP%GO:0051216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-1.61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0.007220217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0.06392883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3226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CARBOHYDRATE CATABOLIC PROCESS%GOBP%GO:0016052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-1.45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0.007228916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0.13324976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3226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LEPTIN%NETPATH%LEPTIN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-1.41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0.007228916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0.15373337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3226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SIG_CHEMOTAXIS%MSIGDB_C2%SIG_CHEMOTAXIS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-1.70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0.007285975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0.03958849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3226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PLATELET CALCIUM HOMEOSTASIS%REACTOME%REACT_23905.1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-1.76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0.00729927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0.02864239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042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ANTIGEN PROCESSING AND PRESENTATION OF PEPTIDE ANTIGEN VIA MHC CLASS II%GOBP%GO:0002495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-1.49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0.007371008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0.11305542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042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REGULATION OF GLUTAMATE RECEPTOR SIGNALING PATHWAY%GOBP%GO:1900449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-1.74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0.00739645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0.03270089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3226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CELLULAR RESPONSE TO HORMONE STIMULUS%GOBP%GO:0032870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-1.29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0.007407407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0.2380581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3226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SMALL CELL LUNG CANCER%KEGG%HSA05222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-1.50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0.007425743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0.11141422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3226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PROTEIN PEPTIDYL-PROLYL ISOMERIZATION%GOBP%GO:0000413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-1.79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0.007564297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0.02163113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3226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REGULATION OF CELL SIZE%GOBP%GO:0008361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-1.60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0.007621951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0.06894925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042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GLYCEROPHOSPHOLIPID BIOSYNTHETIC PROCESS%GOBP%GO:0046474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-1.41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0.007633588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0.1539232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042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REGULATION OF CELL-SUBSTRATE JUNCTION ASSEMBLY%GOBP%GO:0090109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-1.71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0.007849294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0.03889582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3226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EPITHELIAL CELL DEVELOPMENT%GOBP%GO:0002064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-1.53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0.007874016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0.09594504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3226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DEVELOPMENTAL GROWTH%GOBP%GO:0048589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-1.61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0.008016032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0.06347486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042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PRE-NOTCH EXPRESSION AND PROCESSING%REACTOME%REACT_118744.2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-1.67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0.00805153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0.04808416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3226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STEROL TRANSPORT%GOBP%GO:0015918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-1.63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0.008183306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0.05752995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042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NEGATIVE REGULATION OF PROTEIN MODIFICATION PROCESS%GOBP%GO:0031400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-1.20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0.008196721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0.31445307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355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AXON GUIDANCE MEDIATED BY NETRIN%PANTHER PATHWAY%P00009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-1.63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0.008291874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0.05749236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042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REGULATION OF STRIATED MUSCLE CONTRACTION%GOBP%GO:0006942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-1.55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0.008368201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0.08804435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042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CHONDROITIN SULFATE BIOSYNTHESIS%REACTOME%REACT_120989.2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-1.77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0.008438818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0.02674338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3226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MICROTUBULE BUNDLE FORMATION%GOBP%GO:0001578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-1.67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0.008462624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0.04874573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042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REGULATION OF ACTIN FILAMENT-BASED MOVEMENT%GOBP%GO:1903115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-1.63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0.008547009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0.05961888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3226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G ALPHA (Q) SIGNALLING EVENTS%REACTOME%REACT_18283.4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-1.27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0.008547009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0.2538803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3226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DIVALENT INORGANIC CATION HOMEOSTASIS%GOBP%GO:0072507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-1.32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0.008658009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0.2093906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042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ANTIGEN PROCESSING AND PRESENTATION OF PEPTIDE ANTIGEN%GOBP%GO:0048002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-1.29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0.008658009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0.23890238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3226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REGULATION OF CHOLESTEROL TRANSPORT%GOBP%GO:0032374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-1.69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0.008746356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0.04304354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3226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RHO GTPASE CYCLE%REACTOME%REACT_11051.1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-1.49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0.008797654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0.11422908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042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CHONDROITIN SULFATE BIOSYNTHETIC PROCESS%GOBP%GO:0030206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-1.81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0.008888889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0.01862528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3226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PHOSPHOLIPID BIOSYNTHETIC PROCESS%GOBP%GO:0008654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-1.37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0.008888889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0.17569911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3226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ENDOCYTOSIS%KEGG%HSA04144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-1.36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0.008888889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0.17905822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3226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HS-GAG DEGRADATION%REACTOME%REACT_120752.2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-1.77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0.008941878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0.02580671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3226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RESPONSE TO OXYGEN LEVELS%GOBP%GO:0070482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-1.40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0.009036144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0.15708219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042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POSITIVE REGULATION OF CELL-MATRIX ADHESION%GOBP%GO:0001954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-1.68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0.009063444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0.0441872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042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REGULATION OF PLASMA LIPOPROTEIN PARTICLE LEVELS%GOBP%GO:0097006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-1.65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0.00907441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0.05357895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3226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PYRUVATE METABOLISM%KEGG%HSA00620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-1.67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0.009107468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0.0486657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3226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REGULATION OF STEROL TRANSPORT%GOBP%GO:0032371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-1.67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0.009160305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0.04873571</a:t>
                      </a:r>
                    </a:p>
                  </a:txBody>
                  <a:tcPr marL="2295" marR="2295" marT="2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/>
        </p:nvGraphicFramePr>
        <p:xfrm>
          <a:off x="332656" y="323528"/>
          <a:ext cx="6120681" cy="8428877"/>
        </p:xfrm>
        <a:graphic>
          <a:graphicData uri="http://schemas.openxmlformats.org/drawingml/2006/table">
            <a:tbl>
              <a:tblPr/>
              <a:tblGrid>
                <a:gridCol w="4038776"/>
                <a:gridCol w="616428"/>
                <a:gridCol w="755999"/>
                <a:gridCol w="709478"/>
              </a:tblGrid>
              <a:tr h="216024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900" b="1" i="0" u="none" strike="noStrike" dirty="0">
                          <a:solidFill>
                            <a:srgbClr val="FFFFFF"/>
                          </a:solidFill>
                          <a:latin typeface="Helvetica"/>
                        </a:rPr>
                        <a:t>Gene-set </a:t>
                      </a:r>
                      <a:r>
                        <a:rPr lang="es-ES_tradnl" sz="900" b="1" i="0" u="none" strike="noStrike" dirty="0" err="1">
                          <a:solidFill>
                            <a:srgbClr val="FFFFFF"/>
                          </a:solidFill>
                          <a:latin typeface="Helvetica"/>
                        </a:rPr>
                        <a:t>name</a:t>
                      </a:r>
                      <a:endParaRPr lang="es-ES_tradnl" sz="900" b="1" i="0" u="none" strike="noStrike" dirty="0">
                        <a:solidFill>
                          <a:srgbClr val="FFFFFF"/>
                        </a:solidFill>
                        <a:latin typeface="Helvetica"/>
                      </a:endParaRP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900" b="1" i="0" u="none" strike="noStrike" dirty="0">
                          <a:solidFill>
                            <a:srgbClr val="FFFFFF"/>
                          </a:solidFill>
                          <a:latin typeface="Helvetica"/>
                        </a:rPr>
                        <a:t>NES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900" b="1" i="0" u="none" strike="noStrike" dirty="0">
                          <a:solidFill>
                            <a:srgbClr val="FFFFFF"/>
                          </a:solidFill>
                          <a:latin typeface="Helvetica"/>
                        </a:rPr>
                        <a:t>NOM p-val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900" b="1" i="0" u="none" strike="noStrike" dirty="0">
                          <a:solidFill>
                            <a:srgbClr val="FFFFFF"/>
                          </a:solidFill>
                          <a:latin typeface="Helvetica"/>
                        </a:rPr>
                        <a:t>FDR q-val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</a:tr>
              <a:tr h="208118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NEGATIVE REGULATION OF BMP SIGNALING PATHWAY%GOBP%GO:0030514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-1.77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0.009188362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0.02593352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118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BIOCARTA_EDG1_PATHWAY%MSIGDB_C2%BIOCARTA_EDG1_PATHWAY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-1.69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0.009202454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0.04315665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871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LYSOSOME%KEGG%HSA04142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-1.44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0.009375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0.138992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118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BIOCARTA_MCALPAIN_PATHWAY%MSIGDB_C2%BIOCARTA_MCALPAIN_PATHWAY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-1.69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0.009463723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0.04324222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118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POSITIVE REGULATION OF RAB GTPASE ACTIVITY%GOBP%GO:0032851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-1.64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0.009463723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0.05582525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118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REGULATION OF CARDIAC MUSCLE CONTRACTION%GOBP%GO:0055117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-1.63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0.009469697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0.05996796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871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GLYCOSAMINOGLYCAN DEGRADATION%KEGG%HSA00531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-1.74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0.009615385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0.03174504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871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STEM CELL DEVELOPMENT%GOBP%GO:0048864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-1.46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0.009708738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0.13019188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118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NEGATIVE REGULATION OF CELL-SUBSTRATE ADHESION%GOBP%GO:0010812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-1.64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0.009787928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0.05702786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871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ENERGY RESERVE METABOLIC PROCESS%GOBP%GO:0006112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-1.45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0.009836066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0.13446482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118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ANTIGEN PROCESSING AND PRESENTATION OF PEPTIDE OR POLYSACCHARIDE ANTIGEN VIA MHC CLASS II%GOBP%GO:0002504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-1.49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0.009852217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0.11333042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204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CELLULAR ROLES OF ANTHRAX TOXIN%PATHWAY INTERACTION DATABASE NCI-NATURE CURATED DATA%CELLULAR ROLES OF ANTHRAX TOXIN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-1.70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0.00990099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0.0403619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871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TELENCEPHALON DEVELOPMENT%GOBP%GO:0021537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-1.61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0.009920635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0.06642948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871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PALATE DEVELOPMENT%GOBP%GO:0060021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-1.72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0.010033445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0.03763938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871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CRMPS IN SEMA3A SIGNALING%REACTOME%REACT_19199.1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-1.71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0.010144928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0.03884193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871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GLUCOSE TRANSPORT%REACTOME%REACT_212.5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-1.54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0.010169491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0.0913074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118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CELL DIFFERENTIATION INVOLVED IN KIDNEY DEVELOPMENT%GOBP%GO:0061005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-1.66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0.010174419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0.05082058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871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INSULIN SIGNALING PATHWAY%KEGG%HSA04910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-1.41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0.010204081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0.15220341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8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REGULATION OF SODIUM ION TRANSPORT%GOBP%GO:0002028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-1.58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0.010380623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0.07627894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8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SIGNALING BY NOTCH1 IN CANCER%REACTOME%REACT_160214.2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-1.48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0.010438413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0.11892184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871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SUPEROXIDE METABOLIC PROCESS%GOBP%GO:0006801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-1.70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0.010670732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0.04042011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871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GASTRIC ACID SECRETION%KEGG%HSA04971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-1.52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0.010729614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0.09901558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118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SIGNALING BY NOTCH1 PEST DOMAIN MUTANTS IN CANCER%REACTOME%REACT_160301.1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-1.46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0.010729614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0.12695727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871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INTERFERON SIGNALING%REACTOME%REACT_25229.1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-1.34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0.010791367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0.19650076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118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HEMATOPOIETIC OR LYMPHOID ORGAN DEVELOPMENT%GOBP%GO:0048534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-1.30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0.010810811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0.22436081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8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REGULATION OF FOCAL ADHESION ASSEMBLY%GOBP%GO:0051893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-1.68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0.010819165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0.04610872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871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OPIOID SIGNALLING%REACTOME%REACT_15295.1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-1.46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0.011013215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0.12716685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118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GENERATION OF SECOND MESSENGER MOLECULES%REACTOME%REACT_12623.2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-1.64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0.011023622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0.05715817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871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SIGNALING BY RHO GTPASES%REACTOME%REACT_11044.2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-1.54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0.011049724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0.09212867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8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CARDIAC MUSCLE CELL ACTION POTENTIAL%GOBP%GO:0086001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-1.67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0.011075949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0.04771551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8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REGULATION OF EXTENT OF CELL GROWTH%GOBP%GO:0061387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-1.69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0.011095701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0.04229533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118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POSITIVE REGULATION OF CELL-SUBSTRATE ADHESION%GOBP%GO:0010811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-1.66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0.011164274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0.05065523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118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REGULATION OF ION TRANSMEMBRANE TRANSPORTER ACTIVITY%GOBP%GO:0032412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-1.52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0.011173184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0.10378301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118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CELLULAR PROCESS INVOLVED IN REPRODUCTION IN MULTICELLULAR ORGANISM%GOBP%GO:0022412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-1.44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0.011286682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0.13665634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871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WNT%IOB%WNT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-1.41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0.011363637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0.15241688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871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PYRUVATE METABOLIC PROCESS%GOBP%GO:0006090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-1.60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0.011472276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0.06746967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871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SYNAPSE ORGANIZATION%GOBP%GO:0050808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-1.49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0.011627907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0.11225265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871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CALCIUM ION HOMEOSTASIS%GOBP%GO:0055074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-1.30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0.011627907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0.2322867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118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WNT SIGNALING NETWORK%PATHWAY INTERACTION DATABASE NCI-NATURE CURATED DATA%WNT SIGNALING NETWORK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-1.67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0.011686143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0.04878611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118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NEGATIVE REGULATION OF VIRAL GENOME REPLICATION%GOBP%GO:0045071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-1.57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0.011705685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0.07973968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871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TIE1 TEK%IOB%TIE1 TEK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-1.67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0.01183432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0.04773018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118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CARDIAC MUSCLE CELL ACTION POTENTIAL INVOLVED IN CONTRACTION%GOBP%GO:0086002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-1.69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0.011904762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0.0423377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204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SIGNALING EVENTS MEDIATED BY FOCAL ADHESION KINASE%PATHWAY INTERACTION DATABASE NCI-NATURE CURATED DATA%SIGNALING EVENTS MEDIATED BY FOCAL ADHESION KINASE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-1.53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0.01192843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0.096982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871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COMPLEMENT AND COAGULATION CASCADES%KEGG%HSA04610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-1.47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0.011933174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0.12475818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204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ALPHA4 BETA1 INTEGRIN SIGNALING EVENTS%PATHWAY INTERACTION DATABASE NCI-NATURE CURATED DATA%ALPHA4 BETA1 INTEGRIN SIGNALING EVENTS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-1.61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0.011965812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0.06425384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871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GLYCOLYSIS%HUMANCYC%PWY66-400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-1.61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0.011976048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0.0642214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871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DENDRITE MORPHOGENESIS%GOBP%GO:0048813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-1.66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0.011994003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0.05070115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871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GLIOMA%KEGG%HSA05214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-1.54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0.012195122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0.09466951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118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NEGATIVE REGULATION OF PHOSPHORUS METABOLIC PROCESS%GOBP%GO:0010563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-1.37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0.012269938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0.17628704</a:t>
                      </a:r>
                    </a:p>
                  </a:txBody>
                  <a:tcPr marL="2185" marR="2185" marT="2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/>
        </p:nvGraphicFramePr>
        <p:xfrm>
          <a:off x="332656" y="323528"/>
          <a:ext cx="6192688" cy="8500823"/>
        </p:xfrm>
        <a:graphic>
          <a:graphicData uri="http://schemas.openxmlformats.org/drawingml/2006/table">
            <a:tbl>
              <a:tblPr/>
              <a:tblGrid>
                <a:gridCol w="4086293"/>
                <a:gridCol w="623682"/>
                <a:gridCol w="764892"/>
                <a:gridCol w="717821"/>
              </a:tblGrid>
              <a:tr h="135589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900" b="1" i="0" u="none" strike="noStrike" dirty="0">
                          <a:solidFill>
                            <a:srgbClr val="FFFFFF"/>
                          </a:solidFill>
                          <a:latin typeface="Helvetica"/>
                        </a:rPr>
                        <a:t>Gene-set </a:t>
                      </a:r>
                      <a:r>
                        <a:rPr lang="es-ES_tradnl" sz="900" b="1" i="0" u="none" strike="noStrike" dirty="0" err="1">
                          <a:solidFill>
                            <a:srgbClr val="FFFFFF"/>
                          </a:solidFill>
                          <a:latin typeface="Helvetica"/>
                        </a:rPr>
                        <a:t>name</a:t>
                      </a:r>
                      <a:endParaRPr lang="es-ES_tradnl" sz="900" b="1" i="0" u="none" strike="noStrike" dirty="0">
                        <a:solidFill>
                          <a:srgbClr val="FFFFFF"/>
                        </a:solidFill>
                        <a:latin typeface="Helvetica"/>
                      </a:endParaRP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900" b="1" i="0" u="none" strike="noStrike">
                          <a:solidFill>
                            <a:srgbClr val="FFFFFF"/>
                          </a:solidFill>
                          <a:latin typeface="Helvetica"/>
                        </a:rPr>
                        <a:t>NES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900" b="1" i="0" u="none" strike="noStrike" dirty="0">
                          <a:solidFill>
                            <a:srgbClr val="FFFFFF"/>
                          </a:solidFill>
                          <a:latin typeface="Helvetica"/>
                        </a:rPr>
                        <a:t>NOM p-val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900" b="1" i="0" u="none" strike="noStrike" dirty="0">
                          <a:solidFill>
                            <a:srgbClr val="FFFFFF"/>
                          </a:solidFill>
                          <a:latin typeface="Helvetica"/>
                        </a:rPr>
                        <a:t>FDR q-val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</a:tr>
              <a:tr h="2259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SIGNALING BY NOTCH1 T(7;9)(NOTCH1:M1580_K2555) TRANSLOCATION MUTANT%REACTOME%REACT_160082.2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-1.47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0.012371134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0.12537318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9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ORGANIC HYDROXY COMPOUND BIOSYNTHETIC PROCESS%GOBP%GO:1901617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-1.44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0.012468828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0.13878395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589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CAMERA-TYPE EYE DEVELOPMENT%GOBP%GO:0043010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-1.38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0.0125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0.16920105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589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VESICLE LOCALIZATION%GOBP%GO:0051648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-1.39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0.012626262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0.16863889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589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RESPONSE TO DRUG%GOBP%GO:0042493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-1.41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0.012755103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0.15292338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589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HS-GAG BIOSYNTHESIS%REACTOME%REACT_121248.2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-1.66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0.012903226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0.04990485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9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REGULATION OF VASCULAR ENDOTHELIAL GROWTH FACTOR RECEPTOR SIGNALING PATHWAY%GOBP%GO:0030947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-1.69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0.013119534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0.04301975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589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NOTCH%IOB%NOTCH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-1.52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0.013129103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0.09975266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589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MORPHOGENESIS OF AN EPITHELIUM%GOBP%GO:0002009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-1.32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0.013245033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0.20928776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589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SIALYLATION%GOBP%GO:0097503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-1.68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0.013313609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0.04605024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589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LONG-TERM DEPRESSION%KEGG%HSA04730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-1.53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0.013452915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0.09696699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9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VENTRICULAR CARDIAC MUSCLE CELL ACTION POTENTIAL%GOBP%GO:0086005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-1.68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0.013550135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0.04441733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589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RENAL SYSTEM PROCESS%GOBP%GO:0003014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-1.61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0.01369863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0.06546076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589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CIRCULATORY SYSTEM PROCESS%GOBP%GO:0003013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-1.37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0.01369863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0.17872594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589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SIGNALING BY NOTCH1%REACTOME%REACT_118859.2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-1.49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0.013729977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0.11256696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983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PHOSPHATIDYLGLYCEROL METABOLIC PROCESS%GOBP%GO:0046471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-1.62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0.013745705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0.06200345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589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GLYCEROPHOSPHOLIPID METABOLIC PROCESS%GOBP%GO:0006650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-1.36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0.013888889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0.18018083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589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OXIDATION-REDUCTION PROCESS%GOBP%GO:0055114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-1.26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0.013888889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0.25838587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589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INTERFERON GAMMA SIGNALING%REACTOME%REACT_25078.1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-1.43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0.013916501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0.14077392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589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NEGATIVE REGULATION OF HEMOSTASIS%GOBP%GO:1900047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-1.58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0.013975156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0.07657187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589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REGULATION OF AXON EXTENSION%GOBP%GO:0030516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-1.68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0.014044944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0.04529826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589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ZYMOGEN ACTIVATION%GOBP%GO:0031638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-1.51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0.014184397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0.10423994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9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GASTRIN-CREB SIGNALLING PATHWAY VIA PKC AND MAPK%REACTOME%REACT_120966.2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-1.27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0.014218009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0.25084305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589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CELLULAR RESPONSE TO INSULIN STIMULUS%GOBP%GO:0032869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-1.32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0.014234875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0.21477462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9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NEGATIVE REGULATION OF MULTICELLULAR ORGANISMAL PROCESS%GOBP%GO:0051241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-1.19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0.014285714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0.32105517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983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BIOCARTA_SPRY_PATHWAY%MSIGDB_C2%BIOCARTA_SPRY_PATHWAY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-1.69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0.014430014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0.04257252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9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REGULATION OF EPITHELIAL TO MESENCHYMAL TRANSITION%GOBP%GO:0010717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-1.51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0.014571949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0.10625923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9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POSITIVE REGULATION OF EPITHELIAL TO MESENCHYMAL TRANSITION%GOBP%GO:0010718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-1.60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0.014619883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0.06637266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983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NUCLEOSIDE PHOSPHATE METABOLIC PROCESS%GOBP%GO:0006753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-1.15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0.014705882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0.36807358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589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LUNG DEVELOPMENT%GOBP%GO:0030324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-1.54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0.014729951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0.09197025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589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POSITIVE REGULATION OF ION TRANSPORT%GOBP%GO:0043270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-1.48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0.014851485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0.11745057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589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HEMATOPOIETIC CELL LINEAGE%KEGG%HSA04640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-1.39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0.015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0.1661416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983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BIOCARTA_HDAC_PATHWAY%MSIGDB_C2%BIOCARTA_HDAC_PATHWAY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-1.64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0.015037594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0.05691115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589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PHAGOSOME%KEGG%HSA04145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-1.32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0.015151516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0.209099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9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REGULATION OF NUCLEOTIDE METABOLIC PROCESS%GOBP%GO:0006140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-1.30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0.015151516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0.22803526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589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PROTEIN SECRETION%GOBP%GO:0009306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-1.61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0.015267176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0.06339244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983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GLYCOSPHINGOLIPID BIOSYNTHESIS - LACTO AND NEOLACTO SERIES%KEGG%HSA00601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-1.57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0.015337423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0.07965911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9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NEGATIVE REGULATION OF BLOOD COAGULATION%GOBP%GO:0030195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-1.64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0.01540832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0.05688781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589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REGULATION OF HEART CONTRACTION%GOBP%GO:0008016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-1.38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0.015625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0.17078376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9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REGULATION OF TRANSFORMING GROWTH FACTOR BETA RECEPTOR SIGNALING PATHWAY%GOBP%GO:0017015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-1.40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0.015659954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0.15994309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589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FRUCTOSE AND MANNOSE METABOLISM%KEGG%HSA00051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-1.60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0.015679443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0.06902019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589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CARBOHYDRATE TRANSPORT%GOBP%GO:0008643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-1.46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0.015779093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0.12986863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589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NOTCH%NETPATH%NOTCH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-1.44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0.015801355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0.14124563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9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MODULATION BY VIRUS OF HOST MORPHOLOGY OR PHYSIOLOGY%GOBP%GO:0019048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-1.60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0.016011644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0.06736916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589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SIGNALING BY FGFR IN DISEASE%REACTOME%REACT_120736.3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-1.28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0.01607717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0.24149483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9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POSITIVE REGULATION OF ENDOTHELIAL CELL PROLIFERATION%GOBP%GO:0001938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-1.51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0.016129032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0.10778331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589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ORGAN MORPHOGENESIS%GOBP%GO:0009887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-1.28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0.016129032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0.2461297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9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NEGATIVE REGULATION OF PROTEIN METABOLIC PROCESS%GOBP%GO:0051248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-1.20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0.016129032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0.31991413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589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GLYCOLYSIS%PANTHER PATHWAY%P00024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-1.66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0.016282225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0.05059362</a:t>
                      </a:r>
                    </a:p>
                  </a:txBody>
                  <a:tcPr marL="2316" marR="2316" marT="23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/>
        </p:nvGraphicFramePr>
        <p:xfrm>
          <a:off x="260648" y="323528"/>
          <a:ext cx="6192688" cy="8431711"/>
        </p:xfrm>
        <a:graphic>
          <a:graphicData uri="http://schemas.openxmlformats.org/drawingml/2006/table">
            <a:tbl>
              <a:tblPr/>
              <a:tblGrid>
                <a:gridCol w="4086291"/>
                <a:gridCol w="623682"/>
                <a:gridCol w="764893"/>
                <a:gridCol w="717822"/>
              </a:tblGrid>
              <a:tr h="132657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900" b="1" i="0" u="none" strike="noStrike" dirty="0">
                          <a:solidFill>
                            <a:srgbClr val="FFFFFF"/>
                          </a:solidFill>
                          <a:latin typeface="Helvetica"/>
                        </a:rPr>
                        <a:t>Gene-set </a:t>
                      </a:r>
                      <a:r>
                        <a:rPr lang="es-ES_tradnl" sz="900" b="1" i="0" u="none" strike="noStrike" dirty="0" err="1">
                          <a:solidFill>
                            <a:srgbClr val="FFFFFF"/>
                          </a:solidFill>
                          <a:latin typeface="Helvetica"/>
                        </a:rPr>
                        <a:t>name</a:t>
                      </a:r>
                      <a:endParaRPr lang="es-ES_tradnl" sz="900" b="1" i="0" u="none" strike="noStrike" dirty="0">
                        <a:solidFill>
                          <a:srgbClr val="FFFFFF"/>
                        </a:solidFill>
                        <a:latin typeface="Helvetica"/>
                      </a:endParaRP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900" b="1" i="0" u="none" strike="noStrike" dirty="0">
                          <a:solidFill>
                            <a:srgbClr val="FFFFFF"/>
                          </a:solidFill>
                          <a:latin typeface="Helvetica"/>
                        </a:rPr>
                        <a:t>NES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900" b="1" i="0" u="none" strike="noStrike">
                          <a:solidFill>
                            <a:srgbClr val="FFFFFF"/>
                          </a:solidFill>
                          <a:latin typeface="Helvetica"/>
                        </a:rPr>
                        <a:t>NOM p-val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900" b="1" i="0" u="none" strike="noStrike" dirty="0">
                          <a:solidFill>
                            <a:srgbClr val="FFFFFF"/>
                          </a:solidFill>
                          <a:latin typeface="Helvetica"/>
                        </a:rPr>
                        <a:t>FDR q-val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</a:tr>
              <a:tr h="132123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DOWNSTREAM SIGNAL TRANSDUCTION%REACTOME%REACT_17025.4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-1.36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0.01655629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0.18320183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123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MONOSACCHARIDE METABOLIC PROCESS%GOBP%GO:0005996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-1.30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0.01655629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0.23052235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123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PD-1 SIGNALING%REACTOME%REACT_19324.1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-1.67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0.016666668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0.04671456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123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REGULATION OF PROTEIN BINDING%GOBP%GO:0043393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-1.45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0.016706444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0.13439257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123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TRICARBOXYLIC ACID CYCLE%GOBP%GO:0006099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-1.64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0.016736401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0.05702926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204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POSITIVE REGULATION OF EPITHELIAL CELL MIGRATION%GOBP%GO:0010634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-1.41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0.016736401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0.15228619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4117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ROLE OF CALCINEURIN-DEPENDENT NFAT SIGNALING IN LYMPHOCYTES%PATHWAY INTERACTION DATABASE NCI-NATURE CURATED DATA%ROLE OF CALCINEURIN-DEPENDENT NFAT SIGNALING IN LYMPHOCYTES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-1.45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0.016791046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0.13638592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204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BIOCARTA_BIOPEPTIDES_PATHWAY%MSIGDB_C2%BIOCARTA_BIOPEPTIDES_PATHWAY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-1.55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0.016885553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0.08909705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123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ENDODERM DEVELOPMENT%GOBP%GO:0007492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-1.68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0.016897082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0.04572643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123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GLYCOLIPID METABOLIC PROCESS%GOBP%GO:0006664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-1.38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0.016990291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0.17307715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123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NEGATIVE REGULATION OF ANOIKIS%GOBP%GO:2000811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-1.64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0.017069701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0.05677765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123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OTHER SEMAPHORIN INTERACTIONS%REACTOME%REACT_19200.2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-1.63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0.017191976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0.05758172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123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UNTITLED%PANTHER PATHWAY%P00019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-1.42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0.017204301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0.14921108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204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G-PROTEIN COUPLED RECEPTOR SIGNALING PATHWAY%GOBP%GO:0007186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-1.37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0.01754386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0.17776708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123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OOCYTE MEIOSIS%KEGG%HSA04114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-1.39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0.01775148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0.16534556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123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PEPTIDE HORMONE PROCESSING%GOBP%GO:0016486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-1.56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0.017944535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0.08644363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123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BIOCARTA_ECM_PATHWAY%MSIGDB_C2%BIOCARTA_ECM_PATHWAY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-1.62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0.017991005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0.06229236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123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PLASMA LIPOPROTEIN PARTICLE CLEARANCE%GOBP%GO:0034381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-1.67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0.01810585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0.04746107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204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POSITIVE REGULATION OF RESPONSE TO BIOTIC STIMULUS%GOBP%GO:0002833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-1.60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0.018207284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0.06747535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204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SIGNALING BY NOTCH1 HD+PEST DOMAIN MUTANTS IN CANCER%REACTOME%REACT_160248.1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-1.48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0.018223235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0.12049489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123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BICARBONATE TRANSPORT%GOBP%GO:0015701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-1.62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0.01832061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0.06332654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123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ESTABLISHMENT OF VESICLE LOCALIZATION%GOBP%GO:0051650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-1.41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0.01843318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0.15272364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123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REGULATION OF GROWTH%GOBP%GO:0040008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-1.24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0.018518519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0.28317875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123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RESPONSE TO GROWTH FACTOR%GOBP%GO:0070848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-1.16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0.018518519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0.36098215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204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CELLULAR RESPONSE TO OXYGEN-CONTAINING COMPOUND%GOBP%GO:1901701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-1.15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0.018518519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0.37022528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204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BIOCARTA_TOB1_PATHWAY%MSIGDB_C2%BIOCARTA_TOB1_PATHWAY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-1.64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0.018571429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0.05585993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123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DENDRITE DEVELOPMENT%GOBP%GO:0016358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-1.63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0.01857585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0.05904507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204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REGULATION OF RAB PROTEIN SIGNAL TRANSDUCTION%GOBP%GO:0032483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-1.52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0.01857585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0.09998355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123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MTOR SIGNALING PATHWAY%KEGG%HSA04150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-1.50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0.018867925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0.1105874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123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REGULATION OF PROTEIN POLYMERIZATION%GOBP%GO:0032271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-1.49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0.018947368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0.1120496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123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BIOCARTA_MET_PATHWAY%MSIGDB_C2%BIOCARTA_MET_PATHWAY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-1.56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0.019097222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0.08470337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123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LONG-CHAIN FATTY ACID TRANSPORT%GOBP%GO:0015909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-1.60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0.01910828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0.06873624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204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NUCLEOSIDE PHOSPHATE BIOSYNTHETIC PROCESS%GOBP%GO:1901293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-1.39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0.019125683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0.16590187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123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CELL-CELL JUNCTION ASSEMBLY%GOBP%GO:0007043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-1.46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0.019157087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0.12626527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204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RESPONSE TO TRANSFORMING GROWTH FACTOR BETA%GOBP%GO:0071559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-1.31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0.019169329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0.2200084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123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PROTEIN DIGESTION AND ABSORPTION%KEGG%HSA04974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-1.46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0.019323671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0.13042583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204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SIGNALING BY NOTCH1 HD DOMAIN MUTANTS IN CANCER%REACTOME%REACT_160133.1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-1.49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0.019354839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0.11418895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204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FBXW7 MUTANTS AND NOTCH1 IN CANCER%REACTOME%REACT_160099.1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-1.48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0.019354839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0.11656263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123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SIGNALING BY EGFR IN CANCER%REACTOME%REACT_115871.4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-1.34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0.019379845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0.19130954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204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NEGATIVE REGULATION OF CELLULAR RESPONSE TO GROWTH FACTOR STIMULUS%GOBP%GO:0090288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-1.40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0.019438446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0.15554023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7162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VEGFR3 SIGNALING IN LYMPHATIC ENDOTHELIUM%PATHWAY INTERACTION DATABASE NCI-NATURE CURATED DATA%VEGFR3 SIGNALING IN LYMPHATIC ENDOTHELIUM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-1.66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0.019519519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0.04945306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123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OVULATION CYCLE%GOBP%GO:0042698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-1.65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0.019635344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0.05433666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123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ACYL-COA METABOLIC PROCESS%GOBP%GO:0006637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-1.50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0.0198915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0.11136219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123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CELLULAR CALCIUM ION HOMEOSTASIS%GOBP%GO:0006874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-1.31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0.02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0.22217554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204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POSITIVE REGULATION OF ORGANELLE ORGANIZATION%GOBP%GO:0010638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-1.26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0.02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0.26137096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123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GLYCOSYL COMPOUND CATABOLIC PROCESS%GOBP%GO:1901658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-1.22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0.020134227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0.3008282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204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REGULATION OF MESENCHYMAL CELL PROLIFERATION%GOBP%GO:0010464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-1.63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0.02017291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0.05997934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123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PEPTIDYL-THREONINE PHOSPHORYLATION%GOBP%GO:0018107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-1.49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0.020477816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0.11246286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123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IMMUNE SYSTEM DEVELOPMENT%GOBP%GO:0002520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-1.22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0.020833334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0.29489833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/>
        </p:nvGraphicFramePr>
        <p:xfrm>
          <a:off x="404664" y="395536"/>
          <a:ext cx="5904656" cy="8666761"/>
        </p:xfrm>
        <a:graphic>
          <a:graphicData uri="http://schemas.openxmlformats.org/drawingml/2006/table">
            <a:tbl>
              <a:tblPr/>
              <a:tblGrid>
                <a:gridCol w="3896233"/>
                <a:gridCol w="594672"/>
                <a:gridCol w="729317"/>
                <a:gridCol w="684434"/>
              </a:tblGrid>
              <a:tr h="100584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900" b="1" i="0" u="none" strike="noStrike" dirty="0">
                          <a:solidFill>
                            <a:srgbClr val="FFFFFF"/>
                          </a:solidFill>
                          <a:latin typeface="Helvetica"/>
                        </a:rPr>
                        <a:t>Gene-set </a:t>
                      </a:r>
                      <a:r>
                        <a:rPr lang="es-ES_tradnl" sz="900" b="1" i="0" u="none" strike="noStrike" dirty="0" err="1">
                          <a:solidFill>
                            <a:srgbClr val="FFFFFF"/>
                          </a:solidFill>
                          <a:latin typeface="Helvetica"/>
                        </a:rPr>
                        <a:t>name</a:t>
                      </a:r>
                      <a:endParaRPr lang="es-ES_tradnl" sz="900" b="1" i="0" u="none" strike="noStrike" dirty="0">
                        <a:solidFill>
                          <a:srgbClr val="FFFFFF"/>
                        </a:solidFill>
                        <a:latin typeface="Helvetica"/>
                      </a:endParaRP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900" b="1" i="0" u="none" strike="noStrike" dirty="0">
                          <a:solidFill>
                            <a:srgbClr val="FFFFFF"/>
                          </a:solidFill>
                          <a:latin typeface="Helvetica"/>
                        </a:rPr>
                        <a:t>NES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900" b="1" i="0" u="none" strike="noStrike" dirty="0">
                          <a:solidFill>
                            <a:srgbClr val="FFFFFF"/>
                          </a:solidFill>
                          <a:latin typeface="Helvetica"/>
                        </a:rPr>
                        <a:t>NOM p-val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900" b="1" i="0" u="none" strike="noStrike" dirty="0">
                          <a:solidFill>
                            <a:srgbClr val="FFFFFF"/>
                          </a:solidFill>
                          <a:latin typeface="Helvetica"/>
                        </a:rPr>
                        <a:t>FDR q-val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</a:tr>
              <a:tr h="1848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NEGATIVE REGULATION OF KINASE ACTIVITY%GOBP%GO:0033673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-1.28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0.021052632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0.24614723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858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REGULATION OF CYSTEINE-TYPE ENDOPEPTIDASE ACTIVITY INVOLVED IN APOPTOTIC PROCESS%GOBP%GO:0043281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-1.29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0.021212121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0.23351382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858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DEFECTIVE MMADHC CAUSES METHYLMALONIC ACIDURIA AND HOMOCYSTINURIA TYPE CBLD%REACTOME%REACT_169256.2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-1.36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0.021276595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0.18198952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836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CELL PROLIFERATION%GOBP%GO:0008283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-1.23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0.021276595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0.28652635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836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AMINO SUGAR AND NUCLEOTIDE SUGAR METABOLISM%KEGG%HSA00520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-1.53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0.021400778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0.09872743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858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DEFECTIVE MMACHC CAUSES METHYLMALONIC ACIDURIA AND HOMOCYSTINURIA TYPE CBLC%REACTOME%REACT_169169.2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-1.36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0.021531101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0.17931864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8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POSITIVE REGULATION OF EPITHELIAL CELL PROLIFERATION%GOBP%GO:0050679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-1.43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0.021582734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0.14131536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836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BIOCARTA_ERK_PATHWAY%MSIGDB_C2%BIOCARTA_ERK_PATHWAY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-1.58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0.021909233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0.07672182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836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TISSUE MORPHOGENESIS%GOBP%GO:0048729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-1.37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0.021929825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0.17604299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836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NUCLEOTIDE BIOSYNTHETIC PROCESS%GOBP%GO:0009165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-1.35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0.02200489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0.1887539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836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EPITHELIUM MIGRATION%GOBP%GO:0090132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-1.46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0.022071308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0.12726939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836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GLYCOSPHINGOLIPID METABOLISM%REACTOME%REACT_116105.3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-1.57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0.022146508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0.08023678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8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ALPHA ADRENERGIC RECEPTOR SIGNALING PATHWAY%PANTHER PATHWAY%P00002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-1.60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0.02253521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0.06893564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584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THIOESTER METABOLIC PROCESS%GOBP%GO:0035383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-1.50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0.02255639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0.1111942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836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AXON ENSHEATHMENT%GOBP%GO:0008366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-1.48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0.022648083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0.11737143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8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POSITIVE REGULATION OF RESPONSE TO EXTERNAL STIMULUS%GOBP%GO:0032103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-1.28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0.022727273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0.24601243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8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MODIFICATION BY SYMBIONT OF HOST MORPHOLOGY OR PHYSIOLOGY%GOBP%GO:0044003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-1.57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0.022759601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0.08004696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836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RESPIRATORY TUBE DEVELOPMENT%GOBP%GO:0030323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-1.52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0.022764228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0.09979954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836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ACTIN CYTOSKELETON REORGANIZATION%GOBP%GO:0031532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-1.54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0.022913257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0.09183775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584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HEMOPOIESIS%GOBP%GO:0030097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-1.25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0.02293578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0.2671467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8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DEFECTIVE AMN CAUSES HEREDITARY MEGALOBLASTIC ANEMIA 1%REACTOME%REACT_169280.2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-1.37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0.023041476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0.17744207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836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LEUKOCYTE TRANSENDOTHELIAL MIGRATION%KEGG%HSA04670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-1.34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0.023188407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0.19607162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8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CITRIC ACID CYCLE (TCA CYCLE)%REACTOME%REACT_1785.4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-1.61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0.023255814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0.06355842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8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DEVELOPMENTAL PROCESS INVOLVED IN REPRODUCTION%GOBP%GO:0003006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-1.29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0.023255814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0.23416394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8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TRANSFORMING GROWTH FACTOR BETA RECEPTOR SIGNALING PATHWAY%GOBP%GO:0007179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-1.37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0.023323616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0.17614128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8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REGULATION OF WNT SIGNALING PATHWAY%GOBP%GO:0030111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-1.26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0.0234375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0.26072472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836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HYDROGEN PEROXIDE METABOLIC PROCESS%GOBP%GO:0042743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-1.58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0.023709903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0.07675208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8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VENTRICULAR CARDIAC MUSCLE TISSUE MORPHOGENESIS%GOBP%GO:0055010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-1.53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0.023923445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0.09584991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8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ESTABLISHMENT OF PROTEIN LOCALIZATION TO PLASMA MEMBRANE%GOBP%GO:0090002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-1.48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0.023931624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0.11752182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8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DEFECTIVE BTD CAUSES BIOTIDINASE DEFICIENCY%REACTOME%REACT_169403.2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-1.36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0.023980815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0.17919594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858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INSULIN IGF PATHWAY-MITOGEN ACTIVATED PROTEIN KINASE KINASE MAP KINASE CASCADE%PANTHER PATHWAY%P00032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-1.52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0.02406015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0.10306224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8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NEGATIVE REGULATION OF CATABOLIC PROCESS%GOBP%GO:0009895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-1.38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0.024154589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0.17089525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836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CDO IN MYOGENESIS%REACTOME%REACT_21402.2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-1.54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0.024193548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0.09278143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8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DEFECTS IN COBALAMIN (B12) METABOLISM%REACTOME%REACT_169429.2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-1.36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0.024213076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0.18024431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836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POSITIVE REGULATION OF PROTEOLYSIS%GOBP%GO:0045862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-1.45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0.024242423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0.13306725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836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AUTOIMMUNE THYROID DISEASE%KEGG%HSA05320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-1.50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0.024347827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0.11138298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8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CELLULAR RESPONSE TO PEPTIDE HORMONE STIMULUS%GOBP%GO:0071375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-1.26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0.024390243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0.26311064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836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BIOCARTA_UCALPAIN_PATHWAY%MSIGDB_C2%BIOCARTA_UCALPAIN_PATHWAY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-1.64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0.024531025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0.05716525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8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DEFECTIVE GIF CAUSES INTRINSIC FACTOR DEFICIENCY%REACTOME%REACT_169415.2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-1.36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0.024570024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0.18436638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836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HEXOSE METABOLIC PROCESS%GOBP%GO:0019318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-1.33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0.024615385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0.20520781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836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NUCLEOTIDE-SUGAR METABOLIC PROCESS%GOBP%GO:0009225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-1.57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0.02463768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0.0806886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836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DORSAL/VENTRAL PATTERN FORMATION%GOBP%GO:0009953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-1.50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0.024711696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0.11098873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8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CONSTITUTIVE SIGNALING BY NOTCH1 HD+PEST DOMAIN MUTANTS%REACTOME%REACT_160254.1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-1.45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0.024844721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0.13459527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8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THE ROLE OF NEF IN HIV-1 REPLICATION AND DISEASE PATHOGENESIS%REACTOME%REACT_6835.4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-1.51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0.024922118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0.10524815</a:t>
                      </a:r>
                    </a:p>
                  </a:txBody>
                  <a:tcPr marL="2433" marR="2433" marT="2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/>
        </p:nvGraphicFramePr>
        <p:xfrm>
          <a:off x="476672" y="251520"/>
          <a:ext cx="5760640" cy="8360845"/>
        </p:xfrm>
        <a:graphic>
          <a:graphicData uri="http://schemas.openxmlformats.org/drawingml/2006/table">
            <a:tbl>
              <a:tblPr/>
              <a:tblGrid>
                <a:gridCol w="3801201"/>
                <a:gridCol w="580169"/>
                <a:gridCol w="711529"/>
                <a:gridCol w="667741"/>
              </a:tblGrid>
              <a:tr h="131523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900" b="1" i="0" u="none" strike="noStrike" dirty="0">
                          <a:solidFill>
                            <a:srgbClr val="FFFFFF"/>
                          </a:solidFill>
                          <a:latin typeface="Helvetica"/>
                        </a:rPr>
                        <a:t>Gene-set </a:t>
                      </a:r>
                      <a:r>
                        <a:rPr lang="es-ES_tradnl" sz="900" b="1" i="0" u="none" strike="noStrike" dirty="0" err="1">
                          <a:solidFill>
                            <a:srgbClr val="FFFFFF"/>
                          </a:solidFill>
                          <a:latin typeface="Helvetica"/>
                        </a:rPr>
                        <a:t>name</a:t>
                      </a:r>
                      <a:endParaRPr lang="es-ES_tradnl" sz="900" b="1" i="0" u="none" strike="noStrike" dirty="0">
                        <a:solidFill>
                          <a:srgbClr val="FFFFFF"/>
                        </a:solidFill>
                        <a:latin typeface="Helvetica"/>
                      </a:endParaRP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900" b="1" i="0" u="none" strike="noStrike" dirty="0">
                          <a:solidFill>
                            <a:srgbClr val="FFFFFF"/>
                          </a:solidFill>
                          <a:latin typeface="Helvetica"/>
                        </a:rPr>
                        <a:t>NES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900" b="1" i="0" u="none" strike="noStrike" dirty="0">
                          <a:solidFill>
                            <a:srgbClr val="FFFFFF"/>
                          </a:solidFill>
                          <a:latin typeface="Helvetica"/>
                        </a:rPr>
                        <a:t>NOM p-val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900" b="1" i="0" u="none" strike="noStrike" dirty="0">
                          <a:solidFill>
                            <a:srgbClr val="FFFFFF"/>
                          </a:solidFill>
                          <a:latin typeface="Helvetica"/>
                        </a:rPr>
                        <a:t>FDR q-val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</a:tr>
              <a:tr h="130994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CHOLESTEROL HOMEOSTASIS%GOBP%GO:0042632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-2.21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1.38E-04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322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POST-TRANSLATIONAL PROTEIN MODIFICATION%REACTOME%REACT_22161.4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-2.20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1.77E-04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994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PROTEIN GLYCOSYLATION%GOBP%GO:0006486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-2.20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1.81E-04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322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RESPONSE TO ELEVATED PLATELET CYTOSOLIC CA2+%REACTOME%REACT_1280.3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-2.19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1.95E-04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994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DILATED CARDIOMYOPATHY%KEGG%HSA05414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-2.18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2.35E-04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994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MACROMOLECULE GLYCOSYLATION%GOBP%GO:0043413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-2.18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2.71E-04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322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CHONDROITIN SULFATE PROTEOGLYCAN METABOLIC PROCESS%GOBP%GO:0050654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-2.17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3.68E-04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994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LIPID LOCALIZATION%GOBP%GO:0010876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-2.16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3.74E-04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322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ARRHYTHMOGENIC RIGHT VENTRICULAR CARDIOMYOPATHY (ARVC)%KEGG%HSA05412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-2.16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3.81E-04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994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CHONDROITIN SULFATE METABOLIC PROCESS%GOBP%GO:0030204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-2.16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3.87E-04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994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TRIACYLGLYCEROL BIOSYNTHESIS%HUMANCYC%TRIGLSYN-PWY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-2.16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4.43E-04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322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VESICLE TARGETING, TO, FROM OR WITHIN GOLGI%GOBP%GO:0048199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-2.16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4.50E-04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322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COLLAGEN BIOSYNTHESIS AND MODIFYING ENZYMES%REACTOME%REACT_121139.2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-2.16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4.58E-04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365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INTEGRIN FAMILY CELL SURFACE INTERACTIONS%PATHWAY INTERACTION DATABASE NCI-NATURE CURATED DATA%INTEGRIN FAMILY CELL SURFACE INTERACTIONS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-2.15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4.79E-04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9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ION TRANSPORT BY P-TYPE ATPASES%REACTOME%REACT_25149.1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-2.15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4.86E-04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994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POST-TRANSLATIONAL PROTEIN MODIFICATION%GOBP%GO:0043687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-2.15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4.91E-04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994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O-LINKED GLYCOSYLATION%REACTOME%REACT_200727.2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-2.15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4.93E-04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322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N-GLYCAN ANTENNAE ELONGATION IN THE MEDIAL TRANS-GOLGI%REACTOME%REACT_25208.1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-2.15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4.98E-04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994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LIPID TRANSPORT%GOBP%GO:0006869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-2.15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5.01E-04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994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GLYCOSYLATION%GOBP%GO:0070085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-2.15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5.05E-04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994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AXON GUIDANCE%KEGG%HSA04360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-2.15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5.07E-04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322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CHONDROITIN SULFATE DERMATAN SULFATE METABOLISM%REACTOME%REACT_121206.2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-2.14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5.32E-04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322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MOLECULES ASSOCIATED WITH ELASTIC FIBRES%REACTOME%REACT_150331.2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-2.13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5.88E-04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994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KERATAN SULFATE METABOLIC PROCESS%GOBP%GO:0042339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-2.13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6.25E-04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322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ST_INTEGRIN_SIGNALING_PATHWAY%MSIGDB_C2%ST_INTEGRIN_SIGNALING_PATHWAY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-2.13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6.48E-04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994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PHOSPHATIDYLSERINE METABOLIC PROCESS%GOBP%GO:0006658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-2.12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7.14E-04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322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MUCIN CORE 1 AND CORE 2 &lt;I&gt;O&lt; I&gt;-GLYCOSYLATION%HUMANCYC%PWY-7433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-2.12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7.49E-04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994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ACYLGLYCEROL METABOLIC PROCESS%GOBP%GO:0006639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-2.12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7.85E-04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994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MPS IIIA - SANFILIPPO SYNDROME A%REACTOME%REACT_147753.2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-2.11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8.49E-04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322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PHOSPHATIDYLETHANOLAMINE ACYL-CHAIN REMODELING%GOBP%GO:0036152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-2.11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8.56E-04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322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MPS VI - MAROTEAUX-LAMY SYNDROME%REACTOME%REACT_147719.2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-2.11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8.59E-04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994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MPS I - HURLER SYNDROME%REACTOME%REACT_147857.2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-2.11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8.67E-04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994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SINGLE-ORGANISM MEMBRANE BUDDING%GOBP%GO:1902591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-2.10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9.21E-04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322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REGULATION OF CHOLESTEROL BIOSYNTHESIS BY SREBP (SREBF)%REACTOME%REACT_147797.3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-2.10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9.23E-04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994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NEUTRAL LIPID METABOLIC PROCESS%GOBP%GO:0006638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-2.10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9.52E-04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322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BINDING AND UPTAKE OF LIGANDS BY SCAVENGER RECEPTORS%REACTOME%REACT_160300.3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-2.10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9.68E-04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994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TRIGLYCERIDE METABOLIC PROCESS%GOBP%GO:0006641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-2.10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9.98E-04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994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VESICLE COATING%GOBP%GO:0006901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-2.10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0.00100911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994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MPS IX - NATOWICZ SYNDROME%REACTOME%REACT_147739.2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-2.09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0.00116699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994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MPS IIIB - SANFILIPPO SYNDROME B%REACTOME%REACT_147788.2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-2.09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0.0011787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994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MUCOPOLYSACCHARIDOSES%REACTOME%REACT_147853.2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-2.09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0.0011918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994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AXON GUIDANCE%REACTOME%REACT_18266.1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-2.09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0.00121627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994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GLYCEROLIPID METABOLISM%KEGG%HSA00561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-2.09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0.00124007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994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KERATAN SULFATE BIOSYNTHESIS%REACTOME%REACT_121120.2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-2.08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0.00127631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994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REGULATION OF ACTIN CYTOSKELETON%KEGG%HSA04810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-2.08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0.00128702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994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NEURON PROJECTION EXTENSION%GOBP%GO:1990138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-2.08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0.00141312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0406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UROKINASE-TYPE PLASMINOGEN ACTIVATOR (UPA) AND UPAR-MEDIATED SIGNALING%PATHWAY INTERACTION DATABASE NCI-NATURE CURATED DATA%UROKINASE-TYPE PLASMINOGEN ACTIVATOR (UPA) AND UPAR-MEDIATED SIGNALING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-2.08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0.00141596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994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BIOCARTA_AMI_PATHWAY%MSIGDB_C2%BIOCARTA_AMI_PATHWAY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-2.07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0.00144532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994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KERATAN SULFATE BIOSYNTHETIC PROCESS%GOBP%GO:0018146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-2.07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0.00151327</a:t>
                      </a:r>
                    </a:p>
                  </a:txBody>
                  <a:tcPr marL="2276" marR="2276" marT="2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/>
        </p:nvGraphicFramePr>
        <p:xfrm>
          <a:off x="404664" y="323528"/>
          <a:ext cx="5904656" cy="8264798"/>
        </p:xfrm>
        <a:graphic>
          <a:graphicData uri="http://schemas.openxmlformats.org/drawingml/2006/table">
            <a:tbl>
              <a:tblPr/>
              <a:tblGrid>
                <a:gridCol w="3896232"/>
                <a:gridCol w="594671"/>
                <a:gridCol w="729317"/>
                <a:gridCol w="684436"/>
              </a:tblGrid>
              <a:tr h="88073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900" b="1" i="0" u="none" strike="noStrike" dirty="0">
                          <a:solidFill>
                            <a:srgbClr val="FFFFFF"/>
                          </a:solidFill>
                          <a:latin typeface="Helvetica"/>
                        </a:rPr>
                        <a:t>Gene-set </a:t>
                      </a:r>
                      <a:r>
                        <a:rPr lang="es-ES_tradnl" sz="900" b="1" i="0" u="none" strike="noStrike" dirty="0" err="1">
                          <a:solidFill>
                            <a:srgbClr val="FFFFFF"/>
                          </a:solidFill>
                          <a:latin typeface="Helvetica"/>
                        </a:rPr>
                        <a:t>name</a:t>
                      </a:r>
                      <a:endParaRPr lang="es-ES_tradnl" sz="900" b="1" i="0" u="none" strike="noStrike" dirty="0">
                        <a:solidFill>
                          <a:srgbClr val="FFFFFF"/>
                        </a:solidFill>
                        <a:latin typeface="Helvetica"/>
                      </a:endParaRP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900" b="1" i="0" u="none" strike="noStrike" dirty="0">
                          <a:solidFill>
                            <a:srgbClr val="FFFFFF"/>
                          </a:solidFill>
                          <a:latin typeface="Helvetica"/>
                        </a:rPr>
                        <a:t>NES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900" b="1" i="0" u="none" strike="noStrike" dirty="0">
                          <a:solidFill>
                            <a:srgbClr val="FFFFFF"/>
                          </a:solidFill>
                          <a:latin typeface="Helvetica"/>
                        </a:rPr>
                        <a:t>NOM p-val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900" b="1" i="0" u="none" strike="noStrike" dirty="0">
                          <a:solidFill>
                            <a:srgbClr val="FFFFFF"/>
                          </a:solidFill>
                          <a:latin typeface="Helvetica"/>
                        </a:rPr>
                        <a:t>FDR q-val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</a:tr>
              <a:tr h="162601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GLYCOSAMINOGLYCAN METABOLISM%REACTOME%REACT_121315.2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-2.07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0.00154063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60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ACYL CHAIN REMODELLING OF PE%REACTOME%REACT_121369.2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-2.07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0.00155604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601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MPS II - HUNTER SYNDROME%REACTOME%REACT_147734.2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-2.07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0.00155989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601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MPS IV - MORQUIO SYNDROME B%REACTOME%REACT_147798.2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-2.06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0.00168464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8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SYNDECAN-1-MEDIATED SIGNALING EVENTS%PATHWAY INTERACTION DATABASE NCI-NATURE CURATED DATA%SYNDECAN-1-MEDIATED SIGNALING EVENTS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-2.06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0.00168985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60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MPS IIIC - SANFILIPPO SYNDROME C%REACTOME%REACT_147860.2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-2.06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0.00180411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60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MPS IIID - SANFILIPPO SYNDROME D%REACTOME%REACT_147749.2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-2.06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0.00182129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601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PHAGOCYTOSIS%GOBP%GO:0006909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-2.06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0.00185081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601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PROTEIN O-LINKED GLYCOSYLATION%GOBP%GO:0006493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-2.05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0.00193183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601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LAMININ INTERACTIONS%REACTOME%REACT_169262.2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-2.05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0.00194972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601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EXTRACELLULAR MATRIX DISASSEMBLY%GOBP%GO:0022617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-2.05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0.0020624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601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MPS VII - SLY SYNDROME%REACTOME%REACT_147759.2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-2.05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0.00208115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601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MPS IV - MORQUIO SYNDROME A%REACTOME%REACT_147825.2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-2.05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0.00214675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60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POSITIVE REGULATION OF DEVELOPMENTAL GROWTH%GOBP%GO:0048639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-2.05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0.00217838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601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SIGNALING BY VEGF%REACTOME%REACT_12529.1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-2.04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0.00223915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601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PROTEOGLYCAN METABOLIC PROCESS%GOBP%GO:0006029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-2.04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0.00228933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601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NCAM1 INTERACTIONS%REACTOME%REACT_18312.1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-2.04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0.00230907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601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AXON EXTENSION%GOBP%GO:0048675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-2.04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0.00230943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601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BLOOD COAGULATION%PANTHER PATHWAY%P00011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-2.04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0.00239775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60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MORPHOGENESIS OF A BRANCHING STRUCTURE%GOBP%GO:0001763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-2.04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0.00245549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601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STEROL BIOSYNTHETIC PROCESS%GOBP%GO:0016126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-2.02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0.00279426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601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XBP1(S) ACTIVATES CHAPERONE GENES%REACTOME%REACT_18273.4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-2.02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0.00281818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601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SUPERPATHWAY OF CHOLESTEROL BIOSYNTHESIS%HUMANCYC%PWY66-5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-2.02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0.0030288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601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GLYCOSAMINOGLYCAN CATABOLIC PROCESS%GOBP%GO:0006027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-2.02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0.00304148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601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TISSUE REMODELING%GOBP%GO:0048771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-2.01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0.00307193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60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MULTICELLULAR ORGANISMAL MACROMOLECULE METABOLIC PROCESS%GOBP%GO:0044259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-2.01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0.00337482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60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ROLE OF PHOSPHOLIPIDS IN PHAGOCYTOSIS%REACTOME%REACT_160158.2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-2.00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0.00347558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601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AMINOGLYCAN CATABOLIC PROCESS%GOBP%GO:0006026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-2.00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0.00350092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601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MULTICELLULAR ORGANISMAL METABOLIC PROCESS%GOBP%GO:0044236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-2.00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0.00350274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601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IRE1ALPHA ACTIVATES CHAPERONES%REACTOME%REACT_18368.4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-2.00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0.00365666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60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ACYL CHAIN REMODELLING OF PS%REACTOME%REACT_121384.2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-2.00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0.00368947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601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REGULATION OF LIPID TRANSPORT%GOBP%GO:0032368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-2.00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0.00370136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60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SEMA3A PAK DEPENDENT AXON REPULSION%REACTOME%REACT_19236.1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-2.00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0.00371165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601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PHOSPHATIDIC ACID METABOLIC PROCESS%GOBP%GO:0046473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-2.00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0.00373092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601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EPIDERMIS DEVELOPMENT%GOBP%GO:0008544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-1.99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0.00387637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601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PROPANOATE METABOLISM%KEGG%HSA00640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-1.99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0.00409672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601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FCGAMMA RECEPTOR (FCGR) DEPENDENT PHAGOCYTOSIS%REACTOME%REACT_160123.2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-1.99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0.00413657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073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DEVELOPMENTAL CELL GROWTH%GOBP%GO:0048588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-1.99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0.0041419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601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GLYCOSAMINOGLYCAN BIOSYNTHESIS - KERATAN SULFATE%KEGG%HSA00533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-1.99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0.00414872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601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VESICLE TARGETING%GOBP%GO:0006903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-1.98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0.00416758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805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INTEGRINS IN ANGIOGENESIS%PATHWAY INTERACTION DATABASE NCI-NATURE CURATED DATA%INTEGRINS IN ANGIOGENESIS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-1.98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0.00421166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601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CDP-DIACYLGLYCEROL BIOSYNTHESIS%HUMANCYC%PWY-5667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-1.98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0.00435013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601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INTEGRIN-MEDIATED SIGNALING PATHWAY%GOBP%GO:0007229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-1.98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0.004651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601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TAXIS%GOBP%GO:0042330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-1.97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0.00505166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601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SINGLE-ORGANISM CARBOHYDRATE METABOLIC PROCESS%GOBP%GO:0044723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-1.97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0.00510909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601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FATTY ACYL-COA BIOSYNTHESIS%REACTOME%REACT_1319.2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-1.97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0.00511319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601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LIPID HOMEOSTASIS%GOBP%GO:0055088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-1.96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0.00529123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073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CELL JUNCTION ASSEMBLY%GOBP%GO:0034329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-1.96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0.0054061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60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REGULATION OF MEMBRANE LIPID DISTRIBUTION%GOBP%GO:0097035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-1.96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0.00541892</a:t>
                      </a:r>
                    </a:p>
                  </a:txBody>
                  <a:tcPr marL="2421" marR="2421" marT="24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/>
        </p:nvGraphicFramePr>
        <p:xfrm>
          <a:off x="476672" y="395536"/>
          <a:ext cx="5760639" cy="8358317"/>
        </p:xfrm>
        <a:graphic>
          <a:graphicData uri="http://schemas.openxmlformats.org/drawingml/2006/table">
            <a:tbl>
              <a:tblPr/>
              <a:tblGrid>
                <a:gridCol w="3801203"/>
                <a:gridCol w="580167"/>
                <a:gridCol w="711527"/>
                <a:gridCol w="667742"/>
              </a:tblGrid>
              <a:tr h="134107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900" b="1" i="0" u="none" strike="noStrike" dirty="0">
                          <a:solidFill>
                            <a:srgbClr val="FFFFFF"/>
                          </a:solidFill>
                          <a:latin typeface="Helvetica"/>
                        </a:rPr>
                        <a:t>Gene-set </a:t>
                      </a:r>
                      <a:r>
                        <a:rPr lang="es-ES_tradnl" sz="900" b="1" i="0" u="none" strike="noStrike" dirty="0" err="1">
                          <a:solidFill>
                            <a:srgbClr val="FFFFFF"/>
                          </a:solidFill>
                          <a:latin typeface="Helvetica"/>
                        </a:rPr>
                        <a:t>name</a:t>
                      </a:r>
                      <a:endParaRPr lang="es-ES_tradnl" sz="900" b="1" i="0" u="none" strike="noStrike" dirty="0">
                        <a:solidFill>
                          <a:srgbClr val="FFFFFF"/>
                        </a:solidFill>
                        <a:latin typeface="Helvetica"/>
                      </a:endParaRP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900" b="1" i="0" u="none" strike="noStrike" dirty="0">
                          <a:solidFill>
                            <a:srgbClr val="FFFFFF"/>
                          </a:solidFill>
                          <a:latin typeface="Helvetica"/>
                        </a:rPr>
                        <a:t>NES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900" b="1" i="0" u="none" strike="noStrike" dirty="0">
                          <a:solidFill>
                            <a:srgbClr val="FFFFFF"/>
                          </a:solidFill>
                          <a:latin typeface="Helvetica"/>
                        </a:rPr>
                        <a:t>NOM p-val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900" b="1" i="0" u="none" strike="noStrike" dirty="0">
                          <a:solidFill>
                            <a:srgbClr val="FFFFFF"/>
                          </a:solidFill>
                          <a:latin typeface="Helvetica"/>
                        </a:rPr>
                        <a:t>FDR q-val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</a:tr>
              <a:tr h="134107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CHEMOTAXIS%GOBP%GO:0006935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-1.96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0.00543792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511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CARBOHYDRATE DERIVATIVE BIOSYNTHETIC PROCESS%GOBP%GO:1901137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-1.96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0.00558601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107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PEPTIDYL-SERINE MODIFICATION%GOBP%GO:0018209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-1.96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0.00559361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107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HYPERTROPHIC CARDIOMYOPATHY (HCM)%KEGG%HSA05410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-1.95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0.00563855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51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CYTOSKELETAL REGULATION BY RHO GTPASE%PANTHER PATHWAY%P00016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-1.95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0.00566639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107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PRE-NOTCH PROCESSING IN GOLGI%REACTOME%REACT_118798.2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-1.95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0.00567357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107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COLLAGEN METABOLIC PROCESS%GOBP%GO:0032963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-1.95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0.00578582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107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CHOLESTEROL BIOSYNTHETIC PROCESS%GOBP%GO:0006695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-1.95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0.0057932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107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CELL-CELL COMMUNICATION%REACTOME%REACT_111155.1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-1.95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0.00580591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107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REGULATION OF CELL-CELL ADHESION%GOBP%GO:0022407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-1.94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0.00707838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511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TERMINATION OF O-GLYCAN BIOSYNTHESIS%REACTOME%REACT_115835.1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-1.93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0.00736487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107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CELL JUNCTION ORGANIZATION%GOBP%GO:0034330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-1.93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0.0074445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51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PLATELET ACTIVATION, SIGNALING AND AGGREGATION%REACTOME%REACT_798.4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-1.93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0.00758442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107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NEURON PROJECTION DEVELOPMENT%GOBP%GO:0031175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-1.93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0.00767487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107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CELL ADHESION MOLECULES (CAMS)%KEGG%HSA04514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-1.93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0.00771734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107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PEPTIDYL-PROLINE MODIFICATION%GOBP%GO:0018208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-1.92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0.0078786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107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FC GAMMA R-MEDIATED PHAGOCYTOSIS%KEGG%HSA04666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-1.92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0.00805462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51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ARF6 SIGNALING EVENTS%PATHWAY INTERACTION DATABASE NCI-NATURE CURATED DATA%ARF6 SIGNALING EVENTS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-1.92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0.00806129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107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VEGFA-VEGFR2 PATHWAY%REACTOME%REACT_228166.1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-1.92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0.00808184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107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BIOCARTA_AGR_PATHWAY%MSIGDB_C2%BIOCARTA_AGR_PATHWAY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-1.92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0.00808741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107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REGULATION OF BMP SIGNALING PATHWAY%GOBP%GO:0030510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-1.92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0.00840663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2071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REGULATION OF ALPHA-AMINO-3-HYDROXY-5-METHYL-4-ISOXAZOLE PROPIONATE SELECTIVE GLUTAMATE RECEPTOR ACTIVITY%GOBP%GO:2000311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-1.92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0.00841014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51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AXON GUIDANCE MEDIATED BY SLIT ROBO%PANTHER PATHWAY%P00008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-1.92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0.00841456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107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PHOTOTRANSDUCTION, VISIBLE LIGHT%GOBP%GO:0007603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-1.91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0.00848117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20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IMMUNE RESPONSE-REGULATING CELL SURFACE RECEPTOR SIGNALING PATHWAY INVOLVED IN PHAGOCYTOSIS%GOBP%GO:0002433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-1.91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0.00857649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107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MORPHOGENESIS OF A BRANCHING EPITHELIUM%GOBP%GO:0061138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-1.91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0.00861678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107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L1CAM INTERACTIONS%REACTOME%REACT_22205.1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-1.91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0.00862266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51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FC RECEPTOR MEDIATED STIMULATORY SIGNALING PATHWAY%GOBP%GO:0002431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-1.91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0.00862811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51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ARF6 TRAFFICKING EVENTS%PATHWAY INTERACTION DATABASE NCI-NATURE CURATED DATA%ARF6 TRAFFICKING EVENTS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-1.91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0.00883242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511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BIOCARTA_SPPA_PATHWAY%MSIGDB_C2%BIOCARTA_SPPA_PATHWAY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-1.90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0.00919299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107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PLC BETA MEDIATED EVENTS%REACTOME%REACT_15426.2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-1.90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0.00942102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51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REGULATION OF MULTICELLULAR ORGANISM GROWTH%GOBP%GO:0040014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-1.90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0.00942534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107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CARBOHYDRATE METABOLISM%REACTOME%REACT_474.7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-1.90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0.00942747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51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FC-GAMMA RECEPTOR SIGNALING PATHWAY INVOLVED IN PHAGOCYTOSIS%GOBP%GO:0038096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-1.90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0.00944932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51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VASCULAR ENDOTHELIAL GROWTH FACTOR RECEPTOR SIGNALING PATHWAY%GOBP%GO:0048010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-1.89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0.0098406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107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FATTY-ACYL-COA METABOLIC PROCESS%GOBP%GO:0035337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-1.90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0.00984249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107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SULFUR COMPOUND BIOSYNTHETIC PROCESS%GOBP%GO:0044272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-1.89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0.01016261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107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POSITIVE REGULATION OF CELL ADHESION%GOBP%GO:0045785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-1.89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0.0101686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511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EPHA-MEDIATED GROWTH CONE COLLAPSE%REACTOME%REACT_228063.1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-1.89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0.01025983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107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NEURON DEVELOPMENT%GOBP%GO:0048666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-1.89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0.01029322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107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NETRIN-1 SIGNALING%REACTOME%REACT_22237.1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-1.89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0.01044362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107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CELL-SUBSTRATE JUNCTION ASSEMBLY%GOBP%GO:0007044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-1.88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0.01055345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107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EXOCYTOSIS%GOBP%GO:0006887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-1.88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0.01069481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107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GALACTOSE METABOLISM%KEGG%HSA00052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-1.88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0.01086975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51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PTM: GAMMA CARBOXYLATION, HYPUSINE FORMATION AND ARYLSULFATASE ACTIVATION%REACTOME%REACT_1069.6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-1.88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0.01097294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107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SULFUR COMPOUND METABOLIC PROCESS%GOBP%GO:0006790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-1.88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0.01099652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107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MYOCLONIC EPILEPSY OF LAFORA%REACTOME%REACT_200783.2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-1.88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0.01112758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107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CELL-SUBSTRATE ADHESION%GOBP%GO:0031589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-1.88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0.01122543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107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GLYCOGEN STORAGE DISEASES%REACTOME%REACT_200833.2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-1.87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0.01145812</a:t>
                      </a:r>
                    </a:p>
                  </a:txBody>
                  <a:tcPr marL="2330" marR="2330" marT="2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/>
        </p:nvGraphicFramePr>
        <p:xfrm>
          <a:off x="404664" y="323528"/>
          <a:ext cx="5976664" cy="8428356"/>
        </p:xfrm>
        <a:graphic>
          <a:graphicData uri="http://schemas.openxmlformats.org/drawingml/2006/table">
            <a:tbl>
              <a:tblPr/>
              <a:tblGrid>
                <a:gridCol w="3943748"/>
                <a:gridCol w="601924"/>
                <a:gridCol w="738209"/>
                <a:gridCol w="692783"/>
              </a:tblGrid>
              <a:tr h="136095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900" b="1" i="0" u="none" strike="noStrike" dirty="0">
                          <a:solidFill>
                            <a:srgbClr val="FFFFFF"/>
                          </a:solidFill>
                          <a:latin typeface="Helvetica"/>
                        </a:rPr>
                        <a:t>Gene-set </a:t>
                      </a:r>
                      <a:r>
                        <a:rPr lang="es-ES_tradnl" sz="900" b="1" i="0" u="none" strike="noStrike" dirty="0" err="1">
                          <a:solidFill>
                            <a:srgbClr val="FFFFFF"/>
                          </a:solidFill>
                          <a:latin typeface="Helvetica"/>
                        </a:rPr>
                        <a:t>name</a:t>
                      </a:r>
                      <a:endParaRPr lang="es-ES_tradnl" sz="900" b="1" i="0" u="none" strike="noStrike" dirty="0">
                        <a:solidFill>
                          <a:srgbClr val="FFFFFF"/>
                        </a:solidFill>
                        <a:latin typeface="Helvetica"/>
                      </a:endParaRP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900" b="1" i="0" u="none" strike="noStrike" dirty="0">
                          <a:solidFill>
                            <a:srgbClr val="FFFFFF"/>
                          </a:solidFill>
                          <a:latin typeface="Helvetica"/>
                        </a:rPr>
                        <a:t>NES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900" b="1" i="0" u="none" strike="noStrike" dirty="0">
                          <a:solidFill>
                            <a:srgbClr val="FFFFFF"/>
                          </a:solidFill>
                          <a:latin typeface="Helvetica"/>
                        </a:rPr>
                        <a:t>NOM p-val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900" b="1" i="0" u="none" strike="noStrike" dirty="0">
                          <a:solidFill>
                            <a:srgbClr val="FFFFFF"/>
                          </a:solidFill>
                          <a:latin typeface="Helvetica"/>
                        </a:rPr>
                        <a:t>FDR q-val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</a:tr>
              <a:tr h="136095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CALCIUM SIGNALING PATHWAY%KEGG%HSA04020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-1.87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0.01148987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095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FC-GAMMA RECEPTOR SIGNALING PATHWAY%GOBP%GO:0038094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-1.87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0.01151575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095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POSITIVE REGULATION OF AXONOGENESIS%GOBP%GO:0050772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-1.87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0.01218931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095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REGULATION OF PHOSPHOLIPASE ACTIVITY%GOBP%GO:0010517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-1.87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0.01223243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0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BACTERIAL INVASION OF EPITHELIAL CELLS%KEGG%HSA05100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-1.87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0.01262935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6997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ERBB RECEPTOR SIGNALING NETWORK%PATHWAY INTERACTION DATABASE NCI-NATURE CURATED DATA%ERBB RECEPTOR SIGNALING NETWORK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-1.86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0.01293186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095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G-PROTEIN MEDIATED EVENTS%REACTOME%REACT_15526.2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-1.86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0.01300712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095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CELL JUNCTION ORGANIZATION%REACTOME%REACT_20676.1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-1.85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0.01413737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0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EGF RECEPTOR SIGNALING PATHWAY%PANTHER PATHWAY%P00018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-1.85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0.01428798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095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PHOTOTRANSDUCTION%GOBP%GO:0007602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-1.85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0.01434502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095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DETECTION OF VISIBLE LIGHT%GOBP%GO:0009584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-1.85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0.01438274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095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DITERPENOID METABOLIC PROCESS%GOBP%GO:0016101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-1.85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0.01443953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095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PLATELET ACTIVATION%GOBP%GO:0030168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-1.85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0.01470567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827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MULTICELLULAR ORGANISMAL CATABOLIC PROCESS%GOBP%GO:0044243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-1.84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0.0150132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095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SEMAPHORIN-PLEXIN SIGNALING PATHWAY%GOBP%GO:0071526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-1.84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0.01507654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095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EGFR1%IOB%EGFR1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-1.84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0.01553081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095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MESENCHYMAL CELL DEVELOPMENT%GOBP%GO:0014031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-1.84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0.015642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095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COLLAGEN CATABOLIC PROCESS%GOBP%GO:0030574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-1.84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0.01581856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095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DEVELOPMENTAL BIOLOGY%REACTOME%REACT_111045.2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-1.84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0.01596035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827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PHOSPHATIDYLGLYCEROL ACYL-CHAIN REMODELING%GOBP%GO:0036148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-1.84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0.01597553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8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POSITIVE REGULATION OF PROTEIN KINASE B SIGNALING%GOBP%GO:0051897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-1.82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0.01798235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095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PLC-GAMMA1 SIGNALLING%REACTOME%REACT_12079.2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-1.82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0.01818275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095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PEPTIDYL-THREONINE MODIFICATION%GOBP%GO:0018210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-1.82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0.01829537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8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ACTIVATION OF GENE EXPRESSION BY SREBF (SREBP)%REACTOME%REACT_147904.3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-1.82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0.01832172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095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EGFR1%NETPATH%EGFR1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-1.82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0.01848361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095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HOMOPHILIC CELL ADHESION%GOBP%GO:0007156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-1.81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0.01850387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095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MESENCHYMAL CELL DIFFERENTIATION%GOBP%GO:0048762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-1.81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0.01851576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6997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A6B1 AND A6B4 INTEGRIN SIGNALING%PATHWAY INTERACTION DATABASE NCI-NATURE CURATED DATA%A6B1 AND A6B4 INTEGRIN SIGNALING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-1.81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0.01851796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095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SIGNALING BY ROBO RECEPTOR%REACTOME%REACT_19351.1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-1.82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0.01851968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6997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SIG_REGULATION_OF_THE_ACTIN_CYTOSKELETON_BY_RHO_GTPASES%MSIGDB_C2%SIG_REGULATION_OF_THE_ACTIN_CYTOSKELETON_BY_RHO_GTPASES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-1.81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0.01857146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6997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SIGNALING EVENTS MEDIATED BY VEGFR1 AND VEGFR2%PATHWAY INTERACTION DATABASE NCI-NATURE CURATED DATA%SIGNALING EVENTS MEDIATED BY VEGFR1 AND VEGFR2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-1.81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0.01863672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095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SKIN DEVELOPMENT%GOBP%GO:0043588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-1.81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0.01918323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095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CHOLESTEROL METABOLIC PROCESS%GOBP%GO:0008203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-1.80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0.01998493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095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RESPIRATORY SYSTEM DEVELOPMENT%GOBP%GO:0060541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-1.80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0.02064408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8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NCAM SIGNALING FOR NEURITE OUT-GROWTH%REACTOME%REACT_18334.1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-1.80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0.02064821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095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DETECTION OF LIGHT STIMULUS%GOBP%GO:0009583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-1.80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0.02065635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095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ERBB SIGNALING PATHWAY%KEGG%HSA04012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-1.80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0.02068858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8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REGULATION OF CELLULAR RESPONSE TO GROWTH FACTOR STIMULUS%GOBP%GO:0090287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-1.80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0.02131604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8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REACTIVE OXYGEN SPECIES METABOLIC PROCESS%GOBP%GO:0072593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-1.79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0.02307036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095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TERPENOID METABOLIC PROCESS%GOBP%GO:0006721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-1.78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0.02359144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8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S1P3 PATHWAY%PATHWAY INTERACTION DATABASE NCI-NATURE CURATED DATA%S1P3 PATHWAY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-1.78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0.02366515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095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PEPTIDYL-TYROSINE PHOSPHORYLATION%GOBP%GO:0018108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-1.78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0.02515325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095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SECRETION%GOBP%GO:0046903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-1.77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0.02545703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095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REGULATION OF LIPASE ACTIVITY%GOBP%GO:0060191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-1.77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0.02546956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095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RESPONSE TO WOUNDING%GOBP%GO:0009611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-1.77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0.02568529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8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POSITIVE REGULATION OF ERK1 AND ERK2 CASCADE%GOBP%GO:0070374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-1.77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0.02573545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095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PEPTIDYL-SERINE PHOSPHORYLATION%GOBP%GO:0018105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-1.77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0.02628202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095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REGULATION OF CELL-MATRIX ADHESION%GOBP%GO:0001952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-1.77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0.02676857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095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FGF SIGNALING PATHWAY%PANTHER PATHWAY%P00021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-1.77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0.0267938</a:t>
                      </a:r>
                    </a:p>
                  </a:txBody>
                  <a:tcPr marL="2345" marR="2345" marT="2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/>
        </p:nvGraphicFramePr>
        <p:xfrm>
          <a:off x="476672" y="395536"/>
          <a:ext cx="5976664" cy="8136900"/>
        </p:xfrm>
        <a:graphic>
          <a:graphicData uri="http://schemas.openxmlformats.org/drawingml/2006/table">
            <a:tbl>
              <a:tblPr/>
              <a:tblGrid>
                <a:gridCol w="3943747"/>
                <a:gridCol w="601925"/>
                <a:gridCol w="738210"/>
                <a:gridCol w="692782"/>
              </a:tblGrid>
              <a:tr h="147277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900" b="1" i="0" u="none" strike="noStrike" dirty="0">
                          <a:solidFill>
                            <a:srgbClr val="FFFFFF"/>
                          </a:solidFill>
                          <a:latin typeface="Helvetica"/>
                        </a:rPr>
                        <a:t>Gene-set </a:t>
                      </a:r>
                      <a:r>
                        <a:rPr lang="es-ES_tradnl" sz="900" b="1" i="0" u="none" strike="noStrike" dirty="0" err="1">
                          <a:solidFill>
                            <a:srgbClr val="FFFFFF"/>
                          </a:solidFill>
                          <a:latin typeface="Helvetica"/>
                        </a:rPr>
                        <a:t>name</a:t>
                      </a:r>
                      <a:endParaRPr lang="es-ES_tradnl" sz="900" b="1" i="0" u="none" strike="noStrike" dirty="0">
                        <a:solidFill>
                          <a:srgbClr val="FFFFFF"/>
                        </a:solidFill>
                        <a:latin typeface="Helvetica"/>
                      </a:endParaRP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900" b="1" i="0" u="none" strike="noStrike" dirty="0">
                          <a:solidFill>
                            <a:srgbClr val="FFFFFF"/>
                          </a:solidFill>
                          <a:latin typeface="Helvetica"/>
                        </a:rPr>
                        <a:t>NES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900" b="1" i="0" u="none" strike="noStrike" dirty="0">
                          <a:solidFill>
                            <a:srgbClr val="FFFFFF"/>
                          </a:solidFill>
                          <a:latin typeface="Helvetica"/>
                        </a:rPr>
                        <a:t>NOM p-val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900" b="1" i="0" u="none" strike="noStrike" dirty="0">
                          <a:solidFill>
                            <a:srgbClr val="FFFFFF"/>
                          </a:solidFill>
                          <a:latin typeface="Helvetica"/>
                        </a:rPr>
                        <a:t>FDR q-val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</a:tr>
              <a:tr h="138301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SECRETION BY CELL%GOBP%GO:0032940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-1.76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0.02702544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301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RETINOID METABOLIC PROCESS%GOBP%GO:0001523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-1.76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0.02704953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301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OSTEOBLAST DIFFERENTIATION%GOBP%GO:0001649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-1.76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0.02730611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301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PEPTIDYL-AMINO ACID MODIFICATION%GOBP%GO:0018193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-1.76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0.02753962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301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SALIVARY SECRETION%KEGG%HSA04970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-1.76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0.02858967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301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ALCOHOL BIOSYNTHETIC PROCESS%GOBP%GO:0046165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-1.75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0.02873003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167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ALZHEIMER DISEASE-PRESENILIN PATHWAY%PANTHER PATHWAY%P00004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-1.76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0.02875889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301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ANGIOGENESIS%GOBP%GO:0001525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-1.75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0.02940372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1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REGULATION OF PHOSPHOLIPASE C ACTIVITY%GOBP%GO:1900274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-1.74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0.03120717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301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WOUND HEALING%GOBP%GO:0042060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-1.74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0.03272753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301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ENDOCYTOSIS%GOBP%GO:0006897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-1.74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0.03286774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301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BLOOD VESSEL MORPHOGENESIS%GOBP%GO:0048514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-1.73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0.03354306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4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REGULATION OF CELL MORPHOGENESIS INVOLVED IN DIFFERENTIATION%GOBP%GO:0010769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-1.73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0.03359258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4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REGULATION OF ACTIN DYNAMICS FOR PHAGOCYTIC CUP FORMATION%REACTOME%REACT_160086.2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-1.73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0.03431209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301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PEPTIDYL-TYROSINE MODIFICATION%GOBP%GO:0018212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-1.73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0.03432617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167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PHOSPHATIDYLCHOLINE METABOLIC PROCESS%GOBP%GO:0046470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-1.73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0.03500501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301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MESENCHYME DEVELOPMENT%GOBP%GO:0060485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-1.72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0.03537864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301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SKELETAL SYSTEM DEVELOPMENT%GOBP%GO:0001501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-1.72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0.03548457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301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HEMOSTASIS%GOBP%GO:0007599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-1.72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0.0361159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301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SIGNALING BY PDGF%REACTOME%REACT_16888.4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-1.71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0.03763413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301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AMOEBIASIS%KEGG%HSA05146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-1.72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0.03765762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301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COAGULATION%GOBP%GO:0050817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-1.71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0.03766559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301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GLYCEROPHOSPHOLIPID METABOLISM%KEGG%HSA00564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-1.71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0.03768559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1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REGULATION OF CELLULAR COMPONENT MOVEMENT%GOBP%GO:0051270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-1.71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0.03781151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301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PROTEIN FOLDING%GOBP%GO:0006457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-1.71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0.03813005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301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BLOOD COAGULATION%GOBP%GO:0007596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-1.71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0.03815154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167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GLYCEROPHOSPHOLIPID BIOSYNTHESIS%REACTOME%REACT_121401.2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-1.71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0.03815931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301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EPH-EPHRIN SIGNALING%REACTOME%REACT_228170.1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-1.71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0.0389865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301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ISOPRENOID METABOLIC PROCESS%GOBP%GO:0006720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-1.70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0.04124565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301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ANGIOGENESIS%PANTHER PATHWAY%P00005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-1.70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0.04141839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167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REGULATION OF CELL-SUBSTRATE ADHESION%GOBP%GO:0010810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-1.70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0.0415089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1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REGULATION OF MUSCLE SYSTEM PROCESS%GOBP%GO:0090257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-1.70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0.04176268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301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REGULATION OF HEMOSTASIS%GOBP%GO:1900046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-1.69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0.04213132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1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REGULATION OF NEURON PROJECTION DEVELOPMENT%GOBP%GO:0010975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-1.69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0.04320763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301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REGULATION OF CELL MIGRATION%GOBP%GO:0030334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-1.69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0.04385885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301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ALZHEIMER'S DISEASE%KEGG%HSA05010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-1.68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0.04448696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301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OSSIFICATION%GOBP%GO:0001503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-1.68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0.04577541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301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BIOLOGICAL ADHESION%GOBP%GO:0022610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-1.68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0.0460758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1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POSITIVE REGULATION OF PHOSPHOLIPASE ACTIVITY%GOBP%GO:0010518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-1.68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0.04611123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301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CELL-MATRIX ADHESION%GOBP%GO:0007160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-1.68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0.04612661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301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PLASMA MEMBRANE ORGANIZATION%GOBP%GO:0007009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-1.68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0.04661609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301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REGULATION OF WOUND HEALING%GOBP%GO:0061041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-1.68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0.04667376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1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DISEASES ASSOCIATED WITH VISUAL TRANSDUCTION%REACTOME%REACT_160102.4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-1.67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0.04782096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301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CELL-CELL JUNCTION ORGANIZATION%GOBP%GO:0045216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-1.67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0.04844493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30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REGULATION OF BODY FLUID LEVELS%GOBP%GO:0050878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-1.66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0.04914319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301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ORGANIC ANION TRANSPORT%GOBP%GO:0015711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-1.66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0.04917787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301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EPITHELIUM DEVELOPMENT%GOBP%GO:0060429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-1.66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0.04932274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301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HEMOSTASIS%REACTOME%REACT_604.6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-1.66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0.04963679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301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BLOOD VESSEL DEVELOPMENT%GOBP%GO:0001568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-1.66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0.04991144</a:t>
                      </a:r>
                    </a:p>
                  </a:txBody>
                  <a:tcPr marL="2623" marR="2623" marT="2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/>
        </p:nvGraphicFramePr>
        <p:xfrm>
          <a:off x="548680" y="395536"/>
          <a:ext cx="5760641" cy="8510400"/>
        </p:xfrm>
        <a:graphic>
          <a:graphicData uri="http://schemas.openxmlformats.org/drawingml/2006/table">
            <a:tbl>
              <a:tblPr/>
              <a:tblGrid>
                <a:gridCol w="3801201"/>
                <a:gridCol w="580169"/>
                <a:gridCol w="711528"/>
                <a:gridCol w="667743"/>
              </a:tblGrid>
              <a:tr h="90016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900" b="1" i="0" u="none" strike="noStrike" dirty="0">
                          <a:solidFill>
                            <a:srgbClr val="FFFFFF"/>
                          </a:solidFill>
                          <a:latin typeface="Helvetica"/>
                        </a:rPr>
                        <a:t>Gene-set </a:t>
                      </a:r>
                      <a:r>
                        <a:rPr lang="es-ES_tradnl" sz="900" b="1" i="0" u="none" strike="noStrike" dirty="0" err="1">
                          <a:solidFill>
                            <a:srgbClr val="FFFFFF"/>
                          </a:solidFill>
                          <a:latin typeface="Helvetica"/>
                        </a:rPr>
                        <a:t>name</a:t>
                      </a:r>
                      <a:endParaRPr lang="es-ES_tradnl" sz="900" b="1" i="0" u="none" strike="noStrike" dirty="0">
                        <a:solidFill>
                          <a:srgbClr val="FFFFFF"/>
                        </a:solidFill>
                        <a:latin typeface="Helvetica"/>
                      </a:endParaRP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900" b="1" i="0" u="none" strike="noStrike" dirty="0">
                          <a:solidFill>
                            <a:srgbClr val="FFFFFF"/>
                          </a:solidFill>
                          <a:latin typeface="Helvetica"/>
                        </a:rPr>
                        <a:t>NES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900" b="1" i="0" u="none" strike="noStrike" dirty="0">
                          <a:solidFill>
                            <a:srgbClr val="FFFFFF"/>
                          </a:solidFill>
                          <a:latin typeface="Helvetica"/>
                        </a:rPr>
                        <a:t>NOM p-val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900" b="1" i="0" u="none" strike="noStrike" dirty="0">
                          <a:solidFill>
                            <a:srgbClr val="FFFFFF"/>
                          </a:solidFill>
                          <a:latin typeface="Helvetica"/>
                        </a:rPr>
                        <a:t>FDR q-val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</a:tr>
              <a:tr h="167088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CELL PROJECTION MORPHOGENESIS%GOBP%GO:0048858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-1.66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0.05037369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016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ARGININE AND PROLINE METABOLISM%KEGG%HSA00330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-1.66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0.0505458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016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VESICLE ORGANIZATION%GOBP%GO:0016050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-1.66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0.0506206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088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VASCULATURE DEVELOPMENT%GOBP%GO:0001944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-1.66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0.05071122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088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CELL PART MORPHOGENESIS%GOBP%GO:0032990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-1.65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0.05175969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088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CELL ADHESION%GOBP%GO:0007155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-1.65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0.05416821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088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EPITHELIAL CELL DIFFERENTIATION%GOBP%GO:0030855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-1.64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0.05467139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088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SINGLE ORGANISM CELL ADHESION%GOBP%GO:0098602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-1.64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0.05471194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088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LIPID BIOSYNTHETIC PROCESS%GOBP%GO:0008610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-1.64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0.05512125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088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REGULATION OF CELL ADHESION%GOBP%GO:0030155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-1.64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0.05555257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088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GLYCEROLIPID BIOSYNTHETIC PROCESS%GOBP%GO:0045017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-1.64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0.05605227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088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REGULATION OF CELL MORPHOGENESIS%GOBP%GO:0022604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-1.64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0.05705635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088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POSITIVE REGULATION OF CELL PROJECTION ORGANIZATION%GOBP%GO:0031346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-1.63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0.05751596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088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GNRH SIGNALING PATHWAY%KEGG%HSA04912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-1.63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0.05982053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488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PDGFR-BETA SIGNALING PATHWAY%PATHWAY INTERACTION DATABASE NCI-NATURE CURATED DATA%PDGFR-BETA SIGNALING PATHWAY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-1.62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0.06083066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088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MHC CLASS II ANTIGEN PRESENTATION%REACTOME%REACT_121399.2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-1.62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0.06193473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088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REGULATION OF SMALL GTPASE MEDIATED SIGNAL TRANSDUCTION%GOBP%GO:0051056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-1.62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0.06197707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088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REGULATION OF CELL MOTILITY%GOBP%GO:2000145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-1.62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0.06221052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488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REGULATION OF TRANSMEMBRANE RECEPTOR PROTEIN SERINE/THREONINE KINASE SIGNALING PATHWAY%GOBP%GO:0090092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-1.62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0.06320661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088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DETECTION OF EXTERNAL STIMULUS%GOBP%GO:0009581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-1.62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0.06329051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088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TRANSMEMBRANE RECEPTOR PROTEIN TYROSINE KINASE SIGNALING PATHWAY%GOBP%GO:0007169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-1.60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0.0663461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088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PROTEIN MATURATION%GOBP%GO:0051604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-1.61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0.06651986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088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PROTEIN PROCESSING IN ENDOPLASMIC RETICULUM%KEGG%HSA04141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-1.59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0.07105696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088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ACTIVATION OF CYSTEINE-TYPE ENDOPEPTIDASE ACTIVITY%GOBP%GO:0097202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-1.59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0.07143333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016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ANION TRANSPORT%GOBP%GO:0006820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-1.59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0.0716224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088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REGULATION OF ERK1 AND ERK2 CASCADE%GOBP%GO:0070372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-1.59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0.07485662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088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FATTY ACID, TRIACYLGLYCEROL, AND KETONE BODY METABOLISM%REACTOME%REACT_22279.2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-1.58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0.07611327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088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PROTEIN AUTOPHOSPHORYLATION%GOBP%GO:0046777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-1.58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0.07627109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088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ENDOMEMBRANE SYSTEM ORGANIZATION%GOBP%GO:0010256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-1.58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0.0766956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088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NOTCH SIGNALING PATHWAY%GOBP%GO:0007219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-1.58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0.07774345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088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ERBB SIGNALING PATHWAY%GOBP%GO:0038127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-1.57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0.07953893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088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EPIDERMAL GROWTH FACTOR RECEPTOR SIGNALING PATHWAY%GOBP%GO:0007173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-1.57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0.07963962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088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VASCULAR SMOOTH MUSCLE CONTRACTION%KEGG%HSA04270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-1.57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0.0797824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088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POSITIVE REGULATION OF CYSTEINE-TYPE ENDOPEPTIDASE ACTIVITY%GOBP%GO:2001056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-1.57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0.08084377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088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POSITIVE REGULATION OF CELL DEVELOPMENT%GOBP%GO:0010720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-1.57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0.08242651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088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REGULATION OF NEURON DIFFERENTIATION%GOBP%GO:0045664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-1.56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0.08437984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088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PHOSPHOLIPID METABOLISM%REACTOME%REACT_120870.2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-1.56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0.08446844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088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NEGATIVE REGULATION OF CELL MIGRATION%GOBP%GO:0030336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-1.56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0.08458892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088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UROGENITAL SYSTEM DEVELOPMENT%GOBP%GO:0001655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-1.56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0.08624915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088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REGULATION OF EPITHELIAL CELL PROLIFERATION%GOBP%GO:0050678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-1.55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0.08746397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088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POSITIVE REGULATION OF CELL MIGRATION%GOBP%GO:0030335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-1.55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0.08881899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088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SPHINGOLIPID METABOLIC PROCESS%GOBP%GO:0006665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-1.55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0.08914048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088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REGULATION OF CELL PROJECTION ORGANIZATION%GOBP%GO:0031344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-1.55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0.08926418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088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DETECTION OF ABIOTIC STIMULUS%GOBP%GO:0009582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-1.55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0.08971848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088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REGULATION OF LOCOMOTION%GOBP%GO:0040012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-1.54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0.09205414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088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REGULATION OF TRANSPORTER ACTIVITY%GOBP%GO:0032409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-1.54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0.09267689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088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POSITIVE REGULATION OF GTPASE ACTIVITY%GOBP%GO:0043547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-1.54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0.09488966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088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MAINTENANCE OF LOCATION%GOBP%GO:0051235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-1.53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0.09585847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088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GAP JUNCTION%KEGG%HSA04540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-1.52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0.10027753</a:t>
                      </a:r>
                    </a:p>
                  </a:txBody>
                  <a:tcPr marL="2408" marR="2408" marT="24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/>
        </p:nvGraphicFramePr>
        <p:xfrm>
          <a:off x="476672" y="467544"/>
          <a:ext cx="5760640" cy="8285745"/>
        </p:xfrm>
        <a:graphic>
          <a:graphicData uri="http://schemas.openxmlformats.org/drawingml/2006/table">
            <a:tbl>
              <a:tblPr/>
              <a:tblGrid>
                <a:gridCol w="3801201"/>
                <a:gridCol w="580169"/>
                <a:gridCol w="711527"/>
                <a:gridCol w="667743"/>
              </a:tblGrid>
              <a:tr h="134701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900" b="1" i="0" u="none" strike="noStrike" dirty="0">
                          <a:solidFill>
                            <a:srgbClr val="FFFFFF"/>
                          </a:solidFill>
                          <a:latin typeface="Helvetica"/>
                        </a:rPr>
                        <a:t>Gene-set </a:t>
                      </a:r>
                      <a:r>
                        <a:rPr lang="es-ES_tradnl" sz="900" b="1" i="0" u="none" strike="noStrike" dirty="0" err="1">
                          <a:solidFill>
                            <a:srgbClr val="FFFFFF"/>
                          </a:solidFill>
                          <a:latin typeface="Helvetica"/>
                        </a:rPr>
                        <a:t>name</a:t>
                      </a:r>
                      <a:endParaRPr lang="es-ES_tradnl" sz="900" b="1" i="0" u="none" strike="noStrike" dirty="0">
                        <a:solidFill>
                          <a:srgbClr val="FFFFFF"/>
                        </a:solidFill>
                        <a:latin typeface="Helvetica"/>
                      </a:endParaRP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900" b="1" i="0" u="none" strike="noStrike" dirty="0">
                          <a:solidFill>
                            <a:srgbClr val="FFFFFF"/>
                          </a:solidFill>
                          <a:latin typeface="Helvetica"/>
                        </a:rPr>
                        <a:t>NES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900" b="1" i="0" u="none" strike="noStrike">
                          <a:solidFill>
                            <a:srgbClr val="FFFFFF"/>
                          </a:solidFill>
                          <a:latin typeface="Helvetica"/>
                        </a:rPr>
                        <a:t>NOM p-val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900" b="1" i="0" u="none" strike="noStrike" dirty="0">
                          <a:solidFill>
                            <a:srgbClr val="FFFFFF"/>
                          </a:solidFill>
                          <a:latin typeface="Helvetica"/>
                        </a:rPr>
                        <a:t>FDR q-val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</a:tr>
              <a:tr h="13470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REGULATION OF ANATOMICAL STRUCTURE SIZE%GOBP%GO:0090066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-1.52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0.10078793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701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LOCALIZATION OF CELL%GOBP%GO:0051674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-1.51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0.10508256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503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POSITIVE REGULATION OF CELLULAR COMPONENT MOVEMENT%GOBP%GO:0051272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-1.51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0.10523603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701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CELL ACTIVATION%GOBP%GO:0001775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-1.51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0.10535895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701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REGULATION OF PROTEOLYSIS%GOBP%GO:0030162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-1.51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0.10554008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701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CELL MOTILITY%GOBP%GO:0048870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-1.51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0.10557804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5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NEGATIVE REGULATION OF TRANSMEMBRANE RECEPTOR PROTEIN SERINE/THREONINE KINASE SIGNALING PATHWAY%GOBP%GO:0090101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-1.51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0.10628231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70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POSITIVE REGULATION OF CELL MOTILITY%GOBP%GO:2000147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-1.51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0.10629147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701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CIRCULATORY SYSTEM DEVELOPMENT%GOBP%GO:0072359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-1.50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0.11139832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701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ORGANOPHOSPHATE BIOSYNTHETIC PROCESS%GOBP%GO:0090407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-1.50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0.11157142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701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CELL MIGRATION%GOBP%GO:0016477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-1.49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0.11210346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701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REGULATION OF GTPASE ACTIVITY%GOBP%GO:0043087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-1.49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0.11224341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503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POSITIVE REGULATION OF CELLULAR COMPONENT ORGANIZATION%GOBP%GO:0051130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-1.49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0.11266773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701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CARDIOVASCULAR SYSTEM DEVELOPMENT%GOBP%GO:0072358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-1.49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0.11473715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503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GENERATION OF PRECURSOR METABOLITES AND ENERGY%GOBP%GO:0006091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-1.48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0.1178313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701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PROTEIN PROCESSING%GOBP%GO:0016485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-1.48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0.1178787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70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REGULATION OF GTP CATABOLIC PROCESS%GOBP%GO:0033124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-1.48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0.12036428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503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NEGATIVE REGULATION OF PROTEIN PHOSPHORYLATION%GOBP%GO:0001933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-1.47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0.12387527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701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POSITIVE REGULATION OF LOCOMOTION%GOBP%GO:0040017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-1.47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0.12452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701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GLYCEROLIPID METABOLIC PROCESS%GOBP%GO:0046486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-1.47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0.1248935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701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REGULATION OF ION TRANSPORT%GOBP%GO:0043269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-1.47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0.12581557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70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RESPONSE TO DECREASED OXYGEN LEVELS%GOBP%GO:0036293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-1.46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0.12712073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503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REGULATION OF CELLULAR CATABOLIC PROCESS%GOBP%GO:0031329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-1.45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0.13243113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701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MUSCLE SYSTEM PROCESS%GOBP%GO:0003012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-1.45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0.13362734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503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ORGANONITROGEN COMPOUND BIOSYNTHETIC PROCESS%GOBP%GO:1901566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-1.44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0.13660896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701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WNT%NETPATH%WNT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-1.44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0.13864778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701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CHEMICAL HOMEOSTASIS%GOBP%GO:0048878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-1.44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0.14104833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701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ALCOHOL METABOLIC PROCESS%GOBP%GO:0006066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-1.43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0.14110155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503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REGULATION OF NUCLEOTIDE CATABOLIC PROCESS%GOBP%GO:0030811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-1.44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0.14117569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503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REGULATION OF PURINE NUCLEOTIDE CATABOLIC PROCESS%GOBP%GO:0033121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-1.43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0.14216758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70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POSITIVE REGULATION OF CELL PROLIFERATION%GOBP%GO:0008284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-1.43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0.14552383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701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REGULATION OF PROTEIN PROCESSING%GOBP%GO:0070613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-1.42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0.14652123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701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ACTIN FILAMENT-BASED PROCESS%GOBP%GO:0030029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-1.42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0.14922687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701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SENSORY ORGAN DEVELOPMENT%GOBP%GO:0007423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-1.42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0.15083659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701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PROTEIN PHOSPHORYLATION%GOBP%GO:0006468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-1.42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0.15133615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503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REGULATION OF NERVOUS SYSTEM DEVELOPMENT%GOBP%GO:0051960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-1.41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0.1531512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503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REGULATION OF RAS PROTEIN SIGNAL TRANSDUCTION%GOBP%GO:0046578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-1.41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0.15380032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701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SINGLE-ORGANISM MEMBRANE ORGANIZATION%GOBP%GO:0044802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-1.41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0.15415931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70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POSITIVE REGULATION OF MAPK CASCADE%GOBP%GO:0043410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-1.40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0.1555987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503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CARBOHYDRATE DERIVATIVE CATABOLIC PROCESS%GOBP%GO:1901136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-1.40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0.15739515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503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SMALL GTPASE MEDIATED SIGNAL TRANSDUCTION%GOBP%GO:0007264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-1.40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0.15970244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701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REGULATION OF MAPK CASCADE%GOBP%GO:0043408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-1.39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0.1631537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503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ORGANIC HYDROXY COMPOUND METABOLIC PROCESS%GOBP%GO:1901615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-1.39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0.16876648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701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PATHWAYS IN CANCER%KEGG%HSA05200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-1.38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0.1731471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701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CYTOSKELETON ORGANIZATION%GOBP%GO:0007010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-1.37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0.17564659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503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ANTIGEN PROCESSING AND PRESENTATION OF EXOGENOUS ANTIGEN%GOBP%GO:0019884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-1.37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0.17803696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503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NEGATIVE REGULATION OF PHOSPHATE METABOLIC PROCESS%GOBP%GO:0045936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-1.37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0.17857732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701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MONOCARBOXYLIC ACID METABOLIC PROCESS%GOBP%GO:0032787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-1.36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0.18038121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701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NEGATIVE REGULATION OF PHOSPHORYLATION%GOBP%GO:0042326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-1.36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0.1818148</a:t>
                      </a:r>
                    </a:p>
                  </a:txBody>
                  <a:tcPr marL="2361" marR="2361" marT="23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/>
        </p:nvGraphicFramePr>
        <p:xfrm>
          <a:off x="332656" y="395536"/>
          <a:ext cx="6192688" cy="8375795"/>
        </p:xfrm>
        <a:graphic>
          <a:graphicData uri="http://schemas.openxmlformats.org/drawingml/2006/table">
            <a:tbl>
              <a:tblPr/>
              <a:tblGrid>
                <a:gridCol w="4086292"/>
                <a:gridCol w="623681"/>
                <a:gridCol w="764891"/>
                <a:gridCol w="717824"/>
              </a:tblGrid>
              <a:tr h="124494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900" b="1" i="0" u="none" strike="noStrike" dirty="0">
                          <a:solidFill>
                            <a:srgbClr val="FFFFFF"/>
                          </a:solidFill>
                          <a:latin typeface="Helvetica"/>
                        </a:rPr>
                        <a:t>Gene-set </a:t>
                      </a:r>
                      <a:r>
                        <a:rPr lang="es-ES_tradnl" sz="900" b="1" i="0" u="none" strike="noStrike" dirty="0" err="1">
                          <a:solidFill>
                            <a:srgbClr val="FFFFFF"/>
                          </a:solidFill>
                          <a:latin typeface="Helvetica"/>
                        </a:rPr>
                        <a:t>name</a:t>
                      </a:r>
                      <a:endParaRPr lang="es-ES_tradnl" sz="900" b="1" i="0" u="none" strike="noStrike" dirty="0">
                        <a:solidFill>
                          <a:srgbClr val="FFFFFF"/>
                        </a:solidFill>
                        <a:latin typeface="Helvetica"/>
                      </a:endParaRP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900" b="1" i="0" u="none" strike="noStrike" dirty="0">
                          <a:solidFill>
                            <a:srgbClr val="FFFFFF"/>
                          </a:solidFill>
                          <a:latin typeface="Helvetica"/>
                        </a:rPr>
                        <a:t>NES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900" b="1" i="0" u="none" strike="noStrike" dirty="0">
                          <a:solidFill>
                            <a:srgbClr val="FFFFFF"/>
                          </a:solidFill>
                          <a:latin typeface="Helvetica"/>
                        </a:rPr>
                        <a:t>NOM p-val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900" b="1" i="0" u="none" strike="noStrike" dirty="0">
                          <a:solidFill>
                            <a:srgbClr val="FFFFFF"/>
                          </a:solidFill>
                          <a:latin typeface="Helvetica"/>
                        </a:rPr>
                        <a:t>FDR q-val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</a:tr>
              <a:tr h="207489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REGULATION OF CELLULAR COMPONENT BIOGENESIS%GOBP%GO:0044087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-1.36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0.1819357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494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REGULATION OF CELL DEVELOPMENT%GOBP%GO:0060284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-1.35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0.1891479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494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CENTRAL NERVOUS SYSTEM DEVELOPMENT%GOBP%GO:0007417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-1.35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0.189272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489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REGULATION OF NUCLEOSIDE METABOLIC PROCESS%GOBP%GO:0009118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-1.35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0.18931289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494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CELLULAR COMPONENT DISASSEMBLY%GOBP%GO:0022411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-1.35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0.18938182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489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POSITIVE REGULATION OF PROTEIN KINASE ACTIVITY%GOBP%GO:0045860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-1.34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0.19532135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489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ENERGY DERIVATION BY OXIDATION OF ORGANIC COMPOUNDS%GOBP%GO:0015980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-1.33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0.20395572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489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POSITIVE REGULATION OF PROTEIN PHOSPHORYLATION%GOBP%GO:0001934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-1.32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0.21429478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494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DETECTION OF STIMULUS%GOBP%GO:0051606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-1.32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0.21440095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4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REGULATION OF PROTEIN KINASE ACTIVITY%GOBP%GO:0045859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-1.32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0.21456484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494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REGULATION OF PEPTIDASE ACTIVITY%GOBP%GO:0052547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-1.31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0.21544436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494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WNT SIGNALING PATHWAY%PANTHER PATHWAY%P00057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-1.31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0.22003232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489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REGULATION OF RESPONSE TO EXTERNAL STIMULUS%GOBP%GO:0032101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-1.30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0.22430503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494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SINGLE ORGANISM REPRODUCTIVE PROCESS%GOBP%GO:0044702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-1.30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0.23195414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489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ANATOMICAL STRUCTURE FORMATION INVOLVED IN MORPHOGENESIS%GOBP%GO:0048646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-1.28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0.24323069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489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REGULATION OF PURINE NUCLEOTIDE METABOLIC PROCESS%GOBP%GO:1900542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-1.28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0.24606562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4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POSITIVE REGULATION OF KINASE ACTIVITY%GOBP%GO:0033674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-1.27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0.2498893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489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ORGANONITROGEN COMPOUND CATABOLIC PROCESS%GOBP%GO:1901565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-1.27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0.25513285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489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REGULATION OF ANATOMICAL STRUCTURE MORPHOGENESIS%GOBP%GO:0022603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-1.26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0.2571766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489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POSITIVE REGULATION OF DEVELOPMENTAL PROCESS%GOBP%GO:0051094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-1.24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0.2823257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494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REPRODUCTIVE PROCESS%GOBP%GO:0022414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-1.23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0.29312283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489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POSITIVE REGULATION OF INTRACELLULAR SIGNAL TRANSDUCTION%GOBP%GO:1902533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-1.21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0.31032848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489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CELLULAR RESPONSE TO GROWTH FACTOR STIMULUS%GOBP%GO:0071363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-1.18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0.33304042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494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NUCLEOTIDE METABOLIC PROCESS%GOBP%GO:0009117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-1.15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0.37405393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489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SA_MMP_CYTOKINE_CONNECTION%MSIGDB_C2%SA_MMP_CYTOKINE_CONNECTION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-1.96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0.001335114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0.00540991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494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FATTY-ACYL-COA BIOSYNTHETIC PROCESS%GOBP%GO:0046949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-1.90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0.001362398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0.00943644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4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ACYL CHAIN REMODELLING OF PG%REACTOME%REACT_121324.2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-1.82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0.001371742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0.01744207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494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BONE REMODELING%GOBP%GO:0046849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-1.96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0.001385042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0.00543751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489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PHOSPHATIDYLSERINE ACYL-CHAIN REMODELING%GOBP%GO:0036150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-2.00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0.00140647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0.00345744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4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BLOOD VESSEL ENDOTHELIAL CELL MIGRATION%GOBP%GO:0043534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-1.84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0.001410437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0.01508675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494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SIGNAL TRANSDUCTION BY L1%REACTOME%REACT_22272.1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-2.11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0.001422475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8.90E-04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489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LONG-CHAIN FATTY-ACYL-COA BIOSYNTHETIC PROCESS%GOBP%GO:0035338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-1.90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0.001424501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0.00984448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494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ACYL-COA BIOSYNTHETIC PROCESS%GOBP%GO:0071616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-1.91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0.001451379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0.00864492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489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AXON GUIDANCE MEDIATED BY SEMAPHORINS%PANTHER PATHWAY%P00007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-1.82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0.001455604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0.01811452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489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A TETRASACCHARIDE LINKER SEQUENCE IS REQUIRED FOR GAG SYNTHESIS%REACTOME%REACT_121408.2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-1.92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0.001457726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0.0080613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494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NEURON RECOGNITION%GOBP%GO:0008038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-1.76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0.001464129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0.02683127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494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THIOESTER BIOSYNTHETIC PROCESS%GOBP%GO:0035384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-1.92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0.001477105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0.0080173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494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CHONDROCYTE DIFFERENTIATION%GOBP%GO:0002062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-1.84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0.001515152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0.01517543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494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ALDITOL PHOSPHATE METABOLIC PROCESS%GOBP%GO:0052646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-1.99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0.00152207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0.00389851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489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CHONDROITIN SULFATE PROTEOGLYCAN BIOSYNTHETIC PROCESS%GOBP%GO:0050650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-1.83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0.001540832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0.01672483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9050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LISSENCEPHALY GENE (LIS1) IN NEURONAL MIGRATION AND DEVELOPMENT%PATHWAY INTERACTION DATABASE NCI-NATURE CURATED DATA%LISSENCEPHALY GENE (LIS1) IN NEURONAL MIGRATION AND DEVELOPMENT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-1.79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0.001569859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0.02155727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489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KERATAN SULFATE KERATIN METABOLISM%REACTOME%REACT_121288.2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-2.03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0.001582279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0.00268322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494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DAG AND IP3 SIGNALING%REACTOME%REACT_111064.2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-1.82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0.001584786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0.01831691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494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SYNTHESIS OF PA%REACTOME%REACT_120906.2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-1.90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0.001594896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0.00959276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494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PHOSPHATIDIC ACID BIOSYNTHETIC PROCESS%GOBP%GO:0006654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-1.97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0.001612903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0.00485315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494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ST_G_ALPHA_I_PATHWAY%MSIGDB_C2%ST_G_ALPHA_I_PATHWAY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-1.81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0.001612903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0.01871256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4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PLCG1 EVENTS IN ERBB2 SIGNALING%REACTOME%REACT_115720.1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-1.81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0.001620746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0.01861415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2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SYNDECAN-4-MEDIATED SIGNALING EVENTS%PATHWAY INTERACTION DATABASE NCI-NATURE CURATED DATA%SYNDECAN-4-MEDIATED SIGNALING EVENTS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-1.95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0.001631321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0.00569502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494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GLYCOLYTIC PROCESS%GOBP%GO:0006096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-1.80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>
                          <a:solidFill>
                            <a:srgbClr val="000000"/>
                          </a:solidFill>
                          <a:latin typeface="Helvetica"/>
                        </a:rPr>
                        <a:t>0.001639344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700" b="0" i="0" u="none" strike="noStrike" dirty="0">
                          <a:solidFill>
                            <a:srgbClr val="000000"/>
                          </a:solidFill>
                          <a:latin typeface="Helvetica"/>
                        </a:rPr>
                        <a:t>0.01988166</a:t>
                      </a:r>
                    </a:p>
                  </a:txBody>
                  <a:tcPr marL="2163" marR="2163" marT="2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6925</Words>
  <Application>Microsoft Office PowerPoint</Application>
  <PresentationFormat>On-screen Show (4:3)</PresentationFormat>
  <Paragraphs>3380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Tema de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VeRo</dc:creator>
  <cp:lastModifiedBy>m.ba</cp:lastModifiedBy>
  <cp:revision>14</cp:revision>
  <dcterms:created xsi:type="dcterms:W3CDTF">2015-06-29T20:08:34Z</dcterms:created>
  <dcterms:modified xsi:type="dcterms:W3CDTF">2015-07-07T13:29:54Z</dcterms:modified>
</cp:coreProperties>
</file>