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71" autoAdjust="0"/>
  </p:normalViewPr>
  <p:slideViewPr>
    <p:cSldViewPr snapToGrid="0" snapToObjects="1">
      <p:cViewPr varScale="1">
        <p:scale>
          <a:sx n="133" d="100"/>
          <a:sy n="133" d="100"/>
        </p:scale>
        <p:origin x="-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itkowskiHE\Dropbox\My%20documents%20-%20Mac\Grant%20Applications\Salivary%20Glycomics\Ewa%20to%20Susan_Aug%2011\Glycosite%20paper%20from%20Ewa%20Feb%2016-2015\Data%20for%20figur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itkowskiHE\Dropbox\My%20documents%20-%20Mac\Grant%20Applications\Salivary%20Glycomics\Ewa%20to%20Susan_Aug%2011\Glycosite%20paper%20from%20Ewa%20Feb%2016-2015\Data%20for%20fig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'S5_Uniq glyc per lectin'!$A$3</c:f>
              <c:strCache>
                <c:ptCount val="1"/>
                <c:pt idx="0">
                  <c:v>Common N-Glycosites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multiLvlStrRef>
              <c:f>'S5_Uniq glyc per lectin'!$B$1:$T$2</c:f>
              <c:multiLvlStrCache>
                <c:ptCount val="19"/>
                <c:lvl>
                  <c:pt idx="0">
                    <c:v> AAL</c:v>
                  </c:pt>
                  <c:pt idx="1">
                    <c:v>JAC</c:v>
                  </c:pt>
                  <c:pt idx="2">
                    <c:v>LEA</c:v>
                  </c:pt>
                  <c:pt idx="3">
                    <c:v>WGA </c:v>
                  </c:pt>
                  <c:pt idx="5">
                    <c:v> AAL</c:v>
                  </c:pt>
                  <c:pt idx="6">
                    <c:v>JAC</c:v>
                  </c:pt>
                  <c:pt idx="7">
                    <c:v>LEA</c:v>
                  </c:pt>
                  <c:pt idx="8">
                    <c:v>WGA </c:v>
                  </c:pt>
                  <c:pt idx="10">
                    <c:v> AAL</c:v>
                  </c:pt>
                  <c:pt idx="11">
                    <c:v>JAC</c:v>
                  </c:pt>
                  <c:pt idx="12">
                    <c:v>LEA</c:v>
                  </c:pt>
                  <c:pt idx="13">
                    <c:v>WGA </c:v>
                  </c:pt>
                  <c:pt idx="15">
                    <c:v> AAL</c:v>
                  </c:pt>
                  <c:pt idx="16">
                    <c:v>JAC</c:v>
                  </c:pt>
                  <c:pt idx="17">
                    <c:v>LEA</c:v>
                  </c:pt>
                  <c:pt idx="18">
                    <c:v>WGA </c:v>
                  </c:pt>
                </c:lvl>
                <c:lvl>
                  <c:pt idx="0">
                    <c:v>Nonsecretor SMSL</c:v>
                  </c:pt>
                  <c:pt idx="5">
                    <c:v>Nonsecretor Parotid</c:v>
                  </c:pt>
                  <c:pt idx="10">
                    <c:v>Secretor SMSL</c:v>
                  </c:pt>
                  <c:pt idx="15">
                    <c:v>Secretor Parotid</c:v>
                  </c:pt>
                </c:lvl>
              </c:multiLvlStrCache>
            </c:multiLvlStrRef>
          </c:cat>
          <c:val>
            <c:numRef>
              <c:f>'S5_Uniq glyc per lectin'!$B$3:$T$3</c:f>
              <c:numCache>
                <c:formatCode>General</c:formatCode>
                <c:ptCount val="19"/>
                <c:pt idx="0">
                  <c:v>28.0</c:v>
                </c:pt>
                <c:pt idx="1">
                  <c:v>24.0</c:v>
                </c:pt>
                <c:pt idx="2">
                  <c:v>28.0</c:v>
                </c:pt>
                <c:pt idx="3">
                  <c:v>30.0</c:v>
                </c:pt>
                <c:pt idx="5">
                  <c:v>41.0</c:v>
                </c:pt>
                <c:pt idx="6">
                  <c:v>25.0</c:v>
                </c:pt>
                <c:pt idx="7">
                  <c:v>25.0</c:v>
                </c:pt>
                <c:pt idx="8">
                  <c:v>39.0</c:v>
                </c:pt>
                <c:pt idx="10">
                  <c:v>40.0</c:v>
                </c:pt>
                <c:pt idx="11">
                  <c:v>26.0</c:v>
                </c:pt>
                <c:pt idx="12">
                  <c:v>27.0</c:v>
                </c:pt>
                <c:pt idx="13">
                  <c:v>39.0</c:v>
                </c:pt>
                <c:pt idx="15">
                  <c:v>33.0</c:v>
                </c:pt>
                <c:pt idx="16">
                  <c:v>10.0</c:v>
                </c:pt>
                <c:pt idx="17">
                  <c:v>25.0</c:v>
                </c:pt>
                <c:pt idx="18">
                  <c:v>30.0</c:v>
                </c:pt>
              </c:numCache>
            </c:numRef>
          </c:val>
        </c:ser>
        <c:ser>
          <c:idx val="1"/>
          <c:order val="1"/>
          <c:tx>
            <c:strRef>
              <c:f>'S5_Uniq glyc per lectin'!$A$4</c:f>
              <c:strCache>
                <c:ptCount val="1"/>
                <c:pt idx="0">
                  <c:v>Unique N-Glycosites</c:v>
                </c:pt>
              </c:strCache>
            </c:strRef>
          </c:tx>
          <c:invertIfNegative val="0"/>
          <c:cat>
            <c:multiLvlStrRef>
              <c:f>'S5_Uniq glyc per lectin'!$B$1:$T$2</c:f>
              <c:multiLvlStrCache>
                <c:ptCount val="19"/>
                <c:lvl>
                  <c:pt idx="0">
                    <c:v> AAL</c:v>
                  </c:pt>
                  <c:pt idx="1">
                    <c:v>JAC</c:v>
                  </c:pt>
                  <c:pt idx="2">
                    <c:v>LEA</c:v>
                  </c:pt>
                  <c:pt idx="3">
                    <c:v>WGA </c:v>
                  </c:pt>
                  <c:pt idx="5">
                    <c:v> AAL</c:v>
                  </c:pt>
                  <c:pt idx="6">
                    <c:v>JAC</c:v>
                  </c:pt>
                  <c:pt idx="7">
                    <c:v>LEA</c:v>
                  </c:pt>
                  <c:pt idx="8">
                    <c:v>WGA </c:v>
                  </c:pt>
                  <c:pt idx="10">
                    <c:v> AAL</c:v>
                  </c:pt>
                  <c:pt idx="11">
                    <c:v>JAC</c:v>
                  </c:pt>
                  <c:pt idx="12">
                    <c:v>LEA</c:v>
                  </c:pt>
                  <c:pt idx="13">
                    <c:v>WGA </c:v>
                  </c:pt>
                  <c:pt idx="15">
                    <c:v> AAL</c:v>
                  </c:pt>
                  <c:pt idx="16">
                    <c:v>JAC</c:v>
                  </c:pt>
                  <c:pt idx="17">
                    <c:v>LEA</c:v>
                  </c:pt>
                  <c:pt idx="18">
                    <c:v>WGA </c:v>
                  </c:pt>
                </c:lvl>
                <c:lvl>
                  <c:pt idx="0">
                    <c:v>Nonsecretor SMSL</c:v>
                  </c:pt>
                  <c:pt idx="5">
                    <c:v>Nonsecretor Parotid</c:v>
                  </c:pt>
                  <c:pt idx="10">
                    <c:v>Secretor SMSL</c:v>
                  </c:pt>
                  <c:pt idx="15">
                    <c:v>Secretor Parotid</c:v>
                  </c:pt>
                </c:lvl>
              </c:multiLvlStrCache>
            </c:multiLvlStrRef>
          </c:cat>
          <c:val>
            <c:numRef>
              <c:f>'S5_Uniq glyc per lectin'!$B$4:$T$4</c:f>
              <c:numCache>
                <c:formatCode>General</c:formatCode>
                <c:ptCount val="19"/>
                <c:pt idx="0">
                  <c:v>14.0</c:v>
                </c:pt>
                <c:pt idx="1">
                  <c:v>4.0</c:v>
                </c:pt>
                <c:pt idx="2">
                  <c:v>5.0</c:v>
                </c:pt>
                <c:pt idx="3">
                  <c:v>8.0</c:v>
                </c:pt>
                <c:pt idx="4">
                  <c:v>0.0</c:v>
                </c:pt>
                <c:pt idx="5">
                  <c:v>49.0</c:v>
                </c:pt>
                <c:pt idx="6">
                  <c:v>4.0</c:v>
                </c:pt>
                <c:pt idx="7">
                  <c:v>5.0</c:v>
                </c:pt>
                <c:pt idx="8">
                  <c:v>9.0</c:v>
                </c:pt>
                <c:pt idx="9">
                  <c:v>0.0</c:v>
                </c:pt>
                <c:pt idx="10">
                  <c:v>15.0</c:v>
                </c:pt>
                <c:pt idx="11">
                  <c:v>5.0</c:v>
                </c:pt>
                <c:pt idx="12">
                  <c:v>2.0</c:v>
                </c:pt>
                <c:pt idx="13">
                  <c:v>8.0</c:v>
                </c:pt>
                <c:pt idx="14">
                  <c:v>0.0</c:v>
                </c:pt>
                <c:pt idx="15">
                  <c:v>17.0</c:v>
                </c:pt>
                <c:pt idx="16">
                  <c:v>1.0</c:v>
                </c:pt>
                <c:pt idx="17">
                  <c:v>13.0</c:v>
                </c:pt>
                <c:pt idx="18">
                  <c:v>10.0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19202936"/>
        <c:axId val="2120716984"/>
      </c:barChart>
      <c:catAx>
        <c:axId val="21192029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0716984"/>
        <c:crosses val="autoZero"/>
        <c:auto val="1"/>
        <c:lblAlgn val="ctr"/>
        <c:lblOffset val="100"/>
        <c:noMultiLvlLbl val="0"/>
      </c:catAx>
      <c:valAx>
        <c:axId val="21207169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# Glycosistes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9202936"/>
        <c:crosses val="autoZero"/>
        <c:crossBetween val="between"/>
        <c:majorUnit val="20.0"/>
      </c:valAx>
    </c:plotArea>
    <c:legend>
      <c:legendPos val="t"/>
      <c:layout/>
      <c:overlay val="0"/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'S5_Uniq glyc per lectin'!$A$9</c:f>
              <c:strCache>
                <c:ptCount val="1"/>
                <c:pt idx="0">
                  <c:v>Common N-Glycosites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multiLvlStrRef>
              <c:f>'S5_Uniq glyc per lectin'!$B$7:$T$8</c:f>
              <c:multiLvlStrCache>
                <c:ptCount val="19"/>
                <c:lvl>
                  <c:pt idx="0">
                    <c:v> AAL</c:v>
                  </c:pt>
                  <c:pt idx="1">
                    <c:v>JAC</c:v>
                  </c:pt>
                  <c:pt idx="2">
                    <c:v>LEA</c:v>
                  </c:pt>
                  <c:pt idx="3">
                    <c:v>WGA </c:v>
                  </c:pt>
                  <c:pt idx="5">
                    <c:v> AAL</c:v>
                  </c:pt>
                  <c:pt idx="6">
                    <c:v>JAC</c:v>
                  </c:pt>
                  <c:pt idx="7">
                    <c:v>LEA</c:v>
                  </c:pt>
                  <c:pt idx="8">
                    <c:v>WGA </c:v>
                  </c:pt>
                  <c:pt idx="10">
                    <c:v> AAL</c:v>
                  </c:pt>
                  <c:pt idx="11">
                    <c:v>JAC</c:v>
                  </c:pt>
                  <c:pt idx="12">
                    <c:v>LEA</c:v>
                  </c:pt>
                  <c:pt idx="13">
                    <c:v>WGA </c:v>
                  </c:pt>
                  <c:pt idx="15">
                    <c:v> AAL</c:v>
                  </c:pt>
                  <c:pt idx="16">
                    <c:v>JAC</c:v>
                  </c:pt>
                  <c:pt idx="17">
                    <c:v>LEA</c:v>
                  </c:pt>
                  <c:pt idx="18">
                    <c:v>WGA </c:v>
                  </c:pt>
                </c:lvl>
                <c:lvl>
                  <c:pt idx="0">
                    <c:v>Nonsecretor SMSL</c:v>
                  </c:pt>
                  <c:pt idx="5">
                    <c:v>Nonsecretor Parotid</c:v>
                  </c:pt>
                  <c:pt idx="10">
                    <c:v>Secretor SMSL</c:v>
                  </c:pt>
                  <c:pt idx="15">
                    <c:v>Secretor Parotid</c:v>
                  </c:pt>
                </c:lvl>
              </c:multiLvlStrCache>
            </c:multiLvlStrRef>
          </c:cat>
          <c:val>
            <c:numRef>
              <c:f>'S5_Uniq glyc per lectin'!$B$9:$T$9</c:f>
              <c:numCache>
                <c:formatCode>General</c:formatCode>
                <c:ptCount val="19"/>
                <c:pt idx="0">
                  <c:v>377.0</c:v>
                </c:pt>
                <c:pt idx="1">
                  <c:v>286.0</c:v>
                </c:pt>
                <c:pt idx="2">
                  <c:v>302.0</c:v>
                </c:pt>
                <c:pt idx="3">
                  <c:v>433.0</c:v>
                </c:pt>
                <c:pt idx="5">
                  <c:v>764.0</c:v>
                </c:pt>
                <c:pt idx="6">
                  <c:v>265.0</c:v>
                </c:pt>
                <c:pt idx="7">
                  <c:v>268.0</c:v>
                </c:pt>
                <c:pt idx="8">
                  <c:v>1073.0</c:v>
                </c:pt>
                <c:pt idx="10">
                  <c:v>698.0</c:v>
                </c:pt>
                <c:pt idx="11">
                  <c:v>129.0</c:v>
                </c:pt>
                <c:pt idx="12">
                  <c:v>186.0</c:v>
                </c:pt>
                <c:pt idx="13">
                  <c:v>770.0</c:v>
                </c:pt>
                <c:pt idx="15">
                  <c:v>1342.0</c:v>
                </c:pt>
                <c:pt idx="16">
                  <c:v>37.0</c:v>
                </c:pt>
                <c:pt idx="17">
                  <c:v>220.0</c:v>
                </c:pt>
                <c:pt idx="18">
                  <c:v>764.0</c:v>
                </c:pt>
              </c:numCache>
            </c:numRef>
          </c:val>
        </c:ser>
        <c:ser>
          <c:idx val="1"/>
          <c:order val="1"/>
          <c:tx>
            <c:strRef>
              <c:f>'S5_Uniq glyc per lectin'!$A$10</c:f>
              <c:strCache>
                <c:ptCount val="1"/>
                <c:pt idx="0">
                  <c:v>Unique N-Glycosites</c:v>
                </c:pt>
              </c:strCache>
            </c:strRef>
          </c:tx>
          <c:invertIfNegative val="0"/>
          <c:cat>
            <c:multiLvlStrRef>
              <c:f>'S5_Uniq glyc per lectin'!$B$7:$T$8</c:f>
              <c:multiLvlStrCache>
                <c:ptCount val="19"/>
                <c:lvl>
                  <c:pt idx="0">
                    <c:v> AAL</c:v>
                  </c:pt>
                  <c:pt idx="1">
                    <c:v>JAC</c:v>
                  </c:pt>
                  <c:pt idx="2">
                    <c:v>LEA</c:v>
                  </c:pt>
                  <c:pt idx="3">
                    <c:v>WGA </c:v>
                  </c:pt>
                  <c:pt idx="5">
                    <c:v> AAL</c:v>
                  </c:pt>
                  <c:pt idx="6">
                    <c:v>JAC</c:v>
                  </c:pt>
                  <c:pt idx="7">
                    <c:v>LEA</c:v>
                  </c:pt>
                  <c:pt idx="8">
                    <c:v>WGA </c:v>
                  </c:pt>
                  <c:pt idx="10">
                    <c:v> AAL</c:v>
                  </c:pt>
                  <c:pt idx="11">
                    <c:v>JAC</c:v>
                  </c:pt>
                  <c:pt idx="12">
                    <c:v>LEA</c:v>
                  </c:pt>
                  <c:pt idx="13">
                    <c:v>WGA </c:v>
                  </c:pt>
                  <c:pt idx="15">
                    <c:v> AAL</c:v>
                  </c:pt>
                  <c:pt idx="16">
                    <c:v>JAC</c:v>
                  </c:pt>
                  <c:pt idx="17">
                    <c:v>LEA</c:v>
                  </c:pt>
                  <c:pt idx="18">
                    <c:v>WGA </c:v>
                  </c:pt>
                </c:lvl>
                <c:lvl>
                  <c:pt idx="0">
                    <c:v>Nonsecretor SMSL</c:v>
                  </c:pt>
                  <c:pt idx="5">
                    <c:v>Nonsecretor Parotid</c:v>
                  </c:pt>
                  <c:pt idx="10">
                    <c:v>Secretor SMSL</c:v>
                  </c:pt>
                  <c:pt idx="15">
                    <c:v>Secretor Parotid</c:v>
                  </c:pt>
                </c:lvl>
              </c:multiLvlStrCache>
            </c:multiLvlStrRef>
          </c:cat>
          <c:val>
            <c:numRef>
              <c:f>'S5_Uniq glyc per lectin'!$B$10:$T$10</c:f>
              <c:numCache>
                <c:formatCode>General</c:formatCode>
                <c:ptCount val="19"/>
                <c:pt idx="0">
                  <c:v>36.0</c:v>
                </c:pt>
                <c:pt idx="1">
                  <c:v>41.0</c:v>
                </c:pt>
                <c:pt idx="2">
                  <c:v>12.0</c:v>
                </c:pt>
                <c:pt idx="3">
                  <c:v>18.0</c:v>
                </c:pt>
                <c:pt idx="5">
                  <c:v>140.0</c:v>
                </c:pt>
                <c:pt idx="6">
                  <c:v>5.0</c:v>
                </c:pt>
                <c:pt idx="7">
                  <c:v>10.0</c:v>
                </c:pt>
                <c:pt idx="8">
                  <c:v>51.0</c:v>
                </c:pt>
                <c:pt idx="10">
                  <c:v>45.0</c:v>
                </c:pt>
                <c:pt idx="11">
                  <c:v>28.0</c:v>
                </c:pt>
                <c:pt idx="12">
                  <c:v>5.0</c:v>
                </c:pt>
                <c:pt idx="13">
                  <c:v>16.0</c:v>
                </c:pt>
                <c:pt idx="15">
                  <c:v>97.0</c:v>
                </c:pt>
                <c:pt idx="16">
                  <c:v>4.0</c:v>
                </c:pt>
                <c:pt idx="17">
                  <c:v>21.0</c:v>
                </c:pt>
                <c:pt idx="18">
                  <c:v>47.0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41694984"/>
        <c:axId val="2120492024"/>
      </c:barChart>
      <c:catAx>
        <c:axId val="2141694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0492024"/>
        <c:crosses val="autoZero"/>
        <c:auto val="1"/>
        <c:lblAlgn val="ctr"/>
        <c:lblOffset val="100"/>
        <c:noMultiLvlLbl val="0"/>
      </c:catAx>
      <c:valAx>
        <c:axId val="21204920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# Spectral Counts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41694984"/>
        <c:crosses val="autoZero"/>
        <c:crossBetween val="between"/>
        <c:majorUnit val="400.0"/>
      </c:valAx>
    </c:plotArea>
    <c:legend>
      <c:legendPos val="t"/>
      <c:layout/>
      <c:overlay val="0"/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5A15B-3FC5-A944-BBF5-5914BBB240C4}" type="datetimeFigureOut">
              <a:rPr lang="en-US" smtClean="0"/>
              <a:t>7/21/15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A69CA-4A35-484A-A415-7D32FEEF6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258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Fig. </a:t>
            </a:r>
            <a:r>
              <a:rPr lang="en-US" smtClean="0"/>
              <a:t>S5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13BC0-820D-4C60-A3EC-A45F4E48B4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48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37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719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0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0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30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6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00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060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49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98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47815-97D3-B24B-A6C1-164CC45663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874DE-6AAF-1F4B-95BA-1756BBF30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7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image" Target="../media/image1.jpeg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91622388"/>
              </p:ext>
            </p:extLst>
          </p:nvPr>
        </p:nvGraphicFramePr>
        <p:xfrm>
          <a:off x="381000" y="914400"/>
          <a:ext cx="41148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68037539"/>
              </p:ext>
            </p:extLst>
          </p:nvPr>
        </p:nvGraphicFramePr>
        <p:xfrm>
          <a:off x="4572000" y="914400"/>
          <a:ext cx="41148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5-Point Star 8"/>
          <p:cNvSpPr/>
          <p:nvPr/>
        </p:nvSpPr>
        <p:spPr>
          <a:xfrm>
            <a:off x="7134225" y="4838700"/>
            <a:ext cx="228600" cy="228600"/>
          </a:xfrm>
          <a:prstGeom prst="star5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1885950" y="1524000"/>
            <a:ext cx="228600" cy="228600"/>
          </a:xfrm>
          <a:prstGeom prst="star5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4" t="17105" r="17844" b="21052"/>
          <a:stretch/>
        </p:blipFill>
        <p:spPr>
          <a:xfrm>
            <a:off x="2884251" y="1371600"/>
            <a:ext cx="1459149" cy="11430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7" t="17763" r="18103" b="20395"/>
          <a:stretch/>
        </p:blipFill>
        <p:spPr>
          <a:xfrm>
            <a:off x="5334000" y="1371601"/>
            <a:ext cx="1495627" cy="114299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510659" y="89856"/>
            <a:ext cx="241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Arial"/>
                <a:cs typeface="Arial"/>
              </a:rPr>
              <a:t>Figure </a:t>
            </a:r>
            <a:r>
              <a:rPr lang="en-US" dirty="0" smtClean="0">
                <a:latin typeface="Arial"/>
                <a:cs typeface="Arial"/>
              </a:rPr>
              <a:t>S5 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4548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Hall</dc:creator>
  <cp:lastModifiedBy>Steve Hall</cp:lastModifiedBy>
  <cp:revision>3</cp:revision>
  <dcterms:created xsi:type="dcterms:W3CDTF">2015-04-30T15:51:54Z</dcterms:created>
  <dcterms:modified xsi:type="dcterms:W3CDTF">2015-07-21T20:45:10Z</dcterms:modified>
</cp:coreProperties>
</file>