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4240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8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20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41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525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60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929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7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714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10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4743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74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1E5F2-9113-ED44-B2AE-91AA556E6683}" type="datetimeFigureOut">
              <a:rPr kumimoji="1" lang="ja-JP" altLang="en-US" smtClean="0"/>
              <a:t>15/12/09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98885-4D17-1A49-87EF-49665F916C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65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正方形/長方形 106"/>
          <p:cNvSpPr/>
          <p:nvPr/>
        </p:nvSpPr>
        <p:spPr>
          <a:xfrm>
            <a:off x="837312" y="7667806"/>
            <a:ext cx="5641907" cy="338495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S2 Fig. HBZ knockdown suppressed TIGIT expression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9" name="Freeform 37"/>
          <p:cNvSpPr>
            <a:spLocks noEditPoints="1"/>
          </p:cNvSpPr>
          <p:nvPr/>
        </p:nvSpPr>
        <p:spPr bwMode="auto">
          <a:xfrm>
            <a:off x="2434662" y="2428152"/>
            <a:ext cx="2223572" cy="1385647"/>
          </a:xfrm>
          <a:custGeom>
            <a:avLst/>
            <a:gdLst>
              <a:gd name="T0" fmla="*/ 0 w 1401"/>
              <a:gd name="T1" fmla="*/ 0 h 873"/>
              <a:gd name="T2" fmla="*/ 234 w 1401"/>
              <a:gd name="T3" fmla="*/ 0 h 873"/>
              <a:gd name="T4" fmla="*/ 234 w 1401"/>
              <a:gd name="T5" fmla="*/ 873 h 873"/>
              <a:gd name="T6" fmla="*/ 0 w 1401"/>
              <a:gd name="T7" fmla="*/ 873 h 873"/>
              <a:gd name="T8" fmla="*/ 0 w 1401"/>
              <a:gd name="T9" fmla="*/ 0 h 873"/>
              <a:gd name="T10" fmla="*/ 584 w 1401"/>
              <a:gd name="T11" fmla="*/ 195 h 873"/>
              <a:gd name="T12" fmla="*/ 818 w 1401"/>
              <a:gd name="T13" fmla="*/ 195 h 873"/>
              <a:gd name="T14" fmla="*/ 818 w 1401"/>
              <a:gd name="T15" fmla="*/ 873 h 873"/>
              <a:gd name="T16" fmla="*/ 584 w 1401"/>
              <a:gd name="T17" fmla="*/ 873 h 873"/>
              <a:gd name="T18" fmla="*/ 584 w 1401"/>
              <a:gd name="T19" fmla="*/ 195 h 873"/>
              <a:gd name="T20" fmla="*/ 1168 w 1401"/>
              <a:gd name="T21" fmla="*/ 261 h 873"/>
              <a:gd name="T22" fmla="*/ 1401 w 1401"/>
              <a:gd name="T23" fmla="*/ 261 h 873"/>
              <a:gd name="T24" fmla="*/ 1401 w 1401"/>
              <a:gd name="T25" fmla="*/ 873 h 873"/>
              <a:gd name="T26" fmla="*/ 1168 w 1401"/>
              <a:gd name="T27" fmla="*/ 873 h 873"/>
              <a:gd name="T28" fmla="*/ 1168 w 1401"/>
              <a:gd name="T29" fmla="*/ 261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873">
                <a:moveTo>
                  <a:pt x="0" y="0"/>
                </a:moveTo>
                <a:lnTo>
                  <a:pt x="234" y="0"/>
                </a:lnTo>
                <a:lnTo>
                  <a:pt x="234" y="873"/>
                </a:lnTo>
                <a:lnTo>
                  <a:pt x="0" y="873"/>
                </a:lnTo>
                <a:lnTo>
                  <a:pt x="0" y="0"/>
                </a:lnTo>
                <a:close/>
                <a:moveTo>
                  <a:pt x="584" y="195"/>
                </a:moveTo>
                <a:lnTo>
                  <a:pt x="818" y="195"/>
                </a:lnTo>
                <a:lnTo>
                  <a:pt x="818" y="873"/>
                </a:lnTo>
                <a:lnTo>
                  <a:pt x="584" y="873"/>
                </a:lnTo>
                <a:lnTo>
                  <a:pt x="584" y="195"/>
                </a:lnTo>
                <a:close/>
                <a:moveTo>
                  <a:pt x="1168" y="261"/>
                </a:moveTo>
                <a:lnTo>
                  <a:pt x="1401" y="261"/>
                </a:lnTo>
                <a:lnTo>
                  <a:pt x="1401" y="873"/>
                </a:lnTo>
                <a:lnTo>
                  <a:pt x="1168" y="873"/>
                </a:lnTo>
                <a:lnTo>
                  <a:pt x="1168" y="2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1" name="Freeform 38"/>
          <p:cNvSpPr>
            <a:spLocks noEditPoints="1"/>
          </p:cNvSpPr>
          <p:nvPr/>
        </p:nvSpPr>
        <p:spPr bwMode="auto">
          <a:xfrm>
            <a:off x="2593221" y="2285302"/>
            <a:ext cx="43190" cy="274590"/>
          </a:xfrm>
          <a:custGeom>
            <a:avLst/>
            <a:gdLst>
              <a:gd name="T0" fmla="*/ 10 w 23"/>
              <a:gd name="T1" fmla="*/ 171 h 173"/>
              <a:gd name="T2" fmla="*/ 10 w 23"/>
              <a:gd name="T3" fmla="*/ 90 h 173"/>
              <a:gd name="T4" fmla="*/ 10 w 23"/>
              <a:gd name="T5" fmla="*/ 1 h 173"/>
              <a:gd name="T6" fmla="*/ 13 w 23"/>
              <a:gd name="T7" fmla="*/ 1 h 173"/>
              <a:gd name="T8" fmla="*/ 13 w 23"/>
              <a:gd name="T9" fmla="*/ 90 h 173"/>
              <a:gd name="T10" fmla="*/ 13 w 23"/>
              <a:gd name="T11" fmla="*/ 171 h 173"/>
              <a:gd name="T12" fmla="*/ 10 w 23"/>
              <a:gd name="T13" fmla="*/ 171 h 173"/>
              <a:gd name="T14" fmla="*/ 0 w 23"/>
              <a:gd name="T15" fmla="*/ 169 h 173"/>
              <a:gd name="T16" fmla="*/ 23 w 23"/>
              <a:gd name="T17" fmla="*/ 169 h 173"/>
              <a:gd name="T18" fmla="*/ 23 w 23"/>
              <a:gd name="T19" fmla="*/ 173 h 173"/>
              <a:gd name="T20" fmla="*/ 0 w 23"/>
              <a:gd name="T21" fmla="*/ 173 h 173"/>
              <a:gd name="T22" fmla="*/ 0 w 23"/>
              <a:gd name="T23" fmla="*/ 169 h 173"/>
              <a:gd name="T24" fmla="*/ 0 w 23"/>
              <a:gd name="T25" fmla="*/ 0 h 173"/>
              <a:gd name="T26" fmla="*/ 23 w 23"/>
              <a:gd name="T27" fmla="*/ 0 h 173"/>
              <a:gd name="T28" fmla="*/ 23 w 23"/>
              <a:gd name="T29" fmla="*/ 3 h 173"/>
              <a:gd name="T30" fmla="*/ 0 w 23"/>
              <a:gd name="T31" fmla="*/ 3 h 173"/>
              <a:gd name="T32" fmla="*/ 0 w 23"/>
              <a:gd name="T33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173">
                <a:moveTo>
                  <a:pt x="10" y="171"/>
                </a:moveTo>
                <a:lnTo>
                  <a:pt x="10" y="90"/>
                </a:lnTo>
                <a:lnTo>
                  <a:pt x="10" y="1"/>
                </a:lnTo>
                <a:lnTo>
                  <a:pt x="13" y="1"/>
                </a:lnTo>
                <a:lnTo>
                  <a:pt x="13" y="90"/>
                </a:lnTo>
                <a:lnTo>
                  <a:pt x="13" y="171"/>
                </a:lnTo>
                <a:lnTo>
                  <a:pt x="10" y="171"/>
                </a:lnTo>
                <a:close/>
                <a:moveTo>
                  <a:pt x="0" y="169"/>
                </a:moveTo>
                <a:lnTo>
                  <a:pt x="23" y="169"/>
                </a:lnTo>
                <a:lnTo>
                  <a:pt x="23" y="173"/>
                </a:lnTo>
                <a:lnTo>
                  <a:pt x="0" y="173"/>
                </a:lnTo>
                <a:lnTo>
                  <a:pt x="0" y="169"/>
                </a:lnTo>
                <a:close/>
                <a:moveTo>
                  <a:pt x="0" y="0"/>
                </a:moveTo>
                <a:lnTo>
                  <a:pt x="23" y="0"/>
                </a:lnTo>
                <a:lnTo>
                  <a:pt x="23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2" name="Freeform 39"/>
          <p:cNvSpPr>
            <a:spLocks noEditPoints="1"/>
          </p:cNvSpPr>
          <p:nvPr/>
        </p:nvSpPr>
        <p:spPr bwMode="auto">
          <a:xfrm>
            <a:off x="3521692" y="2651950"/>
            <a:ext cx="43190" cy="166659"/>
          </a:xfrm>
          <a:custGeom>
            <a:avLst/>
            <a:gdLst>
              <a:gd name="T0" fmla="*/ 9 w 21"/>
              <a:gd name="T1" fmla="*/ 103 h 105"/>
              <a:gd name="T2" fmla="*/ 9 w 21"/>
              <a:gd name="T3" fmla="*/ 54 h 105"/>
              <a:gd name="T4" fmla="*/ 9 w 21"/>
              <a:gd name="T5" fmla="*/ 2 h 105"/>
              <a:gd name="T6" fmla="*/ 13 w 21"/>
              <a:gd name="T7" fmla="*/ 2 h 105"/>
              <a:gd name="T8" fmla="*/ 13 w 21"/>
              <a:gd name="T9" fmla="*/ 54 h 105"/>
              <a:gd name="T10" fmla="*/ 13 w 21"/>
              <a:gd name="T11" fmla="*/ 103 h 105"/>
              <a:gd name="T12" fmla="*/ 9 w 21"/>
              <a:gd name="T13" fmla="*/ 103 h 105"/>
              <a:gd name="T14" fmla="*/ 0 w 21"/>
              <a:gd name="T15" fmla="*/ 102 h 105"/>
              <a:gd name="T16" fmla="*/ 21 w 21"/>
              <a:gd name="T17" fmla="*/ 102 h 105"/>
              <a:gd name="T18" fmla="*/ 21 w 21"/>
              <a:gd name="T19" fmla="*/ 105 h 105"/>
              <a:gd name="T20" fmla="*/ 0 w 21"/>
              <a:gd name="T21" fmla="*/ 105 h 105"/>
              <a:gd name="T22" fmla="*/ 0 w 21"/>
              <a:gd name="T23" fmla="*/ 102 h 105"/>
              <a:gd name="T24" fmla="*/ 0 w 21"/>
              <a:gd name="T25" fmla="*/ 0 h 105"/>
              <a:gd name="T26" fmla="*/ 21 w 21"/>
              <a:gd name="T27" fmla="*/ 0 h 105"/>
              <a:gd name="T28" fmla="*/ 21 w 21"/>
              <a:gd name="T29" fmla="*/ 4 h 105"/>
              <a:gd name="T30" fmla="*/ 0 w 21"/>
              <a:gd name="T31" fmla="*/ 4 h 105"/>
              <a:gd name="T32" fmla="*/ 0 w 21"/>
              <a:gd name="T33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105">
                <a:moveTo>
                  <a:pt x="9" y="103"/>
                </a:moveTo>
                <a:lnTo>
                  <a:pt x="9" y="54"/>
                </a:lnTo>
                <a:lnTo>
                  <a:pt x="9" y="2"/>
                </a:lnTo>
                <a:lnTo>
                  <a:pt x="13" y="2"/>
                </a:lnTo>
                <a:lnTo>
                  <a:pt x="13" y="54"/>
                </a:lnTo>
                <a:lnTo>
                  <a:pt x="13" y="103"/>
                </a:lnTo>
                <a:lnTo>
                  <a:pt x="9" y="103"/>
                </a:lnTo>
                <a:close/>
                <a:moveTo>
                  <a:pt x="0" y="102"/>
                </a:moveTo>
                <a:lnTo>
                  <a:pt x="21" y="102"/>
                </a:lnTo>
                <a:lnTo>
                  <a:pt x="21" y="105"/>
                </a:lnTo>
                <a:lnTo>
                  <a:pt x="0" y="105"/>
                </a:lnTo>
                <a:lnTo>
                  <a:pt x="0" y="102"/>
                </a:lnTo>
                <a:close/>
                <a:moveTo>
                  <a:pt x="0" y="0"/>
                </a:moveTo>
                <a:lnTo>
                  <a:pt x="21" y="0"/>
                </a:lnTo>
                <a:lnTo>
                  <a:pt x="21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3" name="Freeform 40"/>
          <p:cNvSpPr>
            <a:spLocks noEditPoints="1"/>
          </p:cNvSpPr>
          <p:nvPr/>
        </p:nvSpPr>
        <p:spPr bwMode="auto">
          <a:xfrm>
            <a:off x="4448577" y="2826545"/>
            <a:ext cx="43190" cy="31744"/>
          </a:xfrm>
          <a:custGeom>
            <a:avLst/>
            <a:gdLst>
              <a:gd name="T0" fmla="*/ 9 w 22"/>
              <a:gd name="T1" fmla="*/ 19 h 20"/>
              <a:gd name="T2" fmla="*/ 9 w 22"/>
              <a:gd name="T3" fmla="*/ 10 h 20"/>
              <a:gd name="T4" fmla="*/ 9 w 22"/>
              <a:gd name="T5" fmla="*/ 2 h 20"/>
              <a:gd name="T6" fmla="*/ 12 w 22"/>
              <a:gd name="T7" fmla="*/ 2 h 20"/>
              <a:gd name="T8" fmla="*/ 12 w 22"/>
              <a:gd name="T9" fmla="*/ 10 h 20"/>
              <a:gd name="T10" fmla="*/ 12 w 22"/>
              <a:gd name="T11" fmla="*/ 19 h 20"/>
              <a:gd name="T12" fmla="*/ 9 w 22"/>
              <a:gd name="T13" fmla="*/ 19 h 20"/>
              <a:gd name="T14" fmla="*/ 0 w 22"/>
              <a:gd name="T15" fmla="*/ 17 h 20"/>
              <a:gd name="T16" fmla="*/ 22 w 22"/>
              <a:gd name="T17" fmla="*/ 17 h 20"/>
              <a:gd name="T18" fmla="*/ 22 w 22"/>
              <a:gd name="T19" fmla="*/ 20 h 20"/>
              <a:gd name="T20" fmla="*/ 0 w 22"/>
              <a:gd name="T21" fmla="*/ 20 h 20"/>
              <a:gd name="T22" fmla="*/ 0 w 22"/>
              <a:gd name="T23" fmla="*/ 17 h 20"/>
              <a:gd name="T24" fmla="*/ 0 w 22"/>
              <a:gd name="T25" fmla="*/ 0 h 20"/>
              <a:gd name="T26" fmla="*/ 22 w 22"/>
              <a:gd name="T27" fmla="*/ 0 h 20"/>
              <a:gd name="T28" fmla="*/ 22 w 22"/>
              <a:gd name="T29" fmla="*/ 4 h 20"/>
              <a:gd name="T30" fmla="*/ 0 w 22"/>
              <a:gd name="T31" fmla="*/ 4 h 20"/>
              <a:gd name="T32" fmla="*/ 0 w 22"/>
              <a:gd name="T3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20">
                <a:moveTo>
                  <a:pt x="9" y="19"/>
                </a:moveTo>
                <a:lnTo>
                  <a:pt x="9" y="10"/>
                </a:lnTo>
                <a:lnTo>
                  <a:pt x="9" y="2"/>
                </a:lnTo>
                <a:lnTo>
                  <a:pt x="12" y="2"/>
                </a:lnTo>
                <a:lnTo>
                  <a:pt x="12" y="10"/>
                </a:lnTo>
                <a:lnTo>
                  <a:pt x="12" y="19"/>
                </a:lnTo>
                <a:lnTo>
                  <a:pt x="9" y="19"/>
                </a:lnTo>
                <a:close/>
                <a:moveTo>
                  <a:pt x="0" y="17"/>
                </a:moveTo>
                <a:lnTo>
                  <a:pt x="22" y="17"/>
                </a:lnTo>
                <a:lnTo>
                  <a:pt x="22" y="20"/>
                </a:lnTo>
                <a:lnTo>
                  <a:pt x="0" y="20"/>
                </a:lnTo>
                <a:lnTo>
                  <a:pt x="0" y="17"/>
                </a:lnTo>
                <a:close/>
                <a:moveTo>
                  <a:pt x="0" y="0"/>
                </a:moveTo>
                <a:lnTo>
                  <a:pt x="22" y="0"/>
                </a:lnTo>
                <a:lnTo>
                  <a:pt x="22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635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34" name="Rectangle 41"/>
          <p:cNvSpPr>
            <a:spLocks noChangeArrowheads="1"/>
          </p:cNvSpPr>
          <p:nvPr/>
        </p:nvSpPr>
        <p:spPr bwMode="auto">
          <a:xfrm>
            <a:off x="2153739" y="2151976"/>
            <a:ext cx="0" cy="1661824"/>
          </a:xfrm>
          <a:prstGeom prst="rect">
            <a:avLst/>
          </a:prstGeom>
          <a:solidFill>
            <a:srgbClr val="868686"/>
          </a:solidFill>
          <a:ln w="9525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58" name="Rectangle 43"/>
          <p:cNvSpPr>
            <a:spLocks noChangeArrowheads="1"/>
          </p:cNvSpPr>
          <p:nvPr/>
        </p:nvSpPr>
        <p:spPr bwMode="auto">
          <a:xfrm>
            <a:off x="2156914" y="3810624"/>
            <a:ext cx="2780656" cy="0"/>
          </a:xfrm>
          <a:prstGeom prst="rect">
            <a:avLst/>
          </a:prstGeom>
          <a:solidFill>
            <a:srgbClr val="868686"/>
          </a:solidFill>
          <a:ln w="9525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8" name="Rectangle 52"/>
          <p:cNvSpPr>
            <a:spLocks noChangeArrowheads="1"/>
          </p:cNvSpPr>
          <p:nvPr/>
        </p:nvSpPr>
        <p:spPr bwMode="auto">
          <a:xfrm>
            <a:off x="2479101" y="3893160"/>
            <a:ext cx="383029" cy="1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217"/>
            <a:r>
              <a:rPr lang="en-US" altLang="ja-JP" sz="10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control</a:t>
            </a:r>
            <a:endParaRPr lang="ja-JP" altLang="ja-JP" sz="1000" dirty="0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169" name="Rectangle 53"/>
          <p:cNvSpPr>
            <a:spLocks noChangeArrowheads="1"/>
          </p:cNvSpPr>
          <p:nvPr/>
        </p:nvSpPr>
        <p:spPr bwMode="auto">
          <a:xfrm>
            <a:off x="3294882" y="3893160"/>
            <a:ext cx="504829" cy="1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217"/>
            <a:r>
              <a:rPr lang="en-US" altLang="ja-JP" sz="10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siRNA</a:t>
            </a:r>
            <a:r>
              <a:rPr lang="ja-JP" altLang="ja-JP" sz="10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#</a:t>
            </a:r>
            <a:r>
              <a:rPr lang="en-US" altLang="ja-JP" sz="10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1</a:t>
            </a:r>
            <a:endParaRPr lang="ja-JP" altLang="ja-JP" sz="1000" dirty="0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170" name="Rectangle 54"/>
          <p:cNvSpPr>
            <a:spLocks noChangeArrowheads="1"/>
          </p:cNvSpPr>
          <p:nvPr/>
        </p:nvSpPr>
        <p:spPr bwMode="auto">
          <a:xfrm>
            <a:off x="4217616" y="3893160"/>
            <a:ext cx="504829" cy="153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/>
            <a:r>
              <a:rPr lang="en-US" altLang="ja-JP" sz="10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siRNA</a:t>
            </a:r>
            <a:r>
              <a:rPr lang="ja-JP" altLang="ja-JP" sz="10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#</a:t>
            </a:r>
            <a:r>
              <a:rPr lang="en-US" altLang="ja-JP" sz="10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2</a:t>
            </a:r>
            <a:endParaRPr lang="ja-JP" altLang="ja-JP" sz="1000" dirty="0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59" name="Rectangle 156"/>
          <p:cNvSpPr>
            <a:spLocks noChangeArrowheads="1"/>
          </p:cNvSpPr>
          <p:nvPr/>
        </p:nvSpPr>
        <p:spPr bwMode="auto">
          <a:xfrm rot="16200000">
            <a:off x="836539" y="2903965"/>
            <a:ext cx="1440877" cy="16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217"/>
            <a:r>
              <a:rPr lang="en-US" altLang="ja-JP" sz="1100" i="1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HBZ</a:t>
            </a:r>
            <a:r>
              <a:rPr lang="en-US" altLang="ja-JP" sz="11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 mRNA / </a:t>
            </a:r>
            <a:r>
              <a:rPr lang="en-US" altLang="ja-JP" sz="1100" i="1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GAPDH</a:t>
            </a:r>
            <a:endParaRPr lang="ja-JP" altLang="ja-JP" sz="1100" i="1" dirty="0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grpSp>
        <p:nvGrpSpPr>
          <p:cNvPr id="1173" name="グループ化 1172"/>
          <p:cNvGrpSpPr/>
          <p:nvPr/>
        </p:nvGrpSpPr>
        <p:grpSpPr>
          <a:xfrm>
            <a:off x="1856857" y="2345260"/>
            <a:ext cx="293681" cy="1538732"/>
            <a:chOff x="1467353" y="2293516"/>
            <a:chExt cx="293749" cy="1387140"/>
          </a:xfrm>
        </p:grpSpPr>
        <p:sp>
          <p:nvSpPr>
            <p:cNvPr id="160" name="Rectangle 61"/>
            <p:cNvSpPr>
              <a:spLocks noChangeArrowheads="1"/>
            </p:cNvSpPr>
            <p:nvPr/>
          </p:nvSpPr>
          <p:spPr bwMode="auto">
            <a:xfrm>
              <a:off x="1713425" y="2373166"/>
              <a:ext cx="47677" cy="0"/>
            </a:xfrm>
            <a:prstGeom prst="rect">
              <a:avLst/>
            </a:prstGeom>
            <a:noFill/>
            <a:ln w="9525" cap="flat">
              <a:solidFill>
                <a:schemeClr val="tx1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Rectangle 78"/>
            <p:cNvSpPr>
              <a:spLocks noChangeArrowheads="1"/>
            </p:cNvSpPr>
            <p:nvPr/>
          </p:nvSpPr>
          <p:spPr bwMode="auto">
            <a:xfrm>
              <a:off x="1560740" y="3528056"/>
              <a:ext cx="70548" cy="1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defTabSz="914217"/>
              <a:r>
                <a:rPr lang="ja-JP" altLang="ja-JP" sz="1100" dirty="0">
                  <a:solidFill>
                    <a:srgbClr val="000000"/>
                  </a:solidFill>
                  <a:cs typeface="Arial" panose="020B0604020202020204" pitchFamily="34" charset="0"/>
                </a:rPr>
                <a:t>0</a:t>
              </a:r>
              <a:endParaRPr lang="ja-JP" altLang="ja-JP" sz="1100" dirty="0">
                <a:cs typeface="Arial" panose="020B0604020202020204" pitchFamily="34" charset="0"/>
              </a:endParaRPr>
            </a:p>
          </p:txBody>
        </p:sp>
        <p:sp>
          <p:nvSpPr>
            <p:cNvPr id="162" name="Rectangle 83"/>
            <p:cNvSpPr>
              <a:spLocks noChangeArrowheads="1"/>
            </p:cNvSpPr>
            <p:nvPr/>
          </p:nvSpPr>
          <p:spPr bwMode="auto">
            <a:xfrm>
              <a:off x="1467564" y="2293516"/>
              <a:ext cx="245861" cy="1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defTabSz="914217"/>
              <a:r>
                <a:rPr lang="ja-JP" altLang="ja-JP" sz="1100" dirty="0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en-US" altLang="ja-JP" sz="1100" dirty="0">
                  <a:solidFill>
                    <a:srgbClr val="000000"/>
                  </a:solidFill>
                  <a:cs typeface="Arial" panose="020B0604020202020204" pitchFamily="34" charset="0"/>
                </a:rPr>
                <a:t>.0</a:t>
              </a:r>
              <a:endParaRPr lang="ja-JP" altLang="ja-JP" sz="1100" dirty="0">
                <a:cs typeface="Arial" panose="020B0604020202020204" pitchFamily="34" charset="0"/>
              </a:endParaRPr>
            </a:p>
          </p:txBody>
        </p:sp>
        <p:sp>
          <p:nvSpPr>
            <p:cNvPr id="163" name="Rectangle 61"/>
            <p:cNvSpPr>
              <a:spLocks noChangeArrowheads="1"/>
            </p:cNvSpPr>
            <p:nvPr/>
          </p:nvSpPr>
          <p:spPr bwMode="auto">
            <a:xfrm>
              <a:off x="1713425" y="2995920"/>
              <a:ext cx="47677" cy="0"/>
            </a:xfrm>
            <a:prstGeom prst="rect">
              <a:avLst/>
            </a:prstGeom>
            <a:noFill/>
            <a:ln w="9525" cap="flat">
              <a:solidFill>
                <a:schemeClr val="tx1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Rectangle 61"/>
            <p:cNvSpPr>
              <a:spLocks noChangeArrowheads="1"/>
            </p:cNvSpPr>
            <p:nvPr/>
          </p:nvSpPr>
          <p:spPr bwMode="auto">
            <a:xfrm>
              <a:off x="1713425" y="3614721"/>
              <a:ext cx="47677" cy="0"/>
            </a:xfrm>
            <a:prstGeom prst="rect">
              <a:avLst/>
            </a:prstGeom>
            <a:noFill/>
            <a:ln w="9525" cap="flat">
              <a:solidFill>
                <a:schemeClr val="tx1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Rectangle 83"/>
            <p:cNvSpPr>
              <a:spLocks noChangeArrowheads="1"/>
            </p:cNvSpPr>
            <p:nvPr/>
          </p:nvSpPr>
          <p:spPr bwMode="auto">
            <a:xfrm>
              <a:off x="1467353" y="2915689"/>
              <a:ext cx="245861" cy="1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defTabSz="914217"/>
              <a:r>
                <a:rPr lang="en-US" altLang="ja-JP" sz="1100" dirty="0">
                  <a:cs typeface="Arial" panose="020B0604020202020204" pitchFamily="34" charset="0"/>
                </a:rPr>
                <a:t>0.5</a:t>
              </a:r>
              <a:endParaRPr lang="ja-JP" altLang="ja-JP" sz="1100" dirty="0">
                <a:cs typeface="Arial" panose="020B0604020202020204" pitchFamily="34" charset="0"/>
              </a:endParaRPr>
            </a:p>
          </p:txBody>
        </p:sp>
      </p:grpSp>
      <p:grpSp>
        <p:nvGrpSpPr>
          <p:cNvPr id="1174" name="グループ化 1173"/>
          <p:cNvGrpSpPr/>
          <p:nvPr/>
        </p:nvGrpSpPr>
        <p:grpSpPr>
          <a:xfrm>
            <a:off x="1840196" y="4762081"/>
            <a:ext cx="3089002" cy="1908306"/>
            <a:chOff x="1840622" y="4762908"/>
            <a:chExt cx="3089717" cy="1908637"/>
          </a:xfrm>
        </p:grpSpPr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2428875" y="5395913"/>
              <a:ext cx="2238375" cy="1028700"/>
            </a:xfrm>
            <a:custGeom>
              <a:avLst/>
              <a:gdLst>
                <a:gd name="T0" fmla="*/ 0 w 1410"/>
                <a:gd name="T1" fmla="*/ 0 h 648"/>
                <a:gd name="T2" fmla="*/ 235 w 1410"/>
                <a:gd name="T3" fmla="*/ 0 h 648"/>
                <a:gd name="T4" fmla="*/ 235 w 1410"/>
                <a:gd name="T5" fmla="*/ 648 h 648"/>
                <a:gd name="T6" fmla="*/ 0 w 1410"/>
                <a:gd name="T7" fmla="*/ 648 h 648"/>
                <a:gd name="T8" fmla="*/ 0 w 1410"/>
                <a:gd name="T9" fmla="*/ 0 h 648"/>
                <a:gd name="T10" fmla="*/ 587 w 1410"/>
                <a:gd name="T11" fmla="*/ 237 h 648"/>
                <a:gd name="T12" fmla="*/ 822 w 1410"/>
                <a:gd name="T13" fmla="*/ 237 h 648"/>
                <a:gd name="T14" fmla="*/ 822 w 1410"/>
                <a:gd name="T15" fmla="*/ 648 h 648"/>
                <a:gd name="T16" fmla="*/ 587 w 1410"/>
                <a:gd name="T17" fmla="*/ 648 h 648"/>
                <a:gd name="T18" fmla="*/ 587 w 1410"/>
                <a:gd name="T19" fmla="*/ 237 h 648"/>
                <a:gd name="T20" fmla="*/ 1175 w 1410"/>
                <a:gd name="T21" fmla="*/ 277 h 648"/>
                <a:gd name="T22" fmla="*/ 1410 w 1410"/>
                <a:gd name="T23" fmla="*/ 277 h 648"/>
                <a:gd name="T24" fmla="*/ 1410 w 1410"/>
                <a:gd name="T25" fmla="*/ 648 h 648"/>
                <a:gd name="T26" fmla="*/ 1175 w 1410"/>
                <a:gd name="T27" fmla="*/ 648 h 648"/>
                <a:gd name="T28" fmla="*/ 1175 w 1410"/>
                <a:gd name="T29" fmla="*/ 277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0" h="648">
                  <a:moveTo>
                    <a:pt x="0" y="0"/>
                  </a:moveTo>
                  <a:lnTo>
                    <a:pt x="235" y="0"/>
                  </a:lnTo>
                  <a:lnTo>
                    <a:pt x="235" y="648"/>
                  </a:lnTo>
                  <a:lnTo>
                    <a:pt x="0" y="648"/>
                  </a:lnTo>
                  <a:lnTo>
                    <a:pt x="0" y="0"/>
                  </a:lnTo>
                  <a:close/>
                  <a:moveTo>
                    <a:pt x="587" y="237"/>
                  </a:moveTo>
                  <a:lnTo>
                    <a:pt x="822" y="237"/>
                  </a:lnTo>
                  <a:lnTo>
                    <a:pt x="822" y="648"/>
                  </a:lnTo>
                  <a:lnTo>
                    <a:pt x="587" y="648"/>
                  </a:lnTo>
                  <a:lnTo>
                    <a:pt x="587" y="237"/>
                  </a:lnTo>
                  <a:close/>
                  <a:moveTo>
                    <a:pt x="1175" y="277"/>
                  </a:moveTo>
                  <a:lnTo>
                    <a:pt x="1410" y="277"/>
                  </a:lnTo>
                  <a:lnTo>
                    <a:pt x="1410" y="648"/>
                  </a:lnTo>
                  <a:lnTo>
                    <a:pt x="1175" y="648"/>
                  </a:lnTo>
                  <a:lnTo>
                    <a:pt x="1175" y="27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2593820" y="5211763"/>
              <a:ext cx="43200" cy="341313"/>
            </a:xfrm>
            <a:custGeom>
              <a:avLst/>
              <a:gdLst>
                <a:gd name="T0" fmla="*/ 7 w 17"/>
                <a:gd name="T1" fmla="*/ 213 h 215"/>
                <a:gd name="T2" fmla="*/ 7 w 17"/>
                <a:gd name="T3" fmla="*/ 116 h 215"/>
                <a:gd name="T4" fmla="*/ 7 w 17"/>
                <a:gd name="T5" fmla="*/ 2 h 215"/>
                <a:gd name="T6" fmla="*/ 10 w 17"/>
                <a:gd name="T7" fmla="*/ 2 h 215"/>
                <a:gd name="T8" fmla="*/ 10 w 17"/>
                <a:gd name="T9" fmla="*/ 116 h 215"/>
                <a:gd name="T10" fmla="*/ 10 w 17"/>
                <a:gd name="T11" fmla="*/ 213 h 215"/>
                <a:gd name="T12" fmla="*/ 7 w 17"/>
                <a:gd name="T13" fmla="*/ 213 h 215"/>
                <a:gd name="T14" fmla="*/ 0 w 17"/>
                <a:gd name="T15" fmla="*/ 211 h 215"/>
                <a:gd name="T16" fmla="*/ 17 w 17"/>
                <a:gd name="T17" fmla="*/ 211 h 215"/>
                <a:gd name="T18" fmla="*/ 17 w 17"/>
                <a:gd name="T19" fmla="*/ 215 h 215"/>
                <a:gd name="T20" fmla="*/ 0 w 17"/>
                <a:gd name="T21" fmla="*/ 215 h 215"/>
                <a:gd name="T22" fmla="*/ 0 w 17"/>
                <a:gd name="T23" fmla="*/ 211 h 215"/>
                <a:gd name="T24" fmla="*/ 0 w 17"/>
                <a:gd name="T25" fmla="*/ 0 h 215"/>
                <a:gd name="T26" fmla="*/ 17 w 17"/>
                <a:gd name="T27" fmla="*/ 0 h 215"/>
                <a:gd name="T28" fmla="*/ 17 w 17"/>
                <a:gd name="T29" fmla="*/ 4 h 215"/>
                <a:gd name="T30" fmla="*/ 0 w 17"/>
                <a:gd name="T31" fmla="*/ 4 h 215"/>
                <a:gd name="T32" fmla="*/ 0 w 17"/>
                <a:gd name="T3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15">
                  <a:moveTo>
                    <a:pt x="7" y="213"/>
                  </a:moveTo>
                  <a:lnTo>
                    <a:pt x="7" y="116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116"/>
                  </a:lnTo>
                  <a:lnTo>
                    <a:pt x="10" y="213"/>
                  </a:lnTo>
                  <a:lnTo>
                    <a:pt x="7" y="213"/>
                  </a:lnTo>
                  <a:close/>
                  <a:moveTo>
                    <a:pt x="0" y="211"/>
                  </a:moveTo>
                  <a:lnTo>
                    <a:pt x="17" y="211"/>
                  </a:lnTo>
                  <a:lnTo>
                    <a:pt x="17" y="215"/>
                  </a:lnTo>
                  <a:lnTo>
                    <a:pt x="0" y="215"/>
                  </a:lnTo>
                  <a:lnTo>
                    <a:pt x="0" y="211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3525682" y="5546725"/>
              <a:ext cx="43200" cy="414338"/>
            </a:xfrm>
            <a:custGeom>
              <a:avLst/>
              <a:gdLst>
                <a:gd name="T0" fmla="*/ 7 w 17"/>
                <a:gd name="T1" fmla="*/ 259 h 261"/>
                <a:gd name="T2" fmla="*/ 7 w 17"/>
                <a:gd name="T3" fmla="*/ 142 h 261"/>
                <a:gd name="T4" fmla="*/ 7 w 17"/>
                <a:gd name="T5" fmla="*/ 2 h 261"/>
                <a:gd name="T6" fmla="*/ 10 w 17"/>
                <a:gd name="T7" fmla="*/ 2 h 261"/>
                <a:gd name="T8" fmla="*/ 10 w 17"/>
                <a:gd name="T9" fmla="*/ 142 h 261"/>
                <a:gd name="T10" fmla="*/ 10 w 17"/>
                <a:gd name="T11" fmla="*/ 259 h 261"/>
                <a:gd name="T12" fmla="*/ 7 w 17"/>
                <a:gd name="T13" fmla="*/ 259 h 261"/>
                <a:gd name="T14" fmla="*/ 0 w 17"/>
                <a:gd name="T15" fmla="*/ 257 h 261"/>
                <a:gd name="T16" fmla="*/ 17 w 17"/>
                <a:gd name="T17" fmla="*/ 257 h 261"/>
                <a:gd name="T18" fmla="*/ 17 w 17"/>
                <a:gd name="T19" fmla="*/ 261 h 261"/>
                <a:gd name="T20" fmla="*/ 0 w 17"/>
                <a:gd name="T21" fmla="*/ 261 h 261"/>
                <a:gd name="T22" fmla="*/ 0 w 17"/>
                <a:gd name="T23" fmla="*/ 257 h 261"/>
                <a:gd name="T24" fmla="*/ 0 w 17"/>
                <a:gd name="T25" fmla="*/ 0 h 261"/>
                <a:gd name="T26" fmla="*/ 17 w 17"/>
                <a:gd name="T27" fmla="*/ 0 h 261"/>
                <a:gd name="T28" fmla="*/ 17 w 17"/>
                <a:gd name="T29" fmla="*/ 4 h 261"/>
                <a:gd name="T30" fmla="*/ 0 w 17"/>
                <a:gd name="T31" fmla="*/ 4 h 261"/>
                <a:gd name="T32" fmla="*/ 0 w 17"/>
                <a:gd name="T33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61">
                  <a:moveTo>
                    <a:pt x="7" y="259"/>
                  </a:moveTo>
                  <a:lnTo>
                    <a:pt x="7" y="14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142"/>
                  </a:lnTo>
                  <a:lnTo>
                    <a:pt x="10" y="259"/>
                  </a:lnTo>
                  <a:lnTo>
                    <a:pt x="7" y="259"/>
                  </a:lnTo>
                  <a:close/>
                  <a:moveTo>
                    <a:pt x="0" y="257"/>
                  </a:moveTo>
                  <a:lnTo>
                    <a:pt x="17" y="257"/>
                  </a:lnTo>
                  <a:lnTo>
                    <a:pt x="17" y="261"/>
                  </a:lnTo>
                  <a:lnTo>
                    <a:pt x="0" y="261"/>
                  </a:lnTo>
                  <a:lnTo>
                    <a:pt x="0" y="257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4459132" y="5627688"/>
              <a:ext cx="43200" cy="366713"/>
            </a:xfrm>
            <a:custGeom>
              <a:avLst/>
              <a:gdLst>
                <a:gd name="T0" fmla="*/ 7 w 17"/>
                <a:gd name="T1" fmla="*/ 229 h 231"/>
                <a:gd name="T2" fmla="*/ 7 w 17"/>
                <a:gd name="T3" fmla="*/ 131 h 231"/>
                <a:gd name="T4" fmla="*/ 7 w 17"/>
                <a:gd name="T5" fmla="*/ 2 h 231"/>
                <a:gd name="T6" fmla="*/ 10 w 17"/>
                <a:gd name="T7" fmla="*/ 2 h 231"/>
                <a:gd name="T8" fmla="*/ 10 w 17"/>
                <a:gd name="T9" fmla="*/ 131 h 231"/>
                <a:gd name="T10" fmla="*/ 10 w 17"/>
                <a:gd name="T11" fmla="*/ 229 h 231"/>
                <a:gd name="T12" fmla="*/ 7 w 17"/>
                <a:gd name="T13" fmla="*/ 229 h 231"/>
                <a:gd name="T14" fmla="*/ 0 w 17"/>
                <a:gd name="T15" fmla="*/ 227 h 231"/>
                <a:gd name="T16" fmla="*/ 17 w 17"/>
                <a:gd name="T17" fmla="*/ 227 h 231"/>
                <a:gd name="T18" fmla="*/ 17 w 17"/>
                <a:gd name="T19" fmla="*/ 231 h 231"/>
                <a:gd name="T20" fmla="*/ 0 w 17"/>
                <a:gd name="T21" fmla="*/ 231 h 231"/>
                <a:gd name="T22" fmla="*/ 0 w 17"/>
                <a:gd name="T23" fmla="*/ 227 h 231"/>
                <a:gd name="T24" fmla="*/ 0 w 17"/>
                <a:gd name="T25" fmla="*/ 0 h 231"/>
                <a:gd name="T26" fmla="*/ 17 w 17"/>
                <a:gd name="T27" fmla="*/ 0 h 231"/>
                <a:gd name="T28" fmla="*/ 17 w 17"/>
                <a:gd name="T29" fmla="*/ 4 h 231"/>
                <a:gd name="T30" fmla="*/ 0 w 17"/>
                <a:gd name="T31" fmla="*/ 4 h 231"/>
                <a:gd name="T32" fmla="*/ 0 w 17"/>
                <a:gd name="T33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31">
                  <a:moveTo>
                    <a:pt x="7" y="229"/>
                  </a:moveTo>
                  <a:lnTo>
                    <a:pt x="7" y="131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131"/>
                  </a:lnTo>
                  <a:lnTo>
                    <a:pt x="10" y="229"/>
                  </a:lnTo>
                  <a:lnTo>
                    <a:pt x="7" y="229"/>
                  </a:lnTo>
                  <a:close/>
                  <a:moveTo>
                    <a:pt x="0" y="227"/>
                  </a:moveTo>
                  <a:lnTo>
                    <a:pt x="17" y="227"/>
                  </a:lnTo>
                  <a:lnTo>
                    <a:pt x="17" y="231"/>
                  </a:lnTo>
                  <a:lnTo>
                    <a:pt x="0" y="231"/>
                  </a:lnTo>
                  <a:lnTo>
                    <a:pt x="0" y="227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Rectangle 26"/>
            <p:cNvSpPr>
              <a:spLocks noChangeArrowheads="1"/>
            </p:cNvSpPr>
            <p:nvPr/>
          </p:nvSpPr>
          <p:spPr bwMode="auto">
            <a:xfrm>
              <a:off x="2427414" y="6517657"/>
              <a:ext cx="38311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000000"/>
                  </a:solidFill>
                  <a:ea typeface="Arial Unicode MS" panose="020B0604020202020204" pitchFamily="50" charset="-128"/>
                  <a:cs typeface="Arial" panose="020B0604020202020204" pitchFamily="34" charset="0"/>
                </a:rPr>
                <a:t>control</a:t>
              </a:r>
              <a:endParaRPr lang="ja-JP" altLang="ja-JP" sz="1000" dirty="0"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" name="Rectangle 27"/>
            <p:cNvSpPr>
              <a:spLocks noChangeArrowheads="1"/>
            </p:cNvSpPr>
            <p:nvPr/>
          </p:nvSpPr>
          <p:spPr bwMode="auto">
            <a:xfrm>
              <a:off x="3294734" y="6517657"/>
              <a:ext cx="5049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algn="ctr"/>
              <a:r>
                <a:rPr lang="en-US" altLang="ja-JP" sz="1000" dirty="0">
                  <a:solidFill>
                    <a:srgbClr val="000000"/>
                  </a:solidFill>
                  <a:ea typeface="Arial Unicode MS" panose="020B0604020202020204" pitchFamily="50" charset="-128"/>
                  <a:cs typeface="Arial" panose="020B0604020202020204" pitchFamily="34" charset="0"/>
                </a:rPr>
                <a:t>siRNA#1</a:t>
              </a:r>
              <a:endParaRPr lang="ja-JP" altLang="ja-JP" sz="1000" dirty="0"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5" name="Rectangle 28"/>
            <p:cNvSpPr>
              <a:spLocks noChangeArrowheads="1"/>
            </p:cNvSpPr>
            <p:nvPr/>
          </p:nvSpPr>
          <p:spPr bwMode="auto">
            <a:xfrm>
              <a:off x="4233346" y="6517657"/>
              <a:ext cx="5049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algn="ctr"/>
              <a:r>
                <a:rPr lang="en-US" altLang="ja-JP" sz="1000" dirty="0">
                  <a:solidFill>
                    <a:srgbClr val="000000"/>
                  </a:solidFill>
                  <a:ea typeface="Arial Unicode MS" panose="020B0604020202020204" pitchFamily="50" charset="-128"/>
                  <a:cs typeface="Arial" panose="020B0604020202020204" pitchFamily="34" charset="0"/>
                </a:rPr>
                <a:t>siRNA#2</a:t>
              </a:r>
              <a:endParaRPr lang="ja-JP" altLang="ja-JP" sz="1000" dirty="0">
                <a:ea typeface="Arial Unicode MS" panose="020B0604020202020204" pitchFamily="50" charset="-128"/>
                <a:cs typeface="Arial" panose="020B0604020202020204" pitchFamily="34" charset="0"/>
              </a:endParaRPr>
            </a:p>
          </p:txBody>
        </p:sp>
        <p:grpSp>
          <p:nvGrpSpPr>
            <p:cNvPr id="167" name="グループ化 166"/>
            <p:cNvGrpSpPr/>
            <p:nvPr/>
          </p:nvGrpSpPr>
          <p:grpSpPr>
            <a:xfrm>
              <a:off x="1847891" y="5315300"/>
              <a:ext cx="293749" cy="1180150"/>
              <a:chOff x="1467353" y="2266430"/>
              <a:chExt cx="293749" cy="1441314"/>
            </a:xfrm>
          </p:grpSpPr>
          <p:sp>
            <p:nvSpPr>
              <p:cNvPr id="168" name="Rectangle 61"/>
              <p:cNvSpPr>
                <a:spLocks noChangeArrowheads="1"/>
              </p:cNvSpPr>
              <p:nvPr/>
            </p:nvSpPr>
            <p:spPr bwMode="auto">
              <a:xfrm>
                <a:off x="1713425" y="2373166"/>
                <a:ext cx="47677" cy="0"/>
              </a:xfrm>
              <a:prstGeom prst="rect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Rectangle 78"/>
              <p:cNvSpPr>
                <a:spLocks noChangeArrowheads="1"/>
              </p:cNvSpPr>
              <p:nvPr/>
            </p:nvSpPr>
            <p:spPr bwMode="auto">
              <a:xfrm>
                <a:off x="1560740" y="3500971"/>
                <a:ext cx="70548" cy="2067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defTabSz="914217"/>
                <a:r>
                  <a:rPr lang="ja-JP" altLang="ja-JP" sz="11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0</a:t>
                </a:r>
                <a:endParaRPr lang="ja-JP" altLang="ja-JP" sz="11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70" name="Rectangle 83"/>
              <p:cNvSpPr>
                <a:spLocks noChangeArrowheads="1"/>
              </p:cNvSpPr>
              <p:nvPr/>
            </p:nvSpPr>
            <p:spPr bwMode="auto">
              <a:xfrm>
                <a:off x="1467564" y="2266430"/>
                <a:ext cx="245861" cy="2067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defTabSz="914217"/>
                <a:r>
                  <a:rPr lang="ja-JP" altLang="ja-JP" sz="11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1</a:t>
                </a:r>
                <a:r>
                  <a:rPr lang="en-US" altLang="ja-JP" sz="1100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.0</a:t>
                </a:r>
                <a:endParaRPr lang="ja-JP" altLang="ja-JP" sz="1100" dirty="0">
                  <a:cs typeface="Arial" panose="020B0604020202020204" pitchFamily="34" charset="0"/>
                </a:endParaRPr>
              </a:p>
            </p:txBody>
          </p:sp>
          <p:sp>
            <p:nvSpPr>
              <p:cNvPr id="171" name="Rectangle 61"/>
              <p:cNvSpPr>
                <a:spLocks noChangeArrowheads="1"/>
              </p:cNvSpPr>
              <p:nvPr/>
            </p:nvSpPr>
            <p:spPr bwMode="auto">
              <a:xfrm>
                <a:off x="1713425" y="2995920"/>
                <a:ext cx="47677" cy="0"/>
              </a:xfrm>
              <a:prstGeom prst="rect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Rectangle 61"/>
              <p:cNvSpPr>
                <a:spLocks noChangeArrowheads="1"/>
              </p:cNvSpPr>
              <p:nvPr/>
            </p:nvSpPr>
            <p:spPr bwMode="auto">
              <a:xfrm>
                <a:off x="1713425" y="3614721"/>
                <a:ext cx="47677" cy="0"/>
              </a:xfrm>
              <a:prstGeom prst="rect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Rectangle 83"/>
              <p:cNvSpPr>
                <a:spLocks noChangeArrowheads="1"/>
              </p:cNvSpPr>
              <p:nvPr/>
            </p:nvSpPr>
            <p:spPr bwMode="auto">
              <a:xfrm>
                <a:off x="1467353" y="2888603"/>
                <a:ext cx="245861" cy="2067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defTabSz="914217"/>
                <a:r>
                  <a:rPr lang="en-US" altLang="ja-JP" sz="1100" dirty="0">
                    <a:cs typeface="Arial" panose="020B0604020202020204" pitchFamily="34" charset="0"/>
                  </a:rPr>
                  <a:t>0.5</a:t>
                </a:r>
                <a:endParaRPr lang="ja-JP" altLang="ja-JP" sz="1100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4" name="Rectangle 41"/>
            <p:cNvSpPr>
              <a:spLocks noChangeArrowheads="1"/>
            </p:cNvSpPr>
            <p:nvPr/>
          </p:nvSpPr>
          <p:spPr bwMode="auto">
            <a:xfrm>
              <a:off x="2153746" y="4762908"/>
              <a:ext cx="0" cy="1662113"/>
            </a:xfrm>
            <a:prstGeom prst="rect">
              <a:avLst/>
            </a:prstGeom>
            <a:solidFill>
              <a:srgbClr val="868686"/>
            </a:solidFill>
            <a:ln w="9525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Rectangle 43"/>
            <p:cNvSpPr>
              <a:spLocks noChangeArrowheads="1"/>
            </p:cNvSpPr>
            <p:nvPr/>
          </p:nvSpPr>
          <p:spPr bwMode="auto">
            <a:xfrm>
              <a:off x="2149039" y="6423344"/>
              <a:ext cx="2781300" cy="0"/>
            </a:xfrm>
            <a:prstGeom prst="rect">
              <a:avLst/>
            </a:prstGeom>
            <a:solidFill>
              <a:srgbClr val="868686"/>
            </a:solidFill>
            <a:ln w="9525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Rectangle 61"/>
            <p:cNvSpPr>
              <a:spLocks noChangeArrowheads="1"/>
            </p:cNvSpPr>
            <p:nvPr/>
          </p:nvSpPr>
          <p:spPr bwMode="auto">
            <a:xfrm>
              <a:off x="2106137" y="4893142"/>
              <a:ext cx="47677" cy="0"/>
            </a:xfrm>
            <a:prstGeom prst="rect">
              <a:avLst/>
            </a:prstGeom>
            <a:noFill/>
            <a:ln w="9525" cap="flat">
              <a:solidFill>
                <a:schemeClr val="tx1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Rectangle 83"/>
            <p:cNvSpPr>
              <a:spLocks noChangeArrowheads="1"/>
            </p:cNvSpPr>
            <p:nvPr/>
          </p:nvSpPr>
          <p:spPr bwMode="auto">
            <a:xfrm>
              <a:off x="1840622" y="4816977"/>
              <a:ext cx="245861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defTabSz="914217"/>
              <a:r>
                <a:rPr lang="ja-JP" altLang="ja-JP" sz="1100" dirty="0">
                  <a:solidFill>
                    <a:srgbClr val="000000"/>
                  </a:solidFill>
                  <a:cs typeface="Arial" panose="020B0604020202020204" pitchFamily="34" charset="0"/>
                </a:rPr>
                <a:t>1</a:t>
              </a:r>
              <a:r>
                <a:rPr lang="en-US" altLang="ja-JP" sz="1100" dirty="0">
                  <a:solidFill>
                    <a:srgbClr val="000000"/>
                  </a:solidFill>
                  <a:cs typeface="Arial" panose="020B0604020202020204" pitchFamily="34" charset="0"/>
                </a:rPr>
                <a:t>.5</a:t>
              </a:r>
              <a:endParaRPr lang="ja-JP" altLang="ja-JP" sz="1100" dirty="0">
                <a:cs typeface="Arial" panose="020B0604020202020204" pitchFamily="34" charset="0"/>
              </a:endParaRPr>
            </a:p>
          </p:txBody>
        </p:sp>
      </p:grpSp>
      <p:sp>
        <p:nvSpPr>
          <p:cNvPr id="186" name="Rectangle 156"/>
          <p:cNvSpPr>
            <a:spLocks noChangeArrowheads="1"/>
          </p:cNvSpPr>
          <p:nvPr/>
        </p:nvSpPr>
        <p:spPr bwMode="auto">
          <a:xfrm rot="16200000">
            <a:off x="718276" y="5410954"/>
            <a:ext cx="1703154" cy="16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defTabSz="914217"/>
            <a:r>
              <a:rPr lang="en-US" altLang="ja-JP" sz="1100" i="1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TIGIT </a:t>
            </a:r>
            <a:r>
              <a:rPr lang="en-US" altLang="ja-JP" sz="1100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mRNA  / </a:t>
            </a:r>
            <a:r>
              <a:rPr lang="en-US" altLang="ja-JP" sz="1100" i="1" dirty="0">
                <a:solidFill>
                  <a:srgbClr val="000000"/>
                </a:solidFill>
                <a:ea typeface="Arial Unicode MS" panose="020B0604020202020204" pitchFamily="50" charset="-128"/>
                <a:cs typeface="Arial" panose="020B0604020202020204" pitchFamily="34" charset="0"/>
              </a:rPr>
              <a:t>GAPDH</a:t>
            </a:r>
            <a:endParaRPr lang="ja-JP" altLang="ja-JP" sz="1100" i="1" dirty="0"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3375778" y="5182500"/>
            <a:ext cx="348076" cy="33849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292597" y="2450680"/>
            <a:ext cx="348076" cy="33849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375777" y="2274087"/>
            <a:ext cx="348076" cy="33849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/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37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</Words>
  <Application>Microsoft Macintosh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Matsuoka Masao</cp:lastModifiedBy>
  <cp:revision>2</cp:revision>
  <dcterms:created xsi:type="dcterms:W3CDTF">2015-12-09T05:05:01Z</dcterms:created>
  <dcterms:modified xsi:type="dcterms:W3CDTF">2015-12-09T05:06:30Z</dcterms:modified>
</cp:coreProperties>
</file>