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sldIdLst>
    <p:sldId id="284" r:id="rId2"/>
    <p:sldId id="297" r:id="rId3"/>
    <p:sldId id="298" r:id="rId4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yang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32" autoAdjust="0"/>
    <p:restoredTop sz="99566" autoAdjust="0"/>
  </p:normalViewPr>
  <p:slideViewPr>
    <p:cSldViewPr>
      <p:cViewPr>
        <p:scale>
          <a:sx n="60" d="100"/>
          <a:sy n="60" d="100"/>
        </p:scale>
        <p:origin x="-1716" y="-2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1D8761B5-627C-408F-B218-6DACEFF79854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19138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53" tIns="48327" rIns="96653" bIns="4832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FCBC4261-3FF1-478B-99E1-512CA39AA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51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C4261-3FF1-478B-99E1-512CA39AA49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66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3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072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3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8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636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85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4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089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33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3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3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120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412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92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4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1" y="364073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4" y="1913473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45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66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6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40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96586"/>
            <a:ext cx="6019800" cy="838200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en-US" sz="1400" b="1" dirty="0" smtClean="0"/>
              <a:t>Table S1. Diet formulation*</a:t>
            </a:r>
            <a:endParaRPr lang="en-US" sz="14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972275"/>
              </p:ext>
            </p:extLst>
          </p:nvPr>
        </p:nvGraphicFramePr>
        <p:xfrm>
          <a:off x="455643" y="1371600"/>
          <a:ext cx="5798393" cy="27889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340163"/>
                <a:gridCol w="906352"/>
                <a:gridCol w="849362"/>
                <a:gridCol w="926577"/>
                <a:gridCol w="926577"/>
                <a:gridCol w="849362"/>
              </a:tblGrid>
              <a:tr h="19632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Ingredient (g)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AIN-93G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Diet 1 (0 g of </a:t>
                      </a:r>
                      <a:r>
                        <a:rPr lang="en-US" sz="1000" b="1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sucrose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Diet 2 (125 g of sucrose)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Diet 3 (250 g of sucrose)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Diet 4 (500 g of sucrose)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954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Casein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4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L-</a:t>
                      </a:r>
                      <a:r>
                        <a:rPr 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Cystine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4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Corn Starch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375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4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Maltodextrin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132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4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Sucrose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125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4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Cellulose, BW200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4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Soybean Oil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4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T-</a:t>
                      </a:r>
                      <a:r>
                        <a:rPr 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Butylhydroquinone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0.014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0.014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0.014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0.014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0.014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4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Mineral Mix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4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Vitamin Mix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4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Choline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Bitartrate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4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1000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3957" y="1334786"/>
            <a:ext cx="301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a.</a:t>
            </a:r>
            <a:endParaRPr lang="en-US" sz="1200" b="1" dirty="0"/>
          </a:p>
        </p:txBody>
      </p:sp>
      <p:sp>
        <p:nvSpPr>
          <p:cNvPr id="7" name="Rectangle 6"/>
          <p:cNvSpPr/>
          <p:nvPr/>
        </p:nvSpPr>
        <p:spPr>
          <a:xfrm>
            <a:off x="459179" y="4410032"/>
            <a:ext cx="57892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*a. diets used in MMVT/</a:t>
            </a:r>
            <a:r>
              <a:rPr lang="en-US" sz="1100" dirty="0" err="1" smtClean="0"/>
              <a:t>neu</a:t>
            </a:r>
            <a:r>
              <a:rPr lang="en-US" sz="1100" dirty="0" smtClean="0"/>
              <a:t> </a:t>
            </a:r>
            <a:r>
              <a:rPr lang="en-US" sz="1100" dirty="0"/>
              <a:t>mouse </a:t>
            </a:r>
            <a:r>
              <a:rPr lang="en-US" sz="1100" dirty="0" smtClean="0"/>
              <a:t>model; b. diets used in MDA-MB-231 or </a:t>
            </a:r>
            <a:r>
              <a:rPr lang="en-US" sz="1100" dirty="0" err="1" smtClean="0"/>
              <a:t>4T1</a:t>
            </a:r>
            <a:r>
              <a:rPr lang="en-US" sz="1100" dirty="0" smtClean="0"/>
              <a:t> cell bearing mice; c. diets used in </a:t>
            </a:r>
            <a:r>
              <a:rPr lang="en-US" sz="1100" dirty="0" err="1" smtClean="0"/>
              <a:t>4T1</a:t>
            </a:r>
            <a:r>
              <a:rPr lang="en-US" sz="1100" dirty="0" smtClean="0"/>
              <a:t> cell bearing mice  for the sucrose, glucose and fructose  study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270148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442276"/>
              </p:ext>
            </p:extLst>
          </p:nvPr>
        </p:nvGraphicFramePr>
        <p:xfrm>
          <a:off x="582602" y="1276607"/>
          <a:ext cx="5799494" cy="2770779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379894"/>
                <a:gridCol w="685800"/>
                <a:gridCol w="762000"/>
                <a:gridCol w="990600"/>
                <a:gridCol w="1066800"/>
                <a:gridCol w="914400"/>
              </a:tblGrid>
              <a:tr h="367539"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Ingredient</a:t>
                      </a:r>
                      <a:r>
                        <a:rPr lang="en-US" sz="1000" baseline="0" dirty="0" smtClean="0">
                          <a:solidFill>
                            <a:sysClr val="windowText" lastClr="000000"/>
                          </a:solidFill>
                          <a:latin typeface="+mn-lt"/>
                          <a:cs typeface="Arial" panose="020B0604020202020204" pitchFamily="34" charset="0"/>
                        </a:rPr>
                        <a:t> (g)</a:t>
                      </a:r>
                      <a:endParaRPr lang="en-US" sz="1000" dirty="0">
                        <a:solidFill>
                          <a:sysClr val="windowText" lastClr="000000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solidFill>
                            <a:sysClr val="windowText" lastClr="000000"/>
                          </a:solidFill>
                          <a:latin typeface="+mn-lt"/>
                          <a:cs typeface="Arial" panose="020B0604020202020204" pitchFamily="34" charset="0"/>
                        </a:rPr>
                        <a:t>AIN-93G</a:t>
                      </a:r>
                      <a:endParaRPr lang="en-US" sz="1000" dirty="0">
                        <a:solidFill>
                          <a:sysClr val="windowText" lastClr="000000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solidFill>
                            <a:sysClr val="windowText" lastClr="000000"/>
                          </a:solidFill>
                          <a:latin typeface="+mn-lt"/>
                          <a:cs typeface="Arial" panose="020B0604020202020204" pitchFamily="34" charset="0"/>
                        </a:rPr>
                        <a:t>Diet</a:t>
                      </a:r>
                      <a:r>
                        <a:rPr lang="en-US" sz="1000" baseline="0" dirty="0" smtClean="0">
                          <a:solidFill>
                            <a:sysClr val="windowText" lastClr="000000"/>
                          </a:solidFill>
                          <a:latin typeface="+mn-lt"/>
                          <a:cs typeface="Arial" panose="020B0604020202020204" pitchFamily="34" charset="0"/>
                        </a:rPr>
                        <a:t> 1 (0 g of sucrose)</a:t>
                      </a:r>
                      <a:endParaRPr lang="en-US" sz="1000" dirty="0">
                        <a:solidFill>
                          <a:sysClr val="windowText" lastClr="000000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solidFill>
                            <a:sysClr val="windowText" lastClr="000000"/>
                          </a:solidFill>
                          <a:latin typeface="+mn-lt"/>
                          <a:cs typeface="Arial" panose="020B0604020202020204" pitchFamily="34" charset="0"/>
                        </a:rPr>
                        <a:t>Diet 2 (62.5 g of sucrose)</a:t>
                      </a:r>
                      <a:endParaRPr lang="en-US" sz="1000" dirty="0">
                        <a:solidFill>
                          <a:sysClr val="windowText" lastClr="000000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solidFill>
                            <a:sysClr val="windowText" lastClr="000000"/>
                          </a:solidFill>
                          <a:latin typeface="+mn-lt"/>
                          <a:cs typeface="Arial" panose="020B0604020202020204" pitchFamily="34" charset="0"/>
                        </a:rPr>
                        <a:t>Diet 3 (125 g of sucrose)</a:t>
                      </a:r>
                      <a:endParaRPr lang="en-US" sz="1000" dirty="0">
                        <a:solidFill>
                          <a:sysClr val="windowText" lastClr="000000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solidFill>
                            <a:sysClr val="windowText" lastClr="000000"/>
                          </a:solidFill>
                          <a:latin typeface="+mn-lt"/>
                          <a:cs typeface="Arial" panose="020B0604020202020204" pitchFamily="34" charset="0"/>
                        </a:rPr>
                        <a:t>Diet</a:t>
                      </a:r>
                      <a:r>
                        <a:rPr lang="en-US" sz="1000" baseline="0" dirty="0" smtClean="0">
                          <a:solidFill>
                            <a:sysClr val="windowText" lastClr="000000"/>
                          </a:solidFill>
                          <a:latin typeface="+mn-lt"/>
                          <a:cs typeface="Arial" panose="020B0604020202020204" pitchFamily="34" charset="0"/>
                        </a:rPr>
                        <a:t> 4 (250 g of sucrose)</a:t>
                      </a:r>
                      <a:endParaRPr lang="en-US" sz="1000" dirty="0">
                        <a:solidFill>
                          <a:sysClr val="windowText" lastClr="000000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 marL="0" algn="l">
                        <a:lnSpc>
                          <a:spcPct val="75000"/>
                        </a:lnSpc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Casein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200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200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200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200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200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 marL="0" algn="l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L-</a:t>
                      </a:r>
                      <a:r>
                        <a:rPr lang="en-US" sz="1000" dirty="0" err="1" smtClean="0">
                          <a:latin typeface="+mn-lt"/>
                          <a:cs typeface="Arial" panose="020B0604020202020204" pitchFamily="34" charset="0"/>
                        </a:rPr>
                        <a:t>Cystine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 marL="0" algn="l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Corn Starch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400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500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437.5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375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250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 marL="0" algn="l">
                        <a:lnSpc>
                          <a:spcPct val="75000"/>
                        </a:lnSpc>
                      </a:pPr>
                      <a:r>
                        <a:rPr lang="en-US" sz="1000" dirty="0" err="1" smtClean="0">
                          <a:latin typeface="+mn-lt"/>
                          <a:cs typeface="Arial" panose="020B0604020202020204" pitchFamily="34" charset="0"/>
                        </a:rPr>
                        <a:t>Maltodextrin</a:t>
                      </a: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 10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132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132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132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132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132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 marL="0" algn="l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Sucrose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100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62.5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125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250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 marL="0" algn="l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Cellulose, BW200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50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50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50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50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50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 marL="0" algn="l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Soybean Oil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70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70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70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70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70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 marL="0" algn="l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T-</a:t>
                      </a:r>
                      <a:r>
                        <a:rPr lang="en-US" sz="1000" dirty="0" err="1" smtClean="0">
                          <a:latin typeface="+mn-lt"/>
                          <a:cs typeface="Arial" panose="020B0604020202020204" pitchFamily="34" charset="0"/>
                        </a:rPr>
                        <a:t>Butylhydroquinone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0.014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0.014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0.014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0.014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0.014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 marL="0" algn="l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Mineral Mix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35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35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35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35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35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 marL="0" algn="l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Vitamin Mix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 marL="0" algn="l">
                        <a:lnSpc>
                          <a:spcPct val="75000"/>
                        </a:lnSpc>
                      </a:pPr>
                      <a:r>
                        <a:rPr lang="en-US" sz="1000" dirty="0" err="1" smtClean="0">
                          <a:latin typeface="+mn-lt"/>
                          <a:cs typeface="Arial" panose="020B0604020202020204" pitchFamily="34" charset="0"/>
                        </a:rPr>
                        <a:t>Choline</a:t>
                      </a: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 smtClean="0">
                          <a:latin typeface="+mn-lt"/>
                          <a:cs typeface="Arial" panose="020B0604020202020204" pitchFamily="34" charset="0"/>
                        </a:rPr>
                        <a:t>Bitartrate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2.5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2.5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2.5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2.5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2.5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 marL="0" algn="l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Total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1000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1000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1000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1000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latin typeface="+mn-lt"/>
                          <a:cs typeface="Arial" panose="020B0604020202020204" pitchFamily="34" charset="0"/>
                        </a:rPr>
                        <a:t>1000</a:t>
                      </a:r>
                      <a:endParaRPr lang="en-US" sz="1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2902" y="1237342"/>
            <a:ext cx="309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b.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322938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694222"/>
              </p:ext>
            </p:extLst>
          </p:nvPr>
        </p:nvGraphicFramePr>
        <p:xfrm>
          <a:off x="228600" y="1447800"/>
          <a:ext cx="6385344" cy="3279166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03744"/>
                <a:gridCol w="461262"/>
                <a:gridCol w="762000"/>
                <a:gridCol w="914400"/>
                <a:gridCol w="914400"/>
                <a:gridCol w="914400"/>
                <a:gridCol w="1215138"/>
              </a:tblGrid>
              <a:tr h="431816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solidFill>
                            <a:sysClr val="windowText" lastClr="000000"/>
                          </a:solidFill>
                        </a:rPr>
                        <a:t>Ingredient</a:t>
                      </a:r>
                      <a:r>
                        <a:rPr lang="en-US" sz="1000" baseline="0" dirty="0" smtClean="0">
                          <a:solidFill>
                            <a:sysClr val="windowText" lastClr="000000"/>
                          </a:solidFill>
                        </a:rPr>
                        <a:t> (g)</a:t>
                      </a:r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0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solidFill>
                            <a:sysClr val="windowText" lastClr="000000"/>
                          </a:solidFill>
                        </a:rPr>
                        <a:t>AIN-93G</a:t>
                      </a:r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solidFill>
                            <a:sysClr val="windowText" lastClr="000000"/>
                          </a:solidFill>
                        </a:rPr>
                        <a:t>Diet</a:t>
                      </a:r>
                      <a:r>
                        <a:rPr lang="en-US" sz="1000" baseline="0" dirty="0" smtClean="0">
                          <a:solidFill>
                            <a:sysClr val="windowText" lastClr="000000"/>
                          </a:solidFill>
                        </a:rPr>
                        <a:t> 1 (0 g of sucrose)</a:t>
                      </a:r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solidFill>
                            <a:sysClr val="windowText" lastClr="000000"/>
                          </a:solidFill>
                        </a:rPr>
                        <a:t>Diet</a:t>
                      </a:r>
                      <a:r>
                        <a:rPr lang="en-US" sz="1000" baseline="0" dirty="0" smtClean="0">
                          <a:solidFill>
                            <a:sysClr val="windowText" lastClr="000000"/>
                          </a:solidFill>
                        </a:rPr>
                        <a:t> 2 (250 g of sucrose)</a:t>
                      </a:r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solidFill>
                            <a:sysClr val="windowText" lastClr="000000"/>
                          </a:solidFill>
                        </a:rPr>
                        <a:t>Diet 3 (125 g of glucose)</a:t>
                      </a:r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solidFill>
                            <a:sysClr val="windowText" lastClr="000000"/>
                          </a:solidFill>
                        </a:rPr>
                        <a:t>Diet</a:t>
                      </a:r>
                      <a:r>
                        <a:rPr lang="en-US" sz="1000" baseline="0" dirty="0" smtClean="0">
                          <a:solidFill>
                            <a:sysClr val="windowText" lastClr="000000"/>
                          </a:solidFill>
                        </a:rPr>
                        <a:t> 4 (125 g of fructose)</a:t>
                      </a:r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en-US" sz="1000" dirty="0" smtClean="0">
                          <a:solidFill>
                            <a:sysClr val="windowText" lastClr="000000"/>
                          </a:solidFill>
                        </a:rPr>
                        <a:t>Diet</a:t>
                      </a:r>
                      <a:r>
                        <a:rPr lang="en-US" sz="1000" baseline="0" dirty="0" smtClean="0">
                          <a:solidFill>
                            <a:sysClr val="windowText" lastClr="000000"/>
                          </a:solidFill>
                        </a:rPr>
                        <a:t> 5 (125 g of glucose + 125 g of fructose)</a:t>
                      </a:r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0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Casein</a:t>
                      </a:r>
                      <a:endParaRPr lang="en-US" sz="10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200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200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200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200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200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200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L-</a:t>
                      </a:r>
                      <a:r>
                        <a:rPr lang="en-US" sz="1000" dirty="0" err="1" smtClean="0"/>
                        <a:t>Cystine</a:t>
                      </a:r>
                      <a:endParaRPr lang="en-US" sz="10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Corn Starch</a:t>
                      </a:r>
                      <a:endParaRPr lang="en-US" sz="10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400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500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250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375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375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250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err="1" smtClean="0"/>
                        <a:t>Maltodextrin</a:t>
                      </a:r>
                      <a:r>
                        <a:rPr lang="en-US" sz="1000" dirty="0" smtClean="0"/>
                        <a:t> 10</a:t>
                      </a:r>
                      <a:endParaRPr lang="en-US" sz="10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132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132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132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132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132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132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Sucrose</a:t>
                      </a:r>
                      <a:endParaRPr lang="en-US" sz="10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100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250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Dextrose</a:t>
                      </a:r>
                      <a:endParaRPr lang="en-US" sz="10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125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125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Fructose</a:t>
                      </a:r>
                      <a:endParaRPr lang="en-US" sz="10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125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125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Cellulose, BW200</a:t>
                      </a:r>
                      <a:endParaRPr lang="en-US" sz="10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50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50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50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50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50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50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Soybean Oil</a:t>
                      </a:r>
                      <a:endParaRPr lang="en-US" sz="10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70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70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70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70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70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70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T-</a:t>
                      </a:r>
                      <a:r>
                        <a:rPr lang="en-US" sz="1000" dirty="0" err="1" smtClean="0"/>
                        <a:t>Butylhydroquinone</a:t>
                      </a:r>
                      <a:endParaRPr lang="en-US" sz="10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0.014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0.014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0.014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0.014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0.014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0.014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Mineral Mix</a:t>
                      </a:r>
                      <a:endParaRPr lang="en-US" sz="10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35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35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35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35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35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35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Vitamin Mix</a:t>
                      </a:r>
                      <a:endParaRPr lang="en-US" sz="10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err="1" smtClean="0"/>
                        <a:t>Choline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dirty="0" err="1" smtClean="0"/>
                        <a:t>Bitartrate</a:t>
                      </a:r>
                      <a:endParaRPr lang="en-US" sz="10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2.5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2.5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2.5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2.5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2.5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2.5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270"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Total</a:t>
                      </a:r>
                      <a:endParaRPr lang="en-US" sz="10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1000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1000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1000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1000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1000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</a:pPr>
                      <a:r>
                        <a:rPr lang="en-US" sz="1000" dirty="0" smtClean="0"/>
                        <a:t>1000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990600"/>
            <a:ext cx="2904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c.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962314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7374</TotalTime>
  <Words>442</Words>
  <Application>Microsoft Office PowerPoint</Application>
  <PresentationFormat>On-screen Show (4:3)</PresentationFormat>
  <Paragraphs>267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Table S1. Diet formulation*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Jiang,Yan</dc:creator>
  <cp:lastModifiedBy>Jiang,Yan</cp:lastModifiedBy>
  <cp:revision>204</cp:revision>
  <cp:lastPrinted>2014-08-13T19:25:38Z</cp:lastPrinted>
  <dcterms:created xsi:type="dcterms:W3CDTF">2006-08-16T00:00:00Z</dcterms:created>
  <dcterms:modified xsi:type="dcterms:W3CDTF">2015-06-11T15:16:49Z</dcterms:modified>
</cp:coreProperties>
</file>