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8" r:id="rId9"/>
    <p:sldId id="263" r:id="rId10"/>
    <p:sldId id="264" r:id="rId11"/>
    <p:sldId id="266" r:id="rId12"/>
    <p:sldId id="267" r:id="rId13"/>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autoAdjust="0"/>
    <p:restoredTop sz="94624" autoAdjust="0"/>
  </p:normalViewPr>
  <p:slideViewPr>
    <p:cSldViewPr>
      <p:cViewPr>
        <p:scale>
          <a:sx n="100" d="100"/>
          <a:sy n="100" d="100"/>
        </p:scale>
        <p:origin x="-840" y="1698"/>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0C07E6-3901-4D7D-9B38-D4AD0BE7D62E}" type="datetimeFigureOut">
              <a:rPr lang="en-CA" smtClean="0"/>
              <a:pPr/>
              <a:t>2015-08-22</a:t>
            </a:fld>
            <a:endParaRPr lang="en-CA"/>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A52B06-BFB8-4FFF-9C42-0AC1C9D4545D}"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72"/>
            <a:ext cx="5829300" cy="1960033"/>
          </a:xfrm>
        </p:spPr>
        <p:txBody>
          <a:bodyPr/>
          <a:lstStyle/>
          <a:p>
            <a:r>
              <a:rPr lang="en-US" smtClean="0"/>
              <a:t>Click to edit Master title style</a:t>
            </a:r>
            <a:endParaRPr lang="en-CA"/>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5C3B70A1-3927-4233-B929-64F09B33893E}" type="datetimeFigureOut">
              <a:rPr lang="en-CA" smtClean="0"/>
              <a:pPr/>
              <a:t>2015-08-22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89DD24E-D72A-477F-B60B-B48D99045FE6}"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C3B70A1-3927-4233-B929-64F09B33893E}" type="datetimeFigureOut">
              <a:rPr lang="en-CA" smtClean="0"/>
              <a:pPr/>
              <a:t>2015-08-22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89DD24E-D72A-477F-B60B-B48D99045FE6}"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257178"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C3B70A1-3927-4233-B929-64F09B33893E}" type="datetimeFigureOut">
              <a:rPr lang="en-CA" smtClean="0"/>
              <a:pPr/>
              <a:t>2015-08-22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89DD24E-D72A-477F-B60B-B48D99045FE6}"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C3B70A1-3927-4233-B929-64F09B33893E}" type="datetimeFigureOut">
              <a:rPr lang="en-CA" smtClean="0"/>
              <a:pPr/>
              <a:t>2015-08-22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89DD24E-D72A-477F-B60B-B48D99045FE6}"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541735" y="3875622"/>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3B70A1-3927-4233-B929-64F09B33893E}" type="datetimeFigureOut">
              <a:rPr lang="en-CA" smtClean="0"/>
              <a:pPr/>
              <a:t>2015-08-22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89DD24E-D72A-477F-B60B-B48D99045FE6}"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257176"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2628902"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5C3B70A1-3927-4233-B929-64F09B33893E}" type="datetimeFigureOut">
              <a:rPr lang="en-CA" smtClean="0"/>
              <a:pPr/>
              <a:t>2015-08-22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89DD24E-D72A-477F-B60B-B48D99045FE6}"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342902"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2"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3483772"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72"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5C3B70A1-3927-4233-B929-64F09B33893E}" type="datetimeFigureOut">
              <a:rPr lang="en-CA" smtClean="0"/>
              <a:pPr/>
              <a:t>2015-08-22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C89DD24E-D72A-477F-B60B-B48D99045FE6}"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5C3B70A1-3927-4233-B929-64F09B33893E}" type="datetimeFigureOut">
              <a:rPr lang="en-CA" smtClean="0"/>
              <a:pPr/>
              <a:t>2015-08-22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C89DD24E-D72A-477F-B60B-B48D99045FE6}"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3B70A1-3927-4233-B929-64F09B33893E}" type="datetimeFigureOut">
              <a:rPr lang="en-CA" smtClean="0"/>
              <a:pPr/>
              <a:t>2015-08-22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C89DD24E-D72A-477F-B60B-B48D99045FE6}"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3" y="364067"/>
            <a:ext cx="2256235" cy="154940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2681290" y="364071"/>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342903" y="1913471"/>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3B70A1-3927-4233-B929-64F09B33893E}" type="datetimeFigureOut">
              <a:rPr lang="en-CA" smtClean="0"/>
              <a:pPr/>
              <a:t>2015-08-22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89DD24E-D72A-477F-B60B-B48D99045FE6}"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1"/>
            <a:ext cx="4114800" cy="755651"/>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3B70A1-3927-4233-B929-64F09B33893E}" type="datetimeFigureOut">
              <a:rPr lang="en-CA" smtClean="0"/>
              <a:pPr/>
              <a:t>2015-08-22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89DD24E-D72A-477F-B60B-B48D99045FE6}"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342900" y="2133605"/>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342900" y="8475138"/>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5C3B70A1-3927-4233-B929-64F09B33893E}" type="datetimeFigureOut">
              <a:rPr lang="en-CA" smtClean="0"/>
              <a:pPr/>
              <a:t>2015-08-22</a:t>
            </a:fld>
            <a:endParaRPr lang="en-CA"/>
          </a:p>
        </p:txBody>
      </p:sp>
      <p:sp>
        <p:nvSpPr>
          <p:cNvPr id="5" name="Footer Placeholder 4"/>
          <p:cNvSpPr>
            <a:spLocks noGrp="1"/>
          </p:cNvSpPr>
          <p:nvPr>
            <p:ph type="ftr" sz="quarter" idx="3"/>
          </p:nvPr>
        </p:nvSpPr>
        <p:spPr>
          <a:xfrm>
            <a:off x="2343150" y="8475138"/>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4914900" y="8475138"/>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C89DD24E-D72A-477F-B60B-B48D99045FE6}"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60651" y="300448"/>
            <a:ext cx="6248445" cy="8653011"/>
            <a:chOff x="260648" y="300447"/>
            <a:chExt cx="6248445" cy="8653009"/>
          </a:xfrm>
        </p:grpSpPr>
        <p:sp>
          <p:nvSpPr>
            <p:cNvPr id="11265" name="Rectangle 1"/>
            <p:cNvSpPr>
              <a:spLocks noChangeArrowheads="1"/>
            </p:cNvSpPr>
            <p:nvPr/>
          </p:nvSpPr>
          <p:spPr bwMode="auto">
            <a:xfrm>
              <a:off x="476672" y="300447"/>
              <a:ext cx="6032421" cy="830996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a:t>
              </a:r>
              <a:endParaRPr kumimoji="0" lang="en-CA" sz="14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EF175930 </a:t>
              </a:r>
              <a:r>
                <a:rPr lang="de-DE" sz="1000" dirty="0" smtClean="0">
                  <a:latin typeface="Courier New" pitchFamily="49" charset="0"/>
                  <a:ea typeface="Times New Roman" pitchFamily="18" charset="0"/>
                  <a:cs typeface="Courier New" pitchFamily="49" charset="0"/>
                </a:rPr>
                <a:t>   </a:t>
              </a:r>
              <a:r>
                <a:rPr kumimoji="0" lang="de-DE" sz="1000" b="1" i="0" u="none" strike="noStrike" cap="none" normalizeH="0" baseline="0" dirty="0" smtClean="0">
                  <a:ln>
                    <a:noFill/>
                  </a:ln>
                  <a:solidFill>
                    <a:srgbClr val="FF0000"/>
                  </a:solidFill>
                  <a:effectLst/>
                  <a:latin typeface="Courier New" pitchFamily="49" charset="0"/>
                  <a:ea typeface="Times New Roman" pitchFamily="18" charset="0"/>
                  <a:cs typeface="Courier New" pitchFamily="49" charset="0"/>
                </a:rPr>
                <a:t>ATGGACAACTCAGCTCCAGA</a:t>
              </a: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CTCTTTACCTAGATCGGAAACCGCCGTCACCTACGACTCT 60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HM208590.1  ATGGACAACTCAGCTCCGGACTCCTTACCTAGATCGGAAACCGCCGTCACCTACGACTCT 60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EF175932    ATGGACAACTCAGCTCCGGACTCTTTACCTAGATCGGAAACCGCCGTCACCTACGACTCT 60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 ************************************</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EF175930    CCTTACCCCCTCTACGCCATGTCCTTCTCCTCCTCCACCCACCGAATCGCCGTCGGGAGC 120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HM208590.1  CCTTACCCCCTCTACGCGATGTCCTTCTCCTCCTCCACCCACCGAATCGCCGTCGGAAGC 120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EF175932    CCGTACCCGCTCTACGCGATGTCCTTCTCCTCCTCCACCCACCGAATCGCCGTCGGGAGC 120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 ***** ******** **************************************.***</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EF175930    TTCCTCGAGGACTACAACAACCGCATCGACATCCTCTCCTTCGACTCCGACTCCATGTCC 180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HM208590.1  TTCCTCGAAGACTACAACAACCGCATCGACATCCTCTCCTTCGACTCCGACTCCATGTCC 180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EF175932    TTCCTCGAGGACTACAACAACCGCATCGACATCCTCTCCTTCGACTCCGACTCCATGTCC 180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EF175930    CTCAAGCCCCTCCCGTCCCTCTCCTTCGAGCACCCTTACCCTCCCACCAAGCTCATGTTC 240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HM208590.1  CTCAAGCCCCTCCCGTCCCTCTCCTTCGAGCACCCTTACCCTCCCACCAAGCTCATGTTC 240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EF175932    CTCAAGCCCCTCCCATCCCTCTCCTTCGAGCACCCTTACCCTCCCACCAAGCTCATGTTC 240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EF175930    AGCCCCCCCTCCCTCCGCCGCAGCGGCGGCGGCGACCTCCTCGCCTCCTCCGGCGACTTC 300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HM208590.1  AGCCCCCCCTCCCTCCGCCGCAGCGGCGGCGGCGACCTCCTCGCCTCCTCCGGCGACTTC 300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EF175932    AGTCCCCCCTCCCTCCGCCGCAGCGGCGGGGGCGACCTCCTCGCCTCCTCCGGCGACTTC 300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 ************************** ******************************</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EF175930    CTCCGC</a:t>
              </a:r>
              <a:r>
                <a:rPr kumimoji="0" lang="de-DE" sz="1000" b="0" i="0" u="sng"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CTCTGGGAGGTCAACGAA</a:t>
              </a: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GACTCCTCCTCCGCGGAGCCAGTATCCGTCCTCAAC 360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HM208590.1  CTCCGCCTCTGGGAGGTCAACGAAGACTCCTCCTCCGCGGAGCCAGTCTCCGTCCTCAAC 360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EF175932    CTCCGC</a:t>
              </a:r>
              <a:r>
                <a:rPr kumimoji="0" lang="de-DE" sz="1000" b="0" i="0" u="sng"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CTCTGGGAGGTCAACGAA</a:t>
              </a: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GACTCCTCCTCCGCGGAGCCAGTATCGGTCCTCAAC 360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 *********</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EF175930    AACAGCAAGACGAGCGAGTTCTGCGCGCCGCTGACCTCCTTCGACTGGAACGACGTCGAG 420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HM208590.1  AACAGCAAGACGAGCGAGTTCTGCGCGCCGCTGACCTCCTTCGACTGGAACGACGTCGAG 420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EF175932    AACAGCAAGACGAGCGAGTTCTGCGCGCCGCTGACCTCCTTCGACTGGAACGACGTGGAG 420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 ***</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EF175930    CCGAAGCG</a:t>
              </a:r>
              <a:r>
                <a:rPr kumimoji="0" lang="de-DE" sz="1000" b="0" i="0" u="sng"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GT</a:t>
              </a:r>
              <a:r>
                <a:rPr kumimoji="0" lang="de-DE" sz="1000" b="1" i="0" u="sng" strike="noStrike" cap="none" normalizeH="0" baseline="0" dirty="0" smtClean="0">
                  <a:ln>
                    <a:noFill/>
                  </a:ln>
                  <a:solidFill>
                    <a:srgbClr val="00B050"/>
                  </a:solidFill>
                  <a:effectLst/>
                  <a:latin typeface="Courier New" pitchFamily="49" charset="0"/>
                  <a:ea typeface="Times New Roman" pitchFamily="18" charset="0"/>
                  <a:cs typeface="Courier New" pitchFamily="49" charset="0"/>
                </a:rPr>
                <a:t>TAGGCACGTGCAGCAT</a:t>
              </a:r>
              <a:r>
                <a:rPr kumimoji="0" lang="de-DE" sz="1000" b="1" i="0" u="none" strike="noStrike" cap="none" normalizeH="0" baseline="0" dirty="0" smtClean="0">
                  <a:ln>
                    <a:noFill/>
                  </a:ln>
                  <a:solidFill>
                    <a:srgbClr val="00B050"/>
                  </a:solidFill>
                  <a:effectLst/>
                  <a:latin typeface="Courier New" pitchFamily="49" charset="0"/>
                  <a:ea typeface="Times New Roman" pitchFamily="18" charset="0"/>
                  <a:cs typeface="Courier New" pitchFamily="49" charset="0"/>
                </a:rPr>
                <a:t>CGAC</a:t>
              </a: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ACCACGTGCACGATCTGGGACGTGGAGAGG 480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HM208590.1  CCGAAGCGGTTAGGCACGTGCAGCATCGACACCACGTGCACGATCTGGGACGTGGAGAGG 480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EF175932    CCGAAGCG</a:t>
              </a:r>
              <a:r>
                <a:rPr kumimoji="0" lang="de-DE" sz="1000" b="0" i="0" u="sng"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GTTAGGCACGTGCAGCAT</a:t>
              </a: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CGACACCACGTGCACGATCTGGGACGTGGAGAGG 480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EF175930    TCCGTGGTGGAGACGCAGCTCATCGCGCACGACAAGGAGGTCCACGACATCGCGTGGGGG 540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HM208590.1  TCCGTGGTGGAGACGCAGCTCATCGCGCACGACAARGAGGTCCACGACATCGCGTGGGGG 540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EF175932    TCCGTGGTGGAGACGCAGCTCATCGCGCACGACAAGGAGGTCCACGACATCGCGTGGGGG 540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 ************************</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EF175930    GAGGCTAGGGTTTTCGCCTCGGTCTCCGCCGACGGATCGGTGAGGATCTTCGATCTGCGC 600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HM208590.1  GAGGCTAGGGTTTTCGCCTCGGTCTCCGCCGACGGATCGGTGAGGATCTTCGATCTGCGC 600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EF175932    GAGGCTAGGGTTTTCGCCTCGGTCTCCGCCGACGGATCGGTGAGGATCTTCGATCTGCGC 600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EF175930    GACAAGGAGCACTCCACCATCATCTACGAGAGCCCCCAGCCCGATACGCCGCTCCTGAGG 660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HM208590.1  GACAAGGAGCACTCCACCATCATCTACGAGAGCCCCCAGCCCGATACGCCGCTCCTGAGG 660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EF175932    GACAAGGAGCACTCCACCATCATCTACGAGAGCCCCCAGCCCGATACGCCGCTCCTGAGG 660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EF175930 </a:t>
              </a:r>
              <a:r>
                <a:rPr lang="de-DE" sz="1000" dirty="0" smtClean="0"/>
                <a:t>        </a:t>
              </a: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CTCGCGTGGA</a:t>
              </a:r>
              <a:r>
                <a:rPr kumimoji="0" lang="de-DE" sz="1000" b="1" i="0" u="none" strike="noStrike" cap="none" normalizeH="0" baseline="0" dirty="0" smtClean="0">
                  <a:ln>
                    <a:noFill/>
                  </a:ln>
                  <a:solidFill>
                    <a:srgbClr val="00B050"/>
                  </a:solidFill>
                  <a:effectLst/>
                  <a:latin typeface="Courier New" pitchFamily="49" charset="0"/>
                  <a:ea typeface="Times New Roman" pitchFamily="18" charset="0"/>
                  <a:cs typeface="Courier New" pitchFamily="49" charset="0"/>
                </a:rPr>
                <a:t>ACAAGCAGGACTTGAGGTGT</a:t>
              </a: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ATGGCGACGATTCTGATGGATTCGAATAAG 720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HM208590.1  CTCGCCTGGAACAAGCAGGACTTGAGGTGTATGGCCACGATTCTGATGGATTCGAATAAG 720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EF175932    CTCGCGTGGAACAAGCAGGACTTGCGGTGTATGGCCACGATTCTGATGGATTCGAATAAG 720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 ******************.********** ************************</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EF175930    GTTGTGATTCTCGATATTCGATCGCCGACGATGCCTGTCGCGGAGCTGGAGCGGCACCAG 780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HM208590.1  GTTGTGATTCTCGATATTCGATCGCCGACGATGCCTGTCGCGGAGCTGGAGCGGCACCAG 780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EF175932    GTTGTCATTCTCGACATTCGATCGCCGACGATGCCGGTCGCCGAGCTTGAAAGGCACCAG 780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 ******** ******************** ***** ***** **..********</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TextBox 4"/>
            <p:cNvSpPr txBox="1"/>
            <p:nvPr/>
          </p:nvSpPr>
          <p:spPr>
            <a:xfrm>
              <a:off x="260648" y="8676457"/>
              <a:ext cx="2355260" cy="276999"/>
            </a:xfrm>
            <a:prstGeom prst="rect">
              <a:avLst/>
            </a:prstGeom>
            <a:noFill/>
          </p:spPr>
          <p:txBody>
            <a:bodyPr wrap="none" rtlCol="0">
              <a:spAutoFit/>
            </a:bodyPr>
            <a:lstStyle/>
            <a:p>
              <a:r>
                <a:rPr lang="en-CA" sz="1200" dirty="0" smtClean="0"/>
                <a:t>Figure S1 (continued on next page)</a:t>
              </a:r>
              <a:endParaRPr lang="en-CA" sz="1200" dirty="0"/>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32656" y="323528"/>
            <a:ext cx="6525344" cy="8063745"/>
            <a:chOff x="188639" y="251520"/>
            <a:chExt cx="6525344" cy="8063744"/>
          </a:xfrm>
        </p:grpSpPr>
        <p:sp>
          <p:nvSpPr>
            <p:cNvPr id="2" name="Rectangle 1"/>
            <p:cNvSpPr>
              <a:spLocks noChangeArrowheads="1"/>
            </p:cNvSpPr>
            <p:nvPr/>
          </p:nvSpPr>
          <p:spPr bwMode="auto">
            <a:xfrm>
              <a:off x="188639" y="7812357"/>
              <a:ext cx="6525344"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en-CA" sz="11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Supplementary Fig. S8. </a:t>
              </a:r>
              <a:r>
                <a:rPr lang="en-CA" sz="1100" dirty="0" smtClean="0"/>
                <a:t>Amino acid alignment between the </a:t>
              </a:r>
              <a:r>
                <a:rPr lang="en-CA" sz="1100" i="1" dirty="0" smtClean="0"/>
                <a:t>AtGL3</a:t>
              </a:r>
              <a:r>
                <a:rPr lang="en-CA" sz="1100" dirty="0" smtClean="0"/>
                <a:t> and its </a:t>
              </a:r>
              <a:r>
                <a:rPr lang="en-CA" sz="1100" i="1" dirty="0" smtClean="0"/>
                <a:t>B. </a:t>
              </a:r>
              <a:r>
                <a:rPr lang="en-CA" sz="1100" i="1" dirty="0" err="1" smtClean="0"/>
                <a:t>napus</a:t>
              </a:r>
              <a:r>
                <a:rPr lang="en-CA" sz="1100" i="1" dirty="0" smtClean="0"/>
                <a:t>  GL3 </a:t>
              </a:r>
              <a:r>
                <a:rPr lang="en-CA" sz="1100" dirty="0" smtClean="0"/>
                <a:t>homologues. Ref, Arabidopsis AtGL3 sequence.  </a:t>
              </a:r>
              <a:r>
                <a:rPr lang="en-CA" sz="1100" dirty="0" err="1" smtClean="0"/>
                <a:t>emb</a:t>
              </a:r>
              <a:r>
                <a:rPr lang="en-CA" sz="1100" dirty="0" smtClean="0"/>
                <a:t>, </a:t>
              </a:r>
              <a:r>
                <a:rPr lang="en-CA" sz="1100" i="1" dirty="0" smtClean="0"/>
                <a:t>B. </a:t>
              </a:r>
              <a:r>
                <a:rPr lang="en-CA" sz="1100" i="1" dirty="0" err="1" smtClean="0"/>
                <a:t>napus</a:t>
              </a:r>
              <a:r>
                <a:rPr lang="en-CA" sz="1100" i="1" dirty="0" smtClean="0"/>
                <a:t> </a:t>
              </a:r>
              <a:r>
                <a:rPr lang="en-CA" sz="1100" dirty="0" smtClean="0"/>
                <a:t>sequences.  Continued on next page.</a:t>
              </a:r>
              <a:endParaRPr kumimoji="0" lang="en-C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53" name="Rectangle 1"/>
            <p:cNvSpPr>
              <a:spLocks noChangeArrowheads="1"/>
            </p:cNvSpPr>
            <p:nvPr/>
          </p:nvSpPr>
          <p:spPr bwMode="auto">
            <a:xfrm>
              <a:off x="260649" y="251520"/>
              <a:ext cx="6192687" cy="80637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CLUSTAL W (1.83) multiple sequence alignment</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ref|NP_680372.1|  MATGQNRTTVPENLKKHLAVSVRNIQWSYGIFWSVSASQSGVLEWGDGYYNGDIKTRKTI</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emb|CDY58950.1|   MVTGQNRTSVPENLKKQLAISIRSIQWSYAIFWSVSASQPGVLEWGDGYYNGDIKTRKTI</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emb|CDY39747.1|   MVTGQNRTSVPENLKKQLAVSIRSIQWSYAIFWSVSASQPGVLEWGDGYYNGDIKTRKTI</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emb|CDY08314.1|   MATGENRT-VQENLKKHLAVSVRNIQWSYGIFWSISASQPGVLEWGDGYYNGDIKTRKTI</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emb|CDY34367.1|   MAAVENRM-VPENLKKHLAVSVRNIQWSYGIFWSVSASQPGLLEWGDGYYNGDIKTRKTV</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emb|CDY25513.1|   MAAVENRM-VPENLKKHLAISVRNIQWSYGIFWSVSSSQPGLLEWGDGYYNGDIKTRKTV</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    **  * ***** ** * * ***** **** * ** * *****************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ref|NP_680372.1|  QASEIKADQLGLRRSEQLSELYESLSVAESSSSGVAAGSQVTRRASAAALSPEDLADTEW</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emb|CDY58950.1|   QASEIKADQLGLRRSEQLRELFESLSIAESSSTGTAAGSQVSRRASAAALSPEDLADTEW</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emb|CDY39747.1|   QASEIKADQLGLRRSEQLRELFESLSIAESSSTGTAVGSQVSRRASAAALSPEDLADTEW</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emb|CDY08314.1|   QAVEVKADQLGLERSDQLRELYESLSVAESS---ASGGSQVSRRASATALSPEDLTDTEW</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emb|CDY34367.1|   QASQVKADQLGLERSEQLRELYESLSLAESS---TSCGSQVTRRASAASLSPEDLTDTEW</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emb|CDY25513.1|   QASQVKADQLGLERSEQLRELYESLSLAESS---TSCGSQVTRRASAASLSPEDLTDTEW</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   ******* ** ** ** **** ****      **** *****  ******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ref|NP_680372.1|  YYLVCMSFVFNIGEGMPGRTFANGEPIWLCNAHTADSKVFSRSLLAKSAAVKTVVCFPFL</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emb|CDY58950.1|   YYLVCMSFVFKIGEGMPGRTFANGEPIWLCNAGTADSKVFSRSLLAKSASVNTVICFPFL</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emb|CDY39747.1|   YYLVCMSFVFKIGEGMPGRTFANGEPIWLCNAGTADSKVFSRSLLAKSASVNTVICFPFL</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emb|CDY08314.1|   YYLVCMSFVFNIGEGITGGALGNGEPIWLCNAHTADSKVFTRSLLAKSASLLTVVCFPFL</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emb|CDY34367.1|   FYLVCMSFVFNIGEGIPGGALANGQPIWLCNAHTADSKVFTRSLLAKSASLLTVVCFPFL</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emb|CDY25513.1|   FYLVCMSFVFNIGEGIPGGALANGQPIWLCNAHTADSKVFTRSLLAKSASLLTVVCFPFL</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 ****  *    ** ******* ******* ********   **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ref|NP_680372.1|  GGVVEIGTTEHITEDMNVIQCVKTSFLEA-PDPYATIL-PARSDYHIDNVLDPQQILGDE</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emb|CDY58950.1|   GGVVEIGTTEHIAEDMNVIQCVKKSFLEA-PDSNATILQPISSDYHIDNVLDPQHILEDE</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emb|CDY39747.1|   GGVVEIGTTEHIAEDMNVIQCVKKSFLEA-PDPNASILQPISSDYHIDNVLDPQHILGDE</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emb|CDY08314.1|   GGVLEIGTTEHITEDFNVIQCVKTLFLEAHPYGTIS----TRSDY--QEIFDP---LNSD</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emb|CDY34367.1|   GGVLEIGTTEHVAENLNVIQCVKTLFLEA-PHGTLS----ARSDY--QEIFEP---LSND</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emb|CDY25513.1|   GGVLEIGTTEHVAENLNVIQCVKTLFLEA-PHGTLS----TRSDY--QEIFDP---LSND</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 *******  *  *******  **** *           ***       *   *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ref|NP_680372.1|  IYAPMFSTEPFPTASPSRTTNGFDQEHEQVADDHDSFMTERITGGASQVQSWQLMDDELS</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emb|CDY58950.1|   IYAPMFGTRPFQATSPSRTTNGFDPEHDQLAEDHDSFMAEGINS----------------</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emb|CDY39747.1|   IYAPMFGTRPFQATSPTRTTNGFDPEHDQLAEDHDSFMAEGINS----------------</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emb|CDY08314.1|   KYIPTFGTEAFPTTSTS--------VFEQELEDHDSFIN---GGGASQVQSWQFVGEELN</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emb|CDY34367.1|   KYIPVFETEAFPTTSTS--------VYEQEPDDHDSFIN---GGGASQVQSWQFVGEELS</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emb|CDY25513.1|   KYIPVFGTEAFPTTSTS--------VYEQEPDDHDSFIN---GGGASHVQSWQFVGEELS</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 * * *  *   *             *   *****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ref|NP_680372.1|  NCVHQSLNSSDCVSQTFVEGAAGRVAYGARKSRVQRLGQIQEQQRNVKTLSFDPRNDDVH</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emb|CDY58950.1|   -------------------------------------------QKNVKMLSFDPRNDDVH</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emb|CDY39747.1|   -------------------------------------------QKNVKMLSFDPRNDDVH</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emb|CDY08314.1|   NCVHQPVNSSDCVSQTFVGGTTGRVSCNPRKSRPQRLGQIQEQSNRLNM------DDDVH</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emb|CDY34367.1|   NCLHQPLNSSDCVSQTFVGAT-GRVSCGPRKSKSQRLGQIQEQSNRVNM------DDDVH</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emb|CDY25513.1|   NCLHQPLNSSDC---------------------SQRLGQIQEQSNRVNM------DDDVH</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endParaRPr kumimoji="0" lang="en-CA"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4" name="Rectangle 3"/>
          <p:cNvSpPr/>
          <p:nvPr/>
        </p:nvSpPr>
        <p:spPr>
          <a:xfrm>
            <a:off x="8250451" y="7050806"/>
            <a:ext cx="415498" cy="246221"/>
          </a:xfrm>
          <a:prstGeom prst="rect">
            <a:avLst/>
          </a:prstGeom>
        </p:spPr>
        <p:txBody>
          <a:bodyPr wrap="none">
            <a:spAutoFit/>
          </a:bodyPr>
          <a:lstStyle/>
          <a:p>
            <a:r>
              <a:rPr lang="en-CA" sz="1000" dirty="0" smtClean="0">
                <a:solidFill>
                  <a:prstClr val="black"/>
                </a:solidFill>
                <a:latin typeface="Courier New" pitchFamily="49" charset="0"/>
                <a:ea typeface="Arial" pitchFamily="34" charset="0"/>
                <a:cs typeface="Courier New" pitchFamily="49" charset="0"/>
              </a:rPr>
              <a:t> n </a:t>
            </a:r>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16632" y="107504"/>
            <a:ext cx="6525344" cy="7140416"/>
            <a:chOff x="116631" y="107505"/>
            <a:chExt cx="6525344" cy="7140414"/>
          </a:xfrm>
        </p:grpSpPr>
        <p:sp>
          <p:nvSpPr>
            <p:cNvPr id="25601" name="Rectangle 1"/>
            <p:cNvSpPr>
              <a:spLocks noChangeArrowheads="1"/>
            </p:cNvSpPr>
            <p:nvPr/>
          </p:nvSpPr>
          <p:spPr bwMode="auto">
            <a:xfrm>
              <a:off x="332655" y="107505"/>
              <a:ext cx="6237312" cy="71404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CLUSTAL W (1.83) Multiple amino</a:t>
              </a:r>
              <a:r>
                <a:rPr kumimoji="0" lang="en-CA" sz="1000" b="0" i="0" u="none" strike="noStrike" cap="none" normalizeH="0" dirty="0" smtClean="0">
                  <a:ln>
                    <a:noFill/>
                  </a:ln>
                  <a:solidFill>
                    <a:schemeClr val="tx1"/>
                  </a:solidFill>
                  <a:effectLst/>
                  <a:latin typeface="Courier New" pitchFamily="49" charset="0"/>
                  <a:ea typeface="Arial" pitchFamily="34" charset="0"/>
                  <a:cs typeface="Courier New" pitchFamily="49" charset="0"/>
                </a:rPr>
                <a:t> acid </a:t>
              </a: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sequence alignment between AtGL3 and </a:t>
              </a:r>
              <a:r>
                <a:rPr kumimoji="0" lang="en-CA" sz="1000" b="0" i="1"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B. </a:t>
              </a:r>
              <a:r>
                <a:rPr kumimoji="0" lang="en-CA" sz="1000" b="0" i="1" u="none" strike="noStrike" cap="none" normalizeH="0" baseline="0" dirty="0" err="1" smtClean="0">
                  <a:ln>
                    <a:noFill/>
                  </a:ln>
                  <a:solidFill>
                    <a:schemeClr val="tx1"/>
                  </a:solidFill>
                  <a:effectLst/>
                  <a:latin typeface="Courier New" pitchFamily="49" charset="0"/>
                  <a:ea typeface="Arial" pitchFamily="34" charset="0"/>
                  <a:cs typeface="Courier New" pitchFamily="49" charset="0"/>
                </a:rPr>
                <a:t>napus</a:t>
              </a:r>
              <a:r>
                <a:rPr kumimoji="0" lang="en-CA" sz="1000" b="0" i="1"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a:t>
              </a: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GL3s</a:t>
              </a:r>
              <a:r>
                <a:rPr kumimoji="0" lang="en-CA" sz="1000" b="0" i="0" u="none" strike="noStrike" cap="none" normalizeH="0" dirty="0" smtClean="0">
                  <a:ln>
                    <a:noFill/>
                  </a:ln>
                  <a:solidFill>
                    <a:schemeClr val="tx1"/>
                  </a:solidFill>
                  <a:effectLst/>
                  <a:latin typeface="Courier New" pitchFamily="49" charset="0"/>
                  <a:ea typeface="Arial" pitchFamily="34" charset="0"/>
                  <a:cs typeface="Courier New" pitchFamily="49" charset="0"/>
                </a:rPr>
                <a:t> </a:t>
              </a: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continued.</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ref|NP_680372.1| YQSVISTIFKTNHQLILGPQFRNCDKQSSFTRWKKSSS-SSSGTATVTAPSQGMLKKIIF</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emb|CDY58950.1|  YQSVISTIFKTSHQLILGPQFRNCDKRSSFTRWKKPSP-SSCGTASIVAPSQGMLKKIIF</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emb|CDY39747.1|  YQSVISTIFKTSHQLILGPQFRNCDKRSSFTRWKKPSP-SSSGTASIVAPSQGMLKKIIF</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emb|CDY08314.1|  YQGVISTIFKTTHQLVLGPQFQNFDKRSSFTRWRRLPL-SAK---TLGEKSQNMLKKIVF</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emb|CDY34367.1|  YQGVISTIFKTTHQLILGPQFHNFDKRSSFTRWRRSSS-SAK---SLGEKSQNMLNKIVF</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emb|CDY25513.1|  YQGVISTIFKTTHQLVLGPQFHNLDKRSSFTRWRRSSSSSAK---SLGEKSQNILKKIVF</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 ******** *** ***** * ** ******      *          **  * **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ref|NP_680372.1| DVPRVHQK-----EKLMLDSPEARDETGNHAVLEKKRREKLNERFMTLRKIIPSINKIDK</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emb|CDY58950.1|  EVPRVHQK-----EKLMLDSPVAGDETANHAVSEKKRREKLNERFLILRSIIPSINKSDK</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emb|CDY39747.1|  EVPRVHQK-----EKLMLDSPVAGDETANHAVSEKKRREKLNERFLILRSIIPSVNKSDK</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emb|CDY08314.1|  EVPRMHQKELLLPDTPEDNMFKVGDETGNHALSERKCREKLNDRFMTLRSIIPSISKIDK</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emb|CDY34367.1|  EVPRMHQK-----DTPEDSGYKVGDETANHALSERKRREKLNDRFMTLRSMIPSISKIDK</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emb|CDY25513.1|  EVPRMHQK-----DTLEDSGNKVGDETANHALSERKRREKLNDRFMTLRSMIPSISKIDK</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 ***                *** ***  * * ***** **  **  ***  *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ref|NP_680372.1| VSILDDTIEYLQELERRVQELESCRESTDTETRGTMTMKRKKPCDAGERTSANCANNETG</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emb|CDY58950.1|  VSILDDTIEYLQELERRVQELESCRESTDTETRGTITVKRKKPYDAGERTSANCTNNEIG</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emb|CDY39747.1|  VSILDDTIEYLQELERRVQELESCRESTDTETR--------------ERTSANCTNNEIG</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emb|CDY08314.1|  VSILDDTIDYLQELQRRVQELESCREYTDTEMQ--MPMKRKKPEDEDERASANCLNT---</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emb|CDY34367.1|  VSILDDTIEYLQELQRRVQELESCRESTDTEMR--MAMKRKKPDGEDESASANCLNN---</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emb|CDY25513.1|  VSILDDTIEYLQELQRRVQELESCRESIDTEMR--MAMKRKKPDGEDESASANCLNN---</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 ***** ***********  ***                *  **** *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ref|NP_680372.1| NGKKVSVNN--VGEAEPADTGFTGLTDNLRIGSFGNEVVIELRCAWREGVLLEIMDVISD</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emb|CDY58950.1|  YVKR---TH--VGEAEPAETG---LTD-IRIRSFGNEVVIELRCVWREGVLLEIMDVISN</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emb|CDY39747.1|  YVKR---TH--VGEAEPAETG---LTDNLRIRSFGNEVVIELRCVWREGVLLEIMDVISN</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emb|CDY08314.1|  --KRKE-SDVNVGEDEPADTGYAGLTDNLRIGSFGNEVVIELRCAWREGILLEIMDVISH</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emb|CDY34367.1|  --KRKE-SD--IGEDEPADTGYAGLTDNLRIGSFGNEVVIELRCAWREGILLEIMDVISD</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emb|CDY25513.1|  --KRKE-SD--MGEDEPADTGYAGLTDNLRIGSFGNEVVIELRCAWREGILLEIMDVISD</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         ** *** **   ***  ** ************ **** *********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ref|NP_680372.1| LHLDSHSVQSSTGDGLLCLTVNCKHKGSKIATPGMIKEALQRV-----AWIC</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emb|CDY58950.1|  LNLDSHSVQSSTGDGLLCLTVSCKHKGSKIATPGMIKEALKRLHGYVEDILA</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emb|CDY39747.1|  LHLDSHSVQSSTGDGLLCLTVSCKHKGSKIATPGMIKEALQKV-----AWIC</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emb|CDY08314.1|  LNLDSHSVQSSTGDGLLCLTVNCKHKGTNIATAGMIQEALQRV-----AWIC</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emb|CDY34367.1|  LNLDSHSVQSSTGDGLLCLTVNCKHKGTKIATTGMIQDALQRV-----AWIC</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emb|CDY25513.1|  LNLDSHSVQSSTGDGLLCLTVNCKHKGTKIATTGMIQDALQRV-----AWIC</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 ******************* *****  *** ***  **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t/>
              </a:r>
              <a:br>
                <a:rPr kumimoji="0" lang="en-CA" sz="1000" b="0" i="0" u="none" strike="noStrike" cap="none" normalizeH="0" baseline="0" dirty="0" smtClean="0">
                  <a:ln>
                    <a:noFill/>
                  </a:ln>
                  <a:solidFill>
                    <a:schemeClr val="tx1"/>
                  </a:solidFill>
                  <a:effectLst/>
                  <a:latin typeface="Courier New" pitchFamily="49" charset="0"/>
                  <a:ea typeface="Arial" pitchFamily="34" charset="0"/>
                  <a:cs typeface="Courier New" pitchFamily="49" charset="0"/>
                </a:rPr>
              </a:br>
              <a:endParaRPr kumimoji="0" lang="en-C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a:spLocks noChangeArrowheads="1"/>
            </p:cNvSpPr>
            <p:nvPr/>
          </p:nvSpPr>
          <p:spPr bwMode="auto">
            <a:xfrm>
              <a:off x="116631" y="6732238"/>
              <a:ext cx="6525344"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CA" sz="1100" dirty="0" smtClean="0"/>
                <a:t>Fig. S8 continued. Amino acid alignment between the </a:t>
              </a:r>
              <a:r>
                <a:rPr lang="en-CA" sz="1100" i="1" dirty="0" smtClean="0"/>
                <a:t>AtGL3</a:t>
              </a:r>
              <a:r>
                <a:rPr lang="en-CA" sz="1100" dirty="0" smtClean="0"/>
                <a:t> and its </a:t>
              </a:r>
              <a:r>
                <a:rPr lang="en-CA" sz="1100" i="1" dirty="0" smtClean="0"/>
                <a:t>B. </a:t>
              </a:r>
              <a:r>
                <a:rPr lang="en-CA" sz="1100" i="1" dirty="0" err="1" smtClean="0"/>
                <a:t>napus</a:t>
              </a:r>
              <a:r>
                <a:rPr lang="en-CA" sz="1100" i="1" dirty="0" smtClean="0"/>
                <a:t>  GL3  </a:t>
              </a:r>
              <a:r>
                <a:rPr lang="en-CA" sz="1100" dirty="0" smtClean="0"/>
                <a:t>homologues.  Ref, Arabidopsis AtGL3 sequence.  </a:t>
              </a:r>
              <a:r>
                <a:rPr lang="en-CA" sz="1100" dirty="0" err="1" smtClean="0"/>
                <a:t>emb</a:t>
              </a:r>
              <a:r>
                <a:rPr lang="en-CA" sz="1100" dirty="0" smtClean="0"/>
                <a:t>, </a:t>
              </a:r>
              <a:r>
                <a:rPr lang="en-CA" sz="1100" i="1" dirty="0" smtClean="0"/>
                <a:t>B. </a:t>
              </a:r>
              <a:r>
                <a:rPr lang="en-CA" sz="1100" i="1" dirty="0" err="1" smtClean="0"/>
                <a:t>napus</a:t>
              </a:r>
              <a:r>
                <a:rPr lang="en-CA" sz="1100" i="1" dirty="0" smtClean="0"/>
                <a:t> </a:t>
              </a:r>
              <a:r>
                <a:rPr lang="en-CA" sz="1100" dirty="0" smtClean="0"/>
                <a:t>sequences.</a:t>
              </a:r>
              <a:endParaRPr kumimoji="0" lang="en-CA" sz="1800" b="0"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fp-AtTTG1 AT5G24520.png"/>
          <p:cNvPicPr>
            <a:picLocks noChangeAspect="1"/>
          </p:cNvPicPr>
          <p:nvPr/>
        </p:nvPicPr>
        <p:blipFill>
          <a:blip r:embed="rId2" cstate="print"/>
          <a:stretch>
            <a:fillRect/>
          </a:stretch>
        </p:blipFill>
        <p:spPr>
          <a:xfrm>
            <a:off x="620688" y="395536"/>
            <a:ext cx="5589240" cy="4331661"/>
          </a:xfrm>
          <a:prstGeom prst="rect">
            <a:avLst/>
          </a:prstGeom>
        </p:spPr>
      </p:pic>
      <p:grpSp>
        <p:nvGrpSpPr>
          <p:cNvPr id="6" name="Group 5"/>
          <p:cNvGrpSpPr/>
          <p:nvPr/>
        </p:nvGrpSpPr>
        <p:grpSpPr>
          <a:xfrm>
            <a:off x="301580" y="4932042"/>
            <a:ext cx="6556420" cy="3233159"/>
            <a:chOff x="184948" y="5220072"/>
            <a:chExt cx="6556420" cy="3233158"/>
          </a:xfrm>
        </p:grpSpPr>
        <p:pic>
          <p:nvPicPr>
            <p:cNvPr id="3" name="Picture 2" descr="exp_skhi.png"/>
            <p:cNvPicPr>
              <a:picLocks noChangeAspect="1"/>
            </p:cNvPicPr>
            <p:nvPr/>
          </p:nvPicPr>
          <p:blipFill>
            <a:blip r:embed="rId3" cstate="print"/>
            <a:stretch>
              <a:fillRect/>
            </a:stretch>
          </p:blipFill>
          <p:spPr>
            <a:xfrm>
              <a:off x="184948" y="5220072"/>
              <a:ext cx="3316060" cy="3233158"/>
            </a:xfrm>
            <a:prstGeom prst="rect">
              <a:avLst/>
            </a:prstGeom>
          </p:spPr>
        </p:pic>
        <p:pic>
          <p:nvPicPr>
            <p:cNvPr id="4" name="Picture 3" descr="skhi.png"/>
            <p:cNvPicPr>
              <a:picLocks noChangeAspect="1"/>
            </p:cNvPicPr>
            <p:nvPr/>
          </p:nvPicPr>
          <p:blipFill>
            <a:blip r:embed="rId4" cstate="print"/>
            <a:stretch>
              <a:fillRect/>
            </a:stretch>
          </p:blipFill>
          <p:spPr>
            <a:xfrm>
              <a:off x="3425308" y="5220072"/>
              <a:ext cx="3316060" cy="3233158"/>
            </a:xfrm>
            <a:prstGeom prst="rect">
              <a:avLst/>
            </a:prstGeom>
          </p:spPr>
        </p:pic>
      </p:grpSp>
      <p:sp>
        <p:nvSpPr>
          <p:cNvPr id="7" name="TextBox 6"/>
          <p:cNvSpPr txBox="1"/>
          <p:nvPr/>
        </p:nvSpPr>
        <p:spPr>
          <a:xfrm>
            <a:off x="620688" y="539552"/>
            <a:ext cx="376770" cy="369332"/>
          </a:xfrm>
          <a:prstGeom prst="rect">
            <a:avLst/>
          </a:prstGeom>
          <a:noFill/>
        </p:spPr>
        <p:txBody>
          <a:bodyPr wrap="none" rtlCol="0">
            <a:spAutoFit/>
          </a:bodyPr>
          <a:lstStyle/>
          <a:p>
            <a:r>
              <a:rPr lang="en-CA" dirty="0" smtClean="0"/>
              <a:t>A.</a:t>
            </a:r>
            <a:endParaRPr lang="en-CA" dirty="0"/>
          </a:p>
        </p:txBody>
      </p:sp>
      <p:sp>
        <p:nvSpPr>
          <p:cNvPr id="8" name="TextBox 7"/>
          <p:cNvSpPr txBox="1"/>
          <p:nvPr/>
        </p:nvSpPr>
        <p:spPr>
          <a:xfrm>
            <a:off x="332656" y="4716016"/>
            <a:ext cx="367408" cy="369332"/>
          </a:xfrm>
          <a:prstGeom prst="rect">
            <a:avLst/>
          </a:prstGeom>
          <a:noFill/>
        </p:spPr>
        <p:txBody>
          <a:bodyPr wrap="none" rtlCol="0">
            <a:spAutoFit/>
          </a:bodyPr>
          <a:lstStyle/>
          <a:p>
            <a:r>
              <a:rPr lang="en-CA" dirty="0" smtClean="0"/>
              <a:t>B.</a:t>
            </a:r>
            <a:endParaRPr lang="en-CA" dirty="0"/>
          </a:p>
        </p:txBody>
      </p:sp>
      <p:sp>
        <p:nvSpPr>
          <p:cNvPr id="9" name="Rectangle 8"/>
          <p:cNvSpPr>
            <a:spLocks noChangeArrowheads="1"/>
          </p:cNvSpPr>
          <p:nvPr/>
        </p:nvSpPr>
        <p:spPr bwMode="auto">
          <a:xfrm>
            <a:off x="332656" y="8028387"/>
            <a:ext cx="6525344" cy="9387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en-CA" sz="1100" b="1" i="0" u="none" strike="noStrike" cap="none" normalizeH="0" baseline="0" dirty="0" smtClean="0">
                <a:ln>
                  <a:noFill/>
                </a:ln>
                <a:solidFill>
                  <a:schemeClr val="tx1"/>
                </a:solidFill>
                <a:effectLst/>
                <a:ea typeface="Calibri" pitchFamily="34" charset="0"/>
                <a:cs typeface="Times New Roman" pitchFamily="18" charset="0"/>
              </a:rPr>
              <a:t>Supplementary Fig. S9. </a:t>
            </a:r>
            <a:r>
              <a:rPr lang="en-CA" sz="1100" dirty="0" smtClean="0">
                <a:ea typeface="Calibri" pitchFamily="34" charset="0"/>
                <a:cs typeface="Times New Roman" pitchFamily="18" charset="0"/>
              </a:rPr>
              <a:t>Developmental expression profile of </a:t>
            </a:r>
            <a:r>
              <a:rPr lang="en-CA" sz="1100" i="1" dirty="0" smtClean="0">
                <a:ea typeface="Calibri" pitchFamily="34" charset="0"/>
                <a:cs typeface="Times New Roman" pitchFamily="18" charset="0"/>
              </a:rPr>
              <a:t>AtTTG1</a:t>
            </a:r>
            <a:r>
              <a:rPr lang="en-CA" sz="1100" dirty="0" smtClean="0">
                <a:ea typeface="Calibri" pitchFamily="34" charset="0"/>
                <a:cs typeface="Times New Roman" pitchFamily="18" charset="0"/>
              </a:rPr>
              <a:t> and </a:t>
            </a:r>
            <a:r>
              <a:rPr lang="en-CA" sz="1100" i="1" dirty="0" smtClean="0">
                <a:ea typeface="Calibri" pitchFamily="34" charset="0"/>
                <a:cs typeface="Times New Roman" pitchFamily="18" charset="0"/>
              </a:rPr>
              <a:t>AtGL3 </a:t>
            </a:r>
            <a:r>
              <a:rPr lang="en-CA" sz="1100" dirty="0" smtClean="0">
                <a:ea typeface="Calibri" pitchFamily="34" charset="0"/>
                <a:cs typeface="Times New Roman" pitchFamily="18" charset="0"/>
              </a:rPr>
              <a:t>using </a:t>
            </a:r>
            <a:r>
              <a:rPr lang="en-CA" sz="1100" i="1" dirty="0" smtClean="0">
                <a:ea typeface="Calibri" pitchFamily="34" charset="0"/>
                <a:cs typeface="Times New Roman" pitchFamily="18" charset="0"/>
              </a:rPr>
              <a:t>in </a:t>
            </a:r>
            <a:r>
              <a:rPr lang="en-CA" sz="1100" i="1" dirty="0" err="1" smtClean="0">
                <a:ea typeface="Calibri" pitchFamily="34" charset="0"/>
                <a:cs typeface="Times New Roman" pitchFamily="18" charset="0"/>
              </a:rPr>
              <a:t>silico</a:t>
            </a:r>
            <a:r>
              <a:rPr lang="en-CA" sz="1100" i="1" dirty="0" smtClean="0">
                <a:ea typeface="Calibri" pitchFamily="34" charset="0"/>
                <a:cs typeface="Times New Roman" pitchFamily="18" charset="0"/>
              </a:rPr>
              <a:t> </a:t>
            </a:r>
            <a:r>
              <a:rPr lang="en-CA" sz="1100" dirty="0" smtClean="0">
                <a:ea typeface="Calibri" pitchFamily="34" charset="0"/>
                <a:cs typeface="Times New Roman" pitchFamily="18" charset="0"/>
              </a:rPr>
              <a:t>microarray data on the Arabidopsis </a:t>
            </a:r>
            <a:r>
              <a:rPr lang="en-CA" sz="1100" dirty="0" err="1" smtClean="0">
                <a:ea typeface="Calibri" pitchFamily="34" charset="0"/>
                <a:cs typeface="Times New Roman" pitchFamily="18" charset="0"/>
              </a:rPr>
              <a:t>eFP</a:t>
            </a:r>
            <a:r>
              <a:rPr lang="en-CA" sz="1100" dirty="0" smtClean="0">
                <a:ea typeface="Calibri" pitchFamily="34" charset="0"/>
                <a:cs typeface="Times New Roman" pitchFamily="18" charset="0"/>
              </a:rPr>
              <a:t> and </a:t>
            </a:r>
            <a:r>
              <a:rPr lang="en-CA" sz="1100" dirty="0" err="1" smtClean="0">
                <a:ea typeface="Calibri" pitchFamily="34" charset="0"/>
                <a:cs typeface="Times New Roman" pitchFamily="18" charset="0"/>
              </a:rPr>
              <a:t>TileViz</a:t>
            </a:r>
            <a:r>
              <a:rPr lang="en-CA" sz="1100" dirty="0" smtClean="0">
                <a:ea typeface="Calibri" pitchFamily="34" charset="0"/>
                <a:cs typeface="Times New Roman" pitchFamily="18" charset="0"/>
              </a:rPr>
              <a:t> browsers. A. Arabidopsis </a:t>
            </a:r>
            <a:r>
              <a:rPr lang="en-CA" sz="1100" dirty="0" err="1" smtClean="0">
                <a:ea typeface="Calibri" pitchFamily="34" charset="0"/>
                <a:cs typeface="Times New Roman" pitchFamily="18" charset="0"/>
              </a:rPr>
              <a:t>eFP</a:t>
            </a:r>
            <a:r>
              <a:rPr lang="en-CA" sz="1100" dirty="0" smtClean="0">
                <a:ea typeface="Calibri" pitchFamily="34" charset="0"/>
                <a:cs typeface="Times New Roman" pitchFamily="18" charset="0"/>
              </a:rPr>
              <a:t> browser display. </a:t>
            </a:r>
            <a:r>
              <a:rPr lang="en-CA" sz="1100" i="1" dirty="0" smtClean="0">
                <a:ea typeface="Calibri" pitchFamily="34" charset="0"/>
                <a:cs typeface="Times New Roman" pitchFamily="18" charset="0"/>
              </a:rPr>
              <a:t>http://bar.utoronto.ca/efp/cgi-bin/efpWeb.cgi. </a:t>
            </a:r>
            <a:r>
              <a:rPr lang="en-CA" sz="1100" dirty="0" smtClean="0">
                <a:ea typeface="Calibri" pitchFamily="34" charset="0"/>
                <a:cs typeface="Times New Roman" pitchFamily="18" charset="0"/>
              </a:rPr>
              <a:t>B. </a:t>
            </a:r>
            <a:r>
              <a:rPr lang="en-CA" sz="1100" dirty="0" err="1" smtClean="0">
                <a:cs typeface="Times New Roman" pitchFamily="18" charset="0"/>
              </a:rPr>
              <a:t>Weigel</a:t>
            </a:r>
            <a:r>
              <a:rPr lang="en-CA" sz="1100" dirty="0" smtClean="0">
                <a:cs typeface="Times New Roman" pitchFamily="18" charset="0"/>
              </a:rPr>
              <a:t> World's </a:t>
            </a:r>
            <a:r>
              <a:rPr lang="en-CA" sz="1100" dirty="0" err="1" smtClean="0">
                <a:cs typeface="Times New Roman" pitchFamily="18" charset="0"/>
              </a:rPr>
              <a:t>TileViz</a:t>
            </a:r>
            <a:r>
              <a:rPr lang="en-CA" sz="1100" dirty="0" smtClean="0">
                <a:cs typeface="Times New Roman" pitchFamily="18" charset="0"/>
              </a:rPr>
              <a:t> program. </a:t>
            </a:r>
            <a:r>
              <a:rPr lang="en-CA" sz="1100" i="1" dirty="0" smtClean="0">
                <a:cs typeface="Times New Roman" pitchFamily="18" charset="0"/>
              </a:rPr>
              <a:t>http://jsp.weigelworld.org/tileviz/tileviz.jsp.</a:t>
            </a:r>
            <a:r>
              <a:rPr lang="en-CA" sz="1100" dirty="0" smtClean="0">
                <a:cs typeface="Times New Roman" pitchFamily="18" charset="0"/>
              </a:rPr>
              <a:t> </a:t>
            </a:r>
            <a:r>
              <a:rPr lang="en-CA" sz="1100" i="1" dirty="0" smtClean="0">
                <a:cs typeface="Times New Roman" pitchFamily="18" charset="0"/>
              </a:rPr>
              <a:t>AtTTG1</a:t>
            </a:r>
            <a:r>
              <a:rPr lang="en-CA" sz="1100" dirty="0" smtClean="0">
                <a:cs typeface="Times New Roman" pitchFamily="18" charset="0"/>
              </a:rPr>
              <a:t>, AT5G24520. </a:t>
            </a:r>
            <a:r>
              <a:rPr lang="en-CA" sz="1100" i="1" dirty="0" smtClean="0">
                <a:cs typeface="Times New Roman" pitchFamily="18" charset="0"/>
              </a:rPr>
              <a:t>AtGL3</a:t>
            </a:r>
            <a:r>
              <a:rPr lang="en-CA" sz="1100" dirty="0" smtClean="0">
                <a:cs typeface="Times New Roman" pitchFamily="18" charset="0"/>
              </a:rPr>
              <a:t>, AT5G41315. A developmental profile for</a:t>
            </a:r>
            <a:r>
              <a:rPr lang="en-CA" sz="1100" i="1" dirty="0" smtClean="0">
                <a:cs typeface="Times New Roman" pitchFamily="18" charset="0"/>
              </a:rPr>
              <a:t> AtGL3 </a:t>
            </a:r>
            <a:r>
              <a:rPr lang="en-CA" sz="1100" dirty="0" smtClean="0">
                <a:cs typeface="Times New Roman" pitchFamily="18" charset="0"/>
              </a:rPr>
              <a:t>was not available on the </a:t>
            </a:r>
            <a:r>
              <a:rPr lang="en-CA" sz="1100" dirty="0" err="1" smtClean="0">
                <a:cs typeface="Times New Roman" pitchFamily="18" charset="0"/>
              </a:rPr>
              <a:t>eFP</a:t>
            </a:r>
            <a:r>
              <a:rPr lang="en-CA" sz="1100" dirty="0" smtClean="0">
                <a:cs typeface="Times New Roman" pitchFamily="18" charset="0"/>
              </a:rPr>
              <a:t> browser, only on </a:t>
            </a:r>
            <a:r>
              <a:rPr lang="en-CA" sz="1100" dirty="0" err="1" smtClean="0">
                <a:cs typeface="Times New Roman" pitchFamily="18" charset="0"/>
              </a:rPr>
              <a:t>TileViz</a:t>
            </a:r>
            <a:r>
              <a:rPr lang="en-CA" sz="1100" dirty="0" smtClean="0">
                <a:cs typeface="Times New Roman" pitchFamily="18" charset="0"/>
              </a:rPr>
              <a:t>.</a:t>
            </a:r>
            <a:endParaRPr kumimoji="0" lang="en-CA" sz="1800" b="0" i="0" u="none" strike="noStrike" cap="none" normalizeH="0" baseline="0" dirty="0" smtClean="0">
              <a:ln>
                <a:noFill/>
              </a:ln>
              <a:solidFill>
                <a:schemeClr val="tx1"/>
              </a:solidFill>
              <a:effectLst/>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Group 82"/>
          <p:cNvGrpSpPr/>
          <p:nvPr/>
        </p:nvGrpSpPr>
        <p:grpSpPr>
          <a:xfrm>
            <a:off x="404665" y="827586"/>
            <a:ext cx="6309320" cy="8131680"/>
            <a:chOff x="404664" y="827584"/>
            <a:chExt cx="6309320" cy="8131680"/>
          </a:xfrm>
        </p:grpSpPr>
        <p:sp>
          <p:nvSpPr>
            <p:cNvPr id="4" name="Rectangle 1"/>
            <p:cNvSpPr>
              <a:spLocks noChangeArrowheads="1"/>
            </p:cNvSpPr>
            <p:nvPr/>
          </p:nvSpPr>
          <p:spPr bwMode="auto">
            <a:xfrm>
              <a:off x="476672" y="827584"/>
              <a:ext cx="6032421" cy="255454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EF175930    GGGAGTGTGAATGCGATTGCTTGGGCCCCGCAGAGCTGTAAGCATATCTGCTCGGGTGGG 840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HM208590.1  GGGAGTGTGAACGCGATTGCTTGGGCSCCGCAGAGCTGTAAGCATATCTGCTCGGGTGGK 840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EF175932    GGGAGTGTGAACGCGATTGCGTGGGCGCCGCAGAGCTGTAAGCATATCTGCTCGGGTGGG 840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 ******** ***** ******************************** </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EF175930    GATGACGCGCAGGCTCTTATCTGGGAGTTGCCGACGATGGCTGGACCGAATGGGATTGAT 900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HM208590.1  GATGACGCGCAGGCTCTYATCTGGGAGTTGCCGACGATGGCTGGACCGAATGGGATTGAT 900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EF175932    GATGACGCGCAGGCTCTTATCTGGGAGTTGCCGACGATGGCTGGGCCGAATGGGATTGAT 900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 **************************.***************</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EF175930    CCTATGTCGGTTTACTCGGCCGGTTCGGAGATTAACCAGCTGCAGTGGTCTTCTTCGTTG 960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HM208590.1  CCGATGTCGGTTTACTCGGCCGGTTCGGAGATTAACCAGCTGCAGTGGTCTTCTTCGTTG 960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EF175932    CCCATGTCGGTTTACTCGGCCGGTTCGGAGATTAACCAGTTGCAGTGGTCGGCTTCTCTG 960</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 ************************************ **********  ****  **</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EF175930    CCTGATTGGATTGGCATTGCGTTTGCTAACAAAA</a:t>
              </a:r>
              <a:r>
                <a:rPr kumimoji="0" lang="de-DE" sz="1000" b="1" i="0" u="none" strike="noStrike" cap="none" normalizeH="0" baseline="0" dirty="0" smtClean="0">
                  <a:ln>
                    <a:noFill/>
                  </a:ln>
                  <a:solidFill>
                    <a:srgbClr val="FF0000"/>
                  </a:solidFill>
                  <a:effectLst/>
                  <a:latin typeface="Courier New" pitchFamily="49" charset="0"/>
                  <a:ea typeface="Times New Roman" pitchFamily="18" charset="0"/>
                  <a:cs typeface="Courier New" pitchFamily="49" charset="0"/>
                </a:rPr>
                <a:t>TGCAGCTCCTTAGAGTTTGA</a:t>
              </a:r>
              <a:r>
                <a:rPr kumimoji="0" lang="de-DE" sz="1000" b="0" i="0" u="none" strike="noStrike" cap="none" normalizeH="0" baseline="0" dirty="0" smtClean="0">
                  <a:ln>
                    <a:noFill/>
                  </a:ln>
                  <a:solidFill>
                    <a:srgbClr val="FF0000"/>
                  </a:solidFill>
                  <a:effectLst/>
                  <a:latin typeface="Courier New" pitchFamily="49" charset="0"/>
                  <a:ea typeface="Times New Roman" pitchFamily="18" charset="0"/>
                  <a:cs typeface="Courier New" pitchFamily="49" charset="0"/>
                </a:rPr>
                <a:t> </a:t>
              </a: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1014</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HM208590.1  CCTGATTGGATTGGCATTGCGTTTGCTAACAAAATGCAGCTCCTTAGAGTTTGA 1014</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EF175932    CCTGATTGGATTGGCATTGCGTTTGCTAACAAAATGCAGCTCCTCAGAGTTTGA 1014</a:t>
              </a:r>
              <a:endParaRPr kumimoji="0" lang="en-C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de-DE"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 *********</a:t>
              </a:r>
              <a:endParaRPr kumimoji="0" lang="de-DE"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4338" name="Group 2"/>
            <p:cNvGrpSpPr>
              <a:grpSpLocks/>
            </p:cNvGrpSpPr>
            <p:nvPr/>
          </p:nvGrpSpPr>
          <p:grpSpPr bwMode="auto">
            <a:xfrm>
              <a:off x="476672" y="3635896"/>
              <a:ext cx="6019800" cy="1046163"/>
              <a:chOff x="1800" y="9044"/>
              <a:chExt cx="9480" cy="1647"/>
            </a:xfrm>
          </p:grpSpPr>
          <p:sp>
            <p:nvSpPr>
              <p:cNvPr id="14339" name="Text Box 3"/>
              <p:cNvSpPr txBox="1">
                <a:spLocks noChangeArrowheads="1"/>
              </p:cNvSpPr>
              <p:nvPr/>
            </p:nvSpPr>
            <p:spPr bwMode="auto">
              <a:xfrm>
                <a:off x="2205" y="10127"/>
                <a:ext cx="540" cy="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RB</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40" name="Text Box 4"/>
              <p:cNvSpPr txBox="1">
                <a:spLocks noChangeArrowheads="1"/>
              </p:cNvSpPr>
              <p:nvPr/>
            </p:nvSpPr>
            <p:spPr bwMode="auto">
              <a:xfrm>
                <a:off x="2835" y="10130"/>
                <a:ext cx="900" cy="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T-NOS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41" name="Text Box 5"/>
              <p:cNvSpPr txBox="1">
                <a:spLocks noChangeArrowheads="1"/>
              </p:cNvSpPr>
              <p:nvPr/>
            </p:nvSpPr>
            <p:spPr bwMode="auto">
              <a:xfrm>
                <a:off x="3660" y="10127"/>
                <a:ext cx="720" cy="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BAR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42" name="Text Box 6"/>
              <p:cNvSpPr txBox="1">
                <a:spLocks noChangeArrowheads="1"/>
              </p:cNvSpPr>
              <p:nvPr/>
            </p:nvSpPr>
            <p:spPr bwMode="auto">
              <a:xfrm>
                <a:off x="4365" y="10136"/>
                <a:ext cx="900" cy="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P-NOS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43" name="Text Box 7"/>
              <p:cNvSpPr txBox="1">
                <a:spLocks noChangeArrowheads="1"/>
              </p:cNvSpPr>
              <p:nvPr/>
            </p:nvSpPr>
            <p:spPr bwMode="auto">
              <a:xfrm>
                <a:off x="5205" y="10151"/>
                <a:ext cx="915" cy="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CaMV</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35S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44" name="Text Box 8"/>
              <p:cNvSpPr txBox="1">
                <a:spLocks noChangeArrowheads="1"/>
              </p:cNvSpPr>
              <p:nvPr/>
            </p:nvSpPr>
            <p:spPr bwMode="auto">
              <a:xfrm>
                <a:off x="6405" y="10166"/>
                <a:ext cx="1440" cy="31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Bn</a:t>
                </a:r>
                <a:r>
                  <a:rPr kumimoji="0" lang="en-US" sz="800" b="0" i="1" u="none" strike="noStrike" cap="none" normalizeH="0" baseline="0" smtClean="0">
                    <a:ln>
                      <a:noFill/>
                    </a:ln>
                    <a:solidFill>
                      <a:schemeClr val="tx1"/>
                    </a:solidFill>
                    <a:effectLst/>
                    <a:latin typeface="Calibri" pitchFamily="34" charset="0"/>
                    <a:cs typeface="Arial" pitchFamily="34" charset="0"/>
                  </a:rPr>
                  <a:t>TTG1</a:t>
                </a:r>
                <a:r>
                  <a:rPr kumimoji="0" lang="en-US" sz="800" b="0" i="0" u="none" strike="noStrike" cap="none" normalizeH="0" baseline="0" smtClean="0">
                    <a:ln>
                      <a:noFill/>
                    </a:ln>
                    <a:solidFill>
                      <a:schemeClr val="tx1"/>
                    </a:solidFill>
                    <a:effectLst/>
                    <a:latin typeface="Times New Roman" pitchFamily="18" charset="0"/>
                    <a:cs typeface="Arial" pitchFamily="34" charset="0"/>
                  </a:rPr>
                  <a:t>-</a:t>
                </a:r>
                <a:r>
                  <a:rPr kumimoji="0" lang="en-US" sz="800" b="0" i="0" u="none" strike="noStrike" cap="none" normalizeH="0" baseline="0" smtClean="0">
                    <a:ln>
                      <a:noFill/>
                    </a:ln>
                    <a:solidFill>
                      <a:schemeClr val="tx1"/>
                    </a:solidFill>
                    <a:effectLst/>
                    <a:latin typeface="Calibri" pitchFamily="34" charset="0"/>
                    <a:cs typeface="Arial" pitchFamily="34" charset="0"/>
                  </a:rPr>
                  <a:t>cDNA</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45" name="Text Box 9"/>
              <p:cNvSpPr txBox="1">
                <a:spLocks noChangeArrowheads="1"/>
              </p:cNvSpPr>
              <p:nvPr/>
            </p:nvSpPr>
            <p:spPr bwMode="auto">
              <a:xfrm>
                <a:off x="8205" y="10112"/>
                <a:ext cx="960" cy="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T-NOS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46" name="Text Box 10"/>
              <p:cNvSpPr txBox="1">
                <a:spLocks noChangeArrowheads="1"/>
              </p:cNvSpPr>
              <p:nvPr/>
            </p:nvSpPr>
            <p:spPr bwMode="auto">
              <a:xfrm>
                <a:off x="9150" y="10127"/>
                <a:ext cx="540" cy="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LB</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47" name="Text Box 11"/>
              <p:cNvSpPr txBox="1">
                <a:spLocks noChangeArrowheads="1"/>
              </p:cNvSpPr>
              <p:nvPr/>
            </p:nvSpPr>
            <p:spPr bwMode="auto">
              <a:xfrm>
                <a:off x="9840" y="9683"/>
                <a:ext cx="1440" cy="7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800" b="0" i="0" u="none" strike="noStrike" cap="none" normalizeH="0" baseline="0" smtClean="0">
                    <a:ln>
                      <a:noFill/>
                    </a:ln>
                    <a:solidFill>
                      <a:schemeClr val="tx1"/>
                    </a:solidFill>
                    <a:effectLst/>
                    <a:latin typeface="Calibri" pitchFamily="34" charset="0"/>
                    <a:cs typeface="Arial" pitchFamily="34" charset="0"/>
                  </a:rPr>
                  <a:t>P79-103</a:t>
                </a:r>
              </a:p>
              <a:p>
                <a:pPr marL="0" marR="0" lvl="0" indent="0" algn="l" defTabSz="914400" rtl="0" eaLnBrk="1" fontAlgn="base" latinLnBrk="0" hangingPunct="1">
                  <a:lnSpc>
                    <a:spcPct val="100000"/>
                  </a:lnSpc>
                  <a:spcBef>
                    <a:spcPct val="0"/>
                  </a:spcBef>
                  <a:spcAft>
                    <a:spcPts val="1000"/>
                  </a:spcAft>
                  <a:buClrTx/>
                  <a:buSzTx/>
                  <a:buFontTx/>
                  <a:buNone/>
                  <a:tabLst/>
                </a:pPr>
                <a:r>
                  <a:rPr kumimoji="0" lang="fr-FR" sz="800" b="0" i="0" u="none" strike="noStrike" cap="none" normalizeH="0" baseline="0" smtClean="0">
                    <a:ln>
                      <a:noFill/>
                    </a:ln>
                    <a:solidFill>
                      <a:schemeClr val="tx1"/>
                    </a:solidFill>
                    <a:effectLst/>
                    <a:latin typeface="Calibri" pitchFamily="34" charset="0"/>
                    <a:cs typeface="Arial" pitchFamily="34" charset="0"/>
                  </a:rPr>
                  <a:t>(8 kb parent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fr-FR" sz="800" b="0" i="0" u="none" strike="noStrike" cap="none" normalizeH="0" baseline="0" smtClean="0">
                    <a:ln>
                      <a:noFill/>
                    </a:ln>
                    <a:solidFill>
                      <a:schemeClr val="tx1"/>
                    </a:solidFill>
                    <a:effectLst/>
                    <a:latin typeface="Calibri" pitchFamily="34" charset="0"/>
                    <a:cs typeface="Arial" pitchFamily="34" charset="0"/>
                  </a:rPr>
                  <a:t>Ti plasmid)</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4348" name="Group 12"/>
              <p:cNvGrpSpPr>
                <a:grpSpLocks/>
              </p:cNvGrpSpPr>
              <p:nvPr/>
            </p:nvGrpSpPr>
            <p:grpSpPr bwMode="auto">
              <a:xfrm>
                <a:off x="1800" y="9044"/>
                <a:ext cx="9180" cy="843"/>
                <a:chOff x="1800" y="4077"/>
                <a:chExt cx="9180" cy="843"/>
              </a:xfrm>
            </p:grpSpPr>
            <p:grpSp>
              <p:nvGrpSpPr>
                <p:cNvPr id="14349" name="Group 13"/>
                <p:cNvGrpSpPr>
                  <a:grpSpLocks/>
                </p:cNvGrpSpPr>
                <p:nvPr/>
              </p:nvGrpSpPr>
              <p:grpSpPr bwMode="auto">
                <a:xfrm>
                  <a:off x="1800" y="4077"/>
                  <a:ext cx="9180" cy="843"/>
                  <a:chOff x="1800" y="5246"/>
                  <a:chExt cx="9180" cy="843"/>
                </a:xfrm>
              </p:grpSpPr>
              <p:grpSp>
                <p:nvGrpSpPr>
                  <p:cNvPr id="14350" name="Group 14"/>
                  <p:cNvGrpSpPr>
                    <a:grpSpLocks/>
                  </p:cNvGrpSpPr>
                  <p:nvPr/>
                </p:nvGrpSpPr>
                <p:grpSpPr bwMode="auto">
                  <a:xfrm>
                    <a:off x="1800" y="5261"/>
                    <a:ext cx="9180" cy="679"/>
                    <a:chOff x="1800" y="5261"/>
                    <a:chExt cx="9180" cy="679"/>
                  </a:xfrm>
                </p:grpSpPr>
                <p:grpSp>
                  <p:nvGrpSpPr>
                    <p:cNvPr id="14351" name="Group 15"/>
                    <p:cNvGrpSpPr>
                      <a:grpSpLocks/>
                    </p:cNvGrpSpPr>
                    <p:nvPr/>
                  </p:nvGrpSpPr>
                  <p:grpSpPr bwMode="auto">
                    <a:xfrm>
                      <a:off x="1800" y="5731"/>
                      <a:ext cx="9180" cy="209"/>
                      <a:chOff x="1800" y="5731"/>
                      <a:chExt cx="9180" cy="209"/>
                    </a:xfrm>
                  </p:grpSpPr>
                  <p:sp>
                    <p:nvSpPr>
                      <p:cNvPr id="14352" name="Line 16"/>
                      <p:cNvSpPr>
                        <a:spLocks noChangeShapeType="1"/>
                      </p:cNvSpPr>
                      <p:nvPr/>
                    </p:nvSpPr>
                    <p:spPr bwMode="auto">
                      <a:xfrm>
                        <a:off x="1800" y="5837"/>
                        <a:ext cx="918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grpSp>
                    <p:nvGrpSpPr>
                      <p:cNvPr id="14353" name="Group 17"/>
                      <p:cNvGrpSpPr>
                        <a:grpSpLocks/>
                      </p:cNvGrpSpPr>
                      <p:nvPr/>
                    </p:nvGrpSpPr>
                    <p:grpSpPr bwMode="auto">
                      <a:xfrm>
                        <a:off x="2905" y="5736"/>
                        <a:ext cx="6883" cy="204"/>
                        <a:chOff x="2905" y="5736"/>
                        <a:chExt cx="6883" cy="204"/>
                      </a:xfrm>
                    </p:grpSpPr>
                    <p:sp>
                      <p:nvSpPr>
                        <p:cNvPr id="14354" name="Rectangle 18"/>
                        <p:cNvSpPr>
                          <a:spLocks noChangeArrowheads="1"/>
                        </p:cNvSpPr>
                        <p:nvPr/>
                      </p:nvSpPr>
                      <p:spPr bwMode="auto">
                        <a:xfrm>
                          <a:off x="8257" y="5736"/>
                          <a:ext cx="766" cy="204"/>
                        </a:xfrm>
                        <a:prstGeom prst="rect">
                          <a:avLst/>
                        </a:prstGeom>
                        <a:solidFill>
                          <a:srgbClr val="009999"/>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CA"/>
                        </a:p>
                      </p:txBody>
                    </p:sp>
                    <p:sp>
                      <p:nvSpPr>
                        <p:cNvPr id="14355" name="Rectangle 19"/>
                        <p:cNvSpPr>
                          <a:spLocks noChangeArrowheads="1"/>
                        </p:cNvSpPr>
                        <p:nvPr/>
                      </p:nvSpPr>
                      <p:spPr bwMode="auto">
                        <a:xfrm>
                          <a:off x="5961" y="5736"/>
                          <a:ext cx="2290" cy="204"/>
                        </a:xfrm>
                        <a:prstGeom prst="rect">
                          <a:avLst/>
                        </a:prstGeom>
                        <a:solidFill>
                          <a:srgbClr val="FF00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CA"/>
                        </a:p>
                      </p:txBody>
                    </p:sp>
                    <p:sp>
                      <p:nvSpPr>
                        <p:cNvPr id="14356" name="Rectangle 20"/>
                        <p:cNvSpPr>
                          <a:spLocks noChangeArrowheads="1"/>
                        </p:cNvSpPr>
                        <p:nvPr/>
                      </p:nvSpPr>
                      <p:spPr bwMode="auto">
                        <a:xfrm>
                          <a:off x="5196" y="5736"/>
                          <a:ext cx="765" cy="204"/>
                        </a:xfrm>
                        <a:prstGeom prst="rect">
                          <a:avLst/>
                        </a:prstGeom>
                        <a:solidFill>
                          <a:srgbClr val="FFFF00"/>
                        </a:solidFill>
                        <a:ln w="9525">
                          <a:solidFill>
                            <a:srgbClr val="000000"/>
                          </a:solidFill>
                          <a:miter lim="800000"/>
                          <a:headEnd/>
                          <a:tailEnd/>
                        </a:ln>
                      </p:spPr>
                      <p:txBody>
                        <a:bodyPr vert="horz" wrap="square" lIns="64922" tIns="32460" rIns="64922" bIns="3246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57" name="Rectangle 21"/>
                        <p:cNvSpPr>
                          <a:spLocks noChangeArrowheads="1"/>
                        </p:cNvSpPr>
                        <p:nvPr/>
                      </p:nvSpPr>
                      <p:spPr bwMode="auto">
                        <a:xfrm>
                          <a:off x="9023" y="5736"/>
                          <a:ext cx="765" cy="204"/>
                        </a:xfrm>
                        <a:prstGeom prst="rect">
                          <a:avLst/>
                        </a:prstGeom>
                        <a:solidFill>
                          <a:srgbClr val="99CC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CA"/>
                        </a:p>
                      </p:txBody>
                    </p:sp>
                    <p:sp>
                      <p:nvSpPr>
                        <p:cNvPr id="14358" name="Rectangle 22"/>
                        <p:cNvSpPr>
                          <a:spLocks noChangeArrowheads="1"/>
                        </p:cNvSpPr>
                        <p:nvPr/>
                      </p:nvSpPr>
                      <p:spPr bwMode="auto">
                        <a:xfrm>
                          <a:off x="2905" y="5736"/>
                          <a:ext cx="765" cy="204"/>
                        </a:xfrm>
                        <a:prstGeom prst="rect">
                          <a:avLst/>
                        </a:prstGeom>
                        <a:solidFill>
                          <a:srgbClr val="BBE0E3"/>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CA"/>
                        </a:p>
                      </p:txBody>
                    </p:sp>
                    <p:sp>
                      <p:nvSpPr>
                        <p:cNvPr id="14359" name="Rectangle 23"/>
                        <p:cNvSpPr>
                          <a:spLocks noChangeArrowheads="1"/>
                        </p:cNvSpPr>
                        <p:nvPr/>
                      </p:nvSpPr>
                      <p:spPr bwMode="auto">
                        <a:xfrm>
                          <a:off x="3665" y="5736"/>
                          <a:ext cx="765" cy="204"/>
                        </a:xfrm>
                        <a:prstGeom prst="rect">
                          <a:avLst/>
                        </a:prstGeom>
                        <a:solidFill>
                          <a:srgbClr val="9900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CA"/>
                        </a:p>
                      </p:txBody>
                    </p:sp>
                    <p:sp>
                      <p:nvSpPr>
                        <p:cNvPr id="14360" name="Rectangle 24"/>
                        <p:cNvSpPr>
                          <a:spLocks noChangeArrowheads="1"/>
                        </p:cNvSpPr>
                        <p:nvPr/>
                      </p:nvSpPr>
                      <p:spPr bwMode="auto">
                        <a:xfrm>
                          <a:off x="4430" y="5736"/>
                          <a:ext cx="766" cy="204"/>
                        </a:xfrm>
                        <a:prstGeom prst="rect">
                          <a:avLst/>
                        </a:prstGeom>
                        <a:solidFill>
                          <a:srgbClr val="CC0066"/>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CA"/>
                        </a:p>
                      </p:txBody>
                    </p:sp>
                  </p:grpSp>
                  <p:sp>
                    <p:nvSpPr>
                      <p:cNvPr id="14361" name="Rectangle 25"/>
                      <p:cNvSpPr>
                        <a:spLocks noChangeArrowheads="1"/>
                      </p:cNvSpPr>
                      <p:nvPr/>
                    </p:nvSpPr>
                    <p:spPr bwMode="auto">
                      <a:xfrm>
                        <a:off x="2151" y="5731"/>
                        <a:ext cx="765" cy="204"/>
                      </a:xfrm>
                      <a:prstGeom prst="rect">
                        <a:avLst/>
                      </a:prstGeom>
                      <a:solidFill>
                        <a:srgbClr val="99CC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CA"/>
                      </a:p>
                    </p:txBody>
                  </p:sp>
                </p:grpSp>
                <p:sp>
                  <p:nvSpPr>
                    <p:cNvPr id="14362" name="Text Box 26"/>
                    <p:cNvSpPr txBox="1">
                      <a:spLocks noChangeArrowheads="1"/>
                    </p:cNvSpPr>
                    <p:nvPr/>
                  </p:nvSpPr>
                  <p:spPr bwMode="auto">
                    <a:xfrm>
                      <a:off x="8130" y="5261"/>
                      <a:ext cx="681" cy="289"/>
                    </a:xfrm>
                    <a:prstGeom prst="rect">
                      <a:avLst/>
                    </a:prstGeom>
                    <a:noFill/>
                    <a:ln w="9525">
                      <a:noFill/>
                      <a:miter lim="800000"/>
                      <a:headEnd/>
                      <a:tailEnd/>
                    </a:ln>
                  </p:spPr>
                  <p:txBody>
                    <a:bodyPr vert="horz" wrap="square" lIns="64922" tIns="32460" rIns="64922" bIns="3246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rgbClr val="000000"/>
                          </a:solidFill>
                          <a:effectLst/>
                          <a:latin typeface="Calibri" pitchFamily="34" charset="0"/>
                          <a:cs typeface="Arial" pitchFamily="34" charset="0"/>
                        </a:rPr>
                        <a:t>Sac1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63" name="Line 27"/>
                    <p:cNvSpPr>
                      <a:spLocks noChangeShapeType="1"/>
                    </p:cNvSpPr>
                    <p:nvPr/>
                  </p:nvSpPr>
                  <p:spPr bwMode="auto">
                    <a:xfrm flipV="1">
                      <a:off x="8251" y="5475"/>
                      <a:ext cx="0" cy="25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grpSp>
              <p:sp>
                <p:nvSpPr>
                  <p:cNvPr id="14364" name="Text Box 28"/>
                  <p:cNvSpPr txBox="1">
                    <a:spLocks noChangeArrowheads="1"/>
                  </p:cNvSpPr>
                  <p:nvPr/>
                </p:nvSpPr>
                <p:spPr bwMode="auto">
                  <a:xfrm>
                    <a:off x="5850" y="5246"/>
                    <a:ext cx="781" cy="289"/>
                  </a:xfrm>
                  <a:prstGeom prst="rect">
                    <a:avLst/>
                  </a:prstGeom>
                  <a:noFill/>
                  <a:ln w="9525">
                    <a:noFill/>
                    <a:miter lim="800000"/>
                    <a:headEnd/>
                    <a:tailEnd/>
                  </a:ln>
                </p:spPr>
                <p:txBody>
                  <a:bodyPr vert="horz" wrap="square" lIns="64922" tIns="32460" rIns="64922" bIns="3246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rgbClr val="000000"/>
                        </a:solidFill>
                        <a:effectLst/>
                        <a:latin typeface="Calibri" pitchFamily="34" charset="0"/>
                        <a:cs typeface="Arial" pitchFamily="34" charset="0"/>
                      </a:rPr>
                      <a:t>BamH1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65" name="Line 29"/>
                  <p:cNvSpPr>
                    <a:spLocks noChangeShapeType="1"/>
                  </p:cNvSpPr>
                  <p:nvPr/>
                </p:nvSpPr>
                <p:spPr bwMode="auto">
                  <a:xfrm flipV="1">
                    <a:off x="5955" y="5460"/>
                    <a:ext cx="0" cy="25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grpSp>
                <p:nvGrpSpPr>
                  <p:cNvPr id="14366" name="Group 30"/>
                  <p:cNvGrpSpPr>
                    <a:grpSpLocks/>
                  </p:cNvGrpSpPr>
                  <p:nvPr/>
                </p:nvGrpSpPr>
                <p:grpSpPr bwMode="auto">
                  <a:xfrm>
                    <a:off x="4508" y="6089"/>
                    <a:ext cx="1361" cy="0"/>
                    <a:chOff x="4508" y="6089"/>
                    <a:chExt cx="1361" cy="0"/>
                  </a:xfrm>
                </p:grpSpPr>
                <p:sp>
                  <p:nvSpPr>
                    <p:cNvPr id="14367" name="Line 31"/>
                    <p:cNvSpPr>
                      <a:spLocks noChangeShapeType="1"/>
                    </p:cNvSpPr>
                    <p:nvPr/>
                  </p:nvSpPr>
                  <p:spPr bwMode="auto">
                    <a:xfrm>
                      <a:off x="5359" y="6089"/>
                      <a:ext cx="510" cy="0"/>
                    </a:xfrm>
                    <a:prstGeom prst="line">
                      <a:avLst/>
                    </a:prstGeom>
                    <a:noFill/>
                    <a:ln w="31750">
                      <a:solidFill>
                        <a:srgbClr val="000000"/>
                      </a:solidFill>
                      <a:round/>
                      <a:headEnd/>
                      <a:tailEnd type="triangle" w="med" len="lg"/>
                    </a:ln>
                  </p:spPr>
                  <p:txBody>
                    <a:bodyPr vert="horz" wrap="square" lIns="91440" tIns="45720" rIns="91440" bIns="45720" numCol="1" anchor="t" anchorCtr="0" compatLnSpc="1">
                      <a:prstTxWarp prst="textNoShape">
                        <a:avLst/>
                      </a:prstTxWarp>
                    </a:bodyPr>
                    <a:lstStyle/>
                    <a:p>
                      <a:endParaRPr lang="en-CA"/>
                    </a:p>
                  </p:txBody>
                </p:sp>
                <p:sp>
                  <p:nvSpPr>
                    <p:cNvPr id="14368" name="Line 32"/>
                    <p:cNvSpPr>
                      <a:spLocks noChangeShapeType="1"/>
                    </p:cNvSpPr>
                    <p:nvPr/>
                  </p:nvSpPr>
                  <p:spPr bwMode="auto">
                    <a:xfrm rot="10800000">
                      <a:off x="4508" y="6089"/>
                      <a:ext cx="510" cy="0"/>
                    </a:xfrm>
                    <a:prstGeom prst="line">
                      <a:avLst/>
                    </a:prstGeom>
                    <a:noFill/>
                    <a:ln w="31750">
                      <a:solidFill>
                        <a:srgbClr val="000000"/>
                      </a:solidFill>
                      <a:round/>
                      <a:headEnd/>
                      <a:tailEnd type="triangle" w="med" len="lg"/>
                    </a:ln>
                  </p:spPr>
                  <p:txBody>
                    <a:bodyPr vert="horz" wrap="square" lIns="91440" tIns="45720" rIns="91440" bIns="45720" numCol="1" anchor="t" anchorCtr="0" compatLnSpc="1">
                      <a:prstTxWarp prst="textNoShape">
                        <a:avLst/>
                      </a:prstTxWarp>
                    </a:bodyPr>
                    <a:lstStyle/>
                    <a:p>
                      <a:endParaRPr lang="en-CA"/>
                    </a:p>
                  </p:txBody>
                </p:sp>
              </p:grpSp>
            </p:grpSp>
            <p:sp>
              <p:nvSpPr>
                <p:cNvPr id="14369" name="Line 33"/>
                <p:cNvSpPr>
                  <a:spLocks noChangeShapeType="1"/>
                </p:cNvSpPr>
                <p:nvPr/>
              </p:nvSpPr>
              <p:spPr bwMode="auto">
                <a:xfrm>
                  <a:off x="6059" y="4920"/>
                  <a:ext cx="511" cy="0"/>
                </a:xfrm>
                <a:prstGeom prst="line">
                  <a:avLst/>
                </a:prstGeom>
                <a:noFill/>
                <a:ln w="31750">
                  <a:solidFill>
                    <a:srgbClr val="000000"/>
                  </a:solidFill>
                  <a:round/>
                  <a:headEnd/>
                  <a:tailEnd type="triangle" w="med" len="lg"/>
                </a:ln>
              </p:spPr>
              <p:txBody>
                <a:bodyPr vert="horz" wrap="square" lIns="91440" tIns="45720" rIns="91440" bIns="45720" numCol="1" anchor="t" anchorCtr="0" compatLnSpc="1">
                  <a:prstTxWarp prst="textNoShape">
                    <a:avLst/>
                  </a:prstTxWarp>
                </a:bodyPr>
                <a:lstStyle/>
                <a:p>
                  <a:endParaRPr lang="en-CA"/>
                </a:p>
              </p:txBody>
            </p:sp>
          </p:grpSp>
        </p:grpSp>
        <p:grpSp>
          <p:nvGrpSpPr>
            <p:cNvPr id="14370" name="Group 34"/>
            <p:cNvGrpSpPr>
              <a:grpSpLocks/>
            </p:cNvGrpSpPr>
            <p:nvPr/>
          </p:nvGrpSpPr>
          <p:grpSpPr bwMode="auto">
            <a:xfrm>
              <a:off x="476672" y="4860032"/>
              <a:ext cx="6015037" cy="1011237"/>
              <a:chOff x="1808" y="6892"/>
              <a:chExt cx="9472" cy="1594"/>
            </a:xfrm>
          </p:grpSpPr>
          <p:sp>
            <p:nvSpPr>
              <p:cNvPr id="14371" name="Text Box 35"/>
              <p:cNvSpPr txBox="1">
                <a:spLocks noChangeArrowheads="1"/>
              </p:cNvSpPr>
              <p:nvPr/>
            </p:nvSpPr>
            <p:spPr bwMode="auto">
              <a:xfrm>
                <a:off x="2250" y="7913"/>
                <a:ext cx="540" cy="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RB</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72" name="Text Box 36"/>
              <p:cNvSpPr txBox="1">
                <a:spLocks noChangeArrowheads="1"/>
              </p:cNvSpPr>
              <p:nvPr/>
            </p:nvSpPr>
            <p:spPr bwMode="auto">
              <a:xfrm>
                <a:off x="2820" y="7913"/>
                <a:ext cx="900" cy="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T</a:t>
                </a:r>
                <a:r>
                  <a:rPr kumimoji="0" lang="en-US" sz="800" b="0" i="0" u="none" strike="noStrike" cap="none" normalizeH="0" baseline="0" smtClean="0">
                    <a:ln>
                      <a:noFill/>
                    </a:ln>
                    <a:solidFill>
                      <a:schemeClr val="tx1"/>
                    </a:solidFill>
                    <a:effectLst/>
                    <a:latin typeface="Courier New" pitchFamily="49" charset="0"/>
                    <a:cs typeface="Arial" pitchFamily="34" charset="0"/>
                  </a:rPr>
                  <a:t>-</a:t>
                </a:r>
                <a:r>
                  <a:rPr kumimoji="0" lang="en-US" sz="800" b="0" i="0" u="none" strike="noStrike" cap="none" normalizeH="0" baseline="0" smtClean="0">
                    <a:ln>
                      <a:noFill/>
                    </a:ln>
                    <a:solidFill>
                      <a:schemeClr val="tx1"/>
                    </a:solidFill>
                    <a:effectLst/>
                    <a:latin typeface="Calibri" pitchFamily="34" charset="0"/>
                    <a:cs typeface="Arial" pitchFamily="34" charset="0"/>
                  </a:rPr>
                  <a:t>NOS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73" name="Text Box 37"/>
              <p:cNvSpPr txBox="1">
                <a:spLocks noChangeArrowheads="1"/>
              </p:cNvSpPr>
              <p:nvPr/>
            </p:nvSpPr>
            <p:spPr bwMode="auto">
              <a:xfrm>
                <a:off x="3690" y="7913"/>
                <a:ext cx="720" cy="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BAR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4374" name="Group 38"/>
              <p:cNvGrpSpPr>
                <a:grpSpLocks/>
              </p:cNvGrpSpPr>
              <p:nvPr/>
            </p:nvGrpSpPr>
            <p:grpSpPr bwMode="auto">
              <a:xfrm>
                <a:off x="4523" y="7793"/>
                <a:ext cx="3605" cy="1"/>
                <a:chOff x="1725" y="1509"/>
                <a:chExt cx="2034" cy="0"/>
              </a:xfrm>
            </p:grpSpPr>
            <p:sp>
              <p:nvSpPr>
                <p:cNvPr id="14375" name="Line 39"/>
                <p:cNvSpPr>
                  <a:spLocks noChangeShapeType="1"/>
                </p:cNvSpPr>
                <p:nvPr/>
              </p:nvSpPr>
              <p:spPr bwMode="auto">
                <a:xfrm>
                  <a:off x="2616" y="1509"/>
                  <a:ext cx="288" cy="0"/>
                </a:xfrm>
                <a:prstGeom prst="line">
                  <a:avLst/>
                </a:prstGeom>
                <a:noFill/>
                <a:ln w="31750">
                  <a:solidFill>
                    <a:srgbClr val="000000"/>
                  </a:solidFill>
                  <a:round/>
                  <a:headEnd/>
                  <a:tailEnd type="triangle" w="med" len="lg"/>
                </a:ln>
              </p:spPr>
              <p:txBody>
                <a:bodyPr vert="horz" wrap="square" lIns="91440" tIns="45720" rIns="91440" bIns="45720" numCol="1" anchor="t" anchorCtr="0" compatLnSpc="1">
                  <a:prstTxWarp prst="textNoShape">
                    <a:avLst/>
                  </a:prstTxWarp>
                </a:bodyPr>
                <a:lstStyle/>
                <a:p>
                  <a:endParaRPr lang="en-CA"/>
                </a:p>
              </p:txBody>
            </p:sp>
            <p:sp>
              <p:nvSpPr>
                <p:cNvPr id="14376" name="Line 40"/>
                <p:cNvSpPr>
                  <a:spLocks noChangeShapeType="1"/>
                </p:cNvSpPr>
                <p:nvPr/>
              </p:nvSpPr>
              <p:spPr bwMode="auto">
                <a:xfrm rot="10800000">
                  <a:off x="3471" y="1509"/>
                  <a:ext cx="288" cy="0"/>
                </a:xfrm>
                <a:prstGeom prst="line">
                  <a:avLst/>
                </a:prstGeom>
                <a:noFill/>
                <a:ln w="31750">
                  <a:solidFill>
                    <a:srgbClr val="000000"/>
                  </a:solidFill>
                  <a:round/>
                  <a:headEnd/>
                  <a:tailEnd type="triangle" w="med" len="lg"/>
                </a:ln>
              </p:spPr>
              <p:txBody>
                <a:bodyPr vert="horz" wrap="square" lIns="91440" tIns="45720" rIns="91440" bIns="45720" numCol="1" anchor="t" anchorCtr="0" compatLnSpc="1">
                  <a:prstTxWarp prst="textNoShape">
                    <a:avLst/>
                  </a:prstTxWarp>
                </a:bodyPr>
                <a:lstStyle/>
                <a:p>
                  <a:endParaRPr lang="en-CA"/>
                </a:p>
              </p:txBody>
            </p:sp>
            <p:sp>
              <p:nvSpPr>
                <p:cNvPr id="14377" name="Line 41"/>
                <p:cNvSpPr>
                  <a:spLocks noChangeShapeType="1"/>
                </p:cNvSpPr>
                <p:nvPr/>
              </p:nvSpPr>
              <p:spPr bwMode="auto">
                <a:xfrm>
                  <a:off x="2205" y="1509"/>
                  <a:ext cx="288" cy="0"/>
                </a:xfrm>
                <a:prstGeom prst="line">
                  <a:avLst/>
                </a:prstGeom>
                <a:noFill/>
                <a:ln w="31750">
                  <a:solidFill>
                    <a:srgbClr val="000000"/>
                  </a:solidFill>
                  <a:round/>
                  <a:headEnd/>
                  <a:tailEnd type="triangle" w="med" len="lg"/>
                </a:ln>
              </p:spPr>
              <p:txBody>
                <a:bodyPr vert="horz" wrap="square" lIns="91440" tIns="45720" rIns="91440" bIns="45720" numCol="1" anchor="t" anchorCtr="0" compatLnSpc="1">
                  <a:prstTxWarp prst="textNoShape">
                    <a:avLst/>
                  </a:prstTxWarp>
                </a:bodyPr>
                <a:lstStyle/>
                <a:p>
                  <a:endParaRPr lang="en-CA"/>
                </a:p>
              </p:txBody>
            </p:sp>
            <p:sp>
              <p:nvSpPr>
                <p:cNvPr id="14378" name="Line 42"/>
                <p:cNvSpPr>
                  <a:spLocks noChangeShapeType="1"/>
                </p:cNvSpPr>
                <p:nvPr/>
              </p:nvSpPr>
              <p:spPr bwMode="auto">
                <a:xfrm rot="10800000">
                  <a:off x="1725" y="1509"/>
                  <a:ext cx="288" cy="0"/>
                </a:xfrm>
                <a:prstGeom prst="line">
                  <a:avLst/>
                </a:prstGeom>
                <a:noFill/>
                <a:ln w="31750">
                  <a:solidFill>
                    <a:srgbClr val="000000"/>
                  </a:solidFill>
                  <a:round/>
                  <a:headEnd/>
                  <a:tailEnd type="triangle" w="med" len="lg"/>
                </a:ln>
              </p:spPr>
              <p:txBody>
                <a:bodyPr vert="horz" wrap="square" lIns="91440" tIns="45720" rIns="91440" bIns="45720" numCol="1" anchor="t" anchorCtr="0" compatLnSpc="1">
                  <a:prstTxWarp prst="textNoShape">
                    <a:avLst/>
                  </a:prstTxWarp>
                </a:bodyPr>
                <a:lstStyle/>
                <a:p>
                  <a:endParaRPr lang="en-CA"/>
                </a:p>
              </p:txBody>
            </p:sp>
          </p:grpSp>
          <p:sp>
            <p:nvSpPr>
              <p:cNvPr id="14379" name="Text Box 43"/>
              <p:cNvSpPr txBox="1">
                <a:spLocks noChangeArrowheads="1"/>
              </p:cNvSpPr>
              <p:nvPr/>
            </p:nvSpPr>
            <p:spPr bwMode="auto">
              <a:xfrm>
                <a:off x="4365" y="7913"/>
                <a:ext cx="900" cy="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P-NOS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80" name="Text Box 44"/>
              <p:cNvSpPr txBox="1">
                <a:spLocks noChangeArrowheads="1"/>
              </p:cNvSpPr>
              <p:nvPr/>
            </p:nvSpPr>
            <p:spPr bwMode="auto">
              <a:xfrm>
                <a:off x="5130" y="7931"/>
                <a:ext cx="900" cy="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CaMV</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35S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81" name="Text Box 45"/>
              <p:cNvSpPr txBox="1">
                <a:spLocks noChangeArrowheads="1"/>
              </p:cNvSpPr>
              <p:nvPr/>
            </p:nvSpPr>
            <p:spPr bwMode="auto">
              <a:xfrm>
                <a:off x="5895" y="7937"/>
                <a:ext cx="900" cy="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Bn</a:t>
                </a:r>
                <a:r>
                  <a:rPr kumimoji="0" lang="en-US" sz="800" b="0" i="1" u="none" strike="noStrike" cap="none" normalizeH="0" baseline="0" smtClean="0">
                    <a:ln>
                      <a:noFill/>
                    </a:ln>
                    <a:solidFill>
                      <a:schemeClr val="tx1"/>
                    </a:solidFill>
                    <a:effectLst/>
                    <a:latin typeface="Calibri" pitchFamily="34" charset="0"/>
                    <a:cs typeface="Arial" pitchFamily="34" charset="0"/>
                  </a:rPr>
                  <a:t>TTG1</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sense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82" name="Text Box 46"/>
              <p:cNvSpPr txBox="1">
                <a:spLocks noChangeArrowheads="1"/>
              </p:cNvSpPr>
              <p:nvPr/>
            </p:nvSpPr>
            <p:spPr bwMode="auto">
              <a:xfrm>
                <a:off x="6645" y="7946"/>
                <a:ext cx="900" cy="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GUS intron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83" name="Text Box 47"/>
              <p:cNvSpPr txBox="1">
                <a:spLocks noChangeArrowheads="1"/>
              </p:cNvSpPr>
              <p:nvPr/>
            </p:nvSpPr>
            <p:spPr bwMode="auto">
              <a:xfrm>
                <a:off x="7305" y="7946"/>
                <a:ext cx="1260" cy="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Bn</a:t>
                </a:r>
                <a:r>
                  <a:rPr kumimoji="0" lang="en-US" sz="800" b="0" i="1" u="none" strike="noStrike" cap="none" normalizeH="0" baseline="0" smtClean="0">
                    <a:ln>
                      <a:noFill/>
                    </a:ln>
                    <a:solidFill>
                      <a:schemeClr val="tx1"/>
                    </a:solidFill>
                    <a:effectLst/>
                    <a:latin typeface="Calibri" pitchFamily="34" charset="0"/>
                    <a:cs typeface="Arial" pitchFamily="34" charset="0"/>
                  </a:rPr>
                  <a:t>TTG1</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antisense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84" name="Text Box 48"/>
              <p:cNvSpPr txBox="1">
                <a:spLocks noChangeArrowheads="1"/>
              </p:cNvSpPr>
              <p:nvPr/>
            </p:nvSpPr>
            <p:spPr bwMode="auto">
              <a:xfrm>
                <a:off x="8265" y="7913"/>
                <a:ext cx="960" cy="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T-NOS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85" name="Text Box 49"/>
              <p:cNvSpPr txBox="1">
                <a:spLocks noChangeArrowheads="1"/>
              </p:cNvSpPr>
              <p:nvPr/>
            </p:nvSpPr>
            <p:spPr bwMode="auto">
              <a:xfrm>
                <a:off x="9165" y="7913"/>
                <a:ext cx="540" cy="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cs typeface="Arial" pitchFamily="34" charset="0"/>
                  </a:rPr>
                  <a:t>LB</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86" name="Text Box 50"/>
              <p:cNvSpPr txBox="1">
                <a:spLocks noChangeArrowheads="1"/>
              </p:cNvSpPr>
              <p:nvPr/>
            </p:nvSpPr>
            <p:spPr bwMode="auto">
              <a:xfrm>
                <a:off x="9840" y="7476"/>
                <a:ext cx="1440" cy="7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800" b="0" i="0" u="none" strike="noStrike" cap="none" normalizeH="0" baseline="0" smtClean="0">
                    <a:ln>
                      <a:noFill/>
                    </a:ln>
                    <a:solidFill>
                      <a:schemeClr val="tx1"/>
                    </a:solidFill>
                    <a:effectLst/>
                    <a:latin typeface="Calibri" pitchFamily="34" charset="0"/>
                    <a:cs typeface="Arial" pitchFamily="34" charset="0"/>
                  </a:rPr>
                  <a:t>P79-103</a:t>
                </a:r>
              </a:p>
              <a:p>
                <a:pPr marL="0" marR="0" lvl="0" indent="0" algn="l" defTabSz="914400" rtl="0" eaLnBrk="1" fontAlgn="base" latinLnBrk="0" hangingPunct="1">
                  <a:lnSpc>
                    <a:spcPct val="100000"/>
                  </a:lnSpc>
                  <a:spcBef>
                    <a:spcPct val="0"/>
                  </a:spcBef>
                  <a:spcAft>
                    <a:spcPts val="1000"/>
                  </a:spcAft>
                  <a:buClrTx/>
                  <a:buSzTx/>
                  <a:buFontTx/>
                  <a:buNone/>
                  <a:tabLst/>
                </a:pPr>
                <a:r>
                  <a:rPr kumimoji="0" lang="fr-FR" sz="800" b="0" i="0" u="none" strike="noStrike" cap="none" normalizeH="0" baseline="0" smtClean="0">
                    <a:ln>
                      <a:noFill/>
                    </a:ln>
                    <a:solidFill>
                      <a:schemeClr val="tx1"/>
                    </a:solidFill>
                    <a:effectLst/>
                    <a:latin typeface="Calibri" pitchFamily="34" charset="0"/>
                    <a:cs typeface="Arial" pitchFamily="34" charset="0"/>
                  </a:rPr>
                  <a:t>(8 kb parent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fr-FR" sz="800" b="0" i="0" u="none" strike="noStrike" cap="none" normalizeH="0" baseline="0" smtClean="0">
                    <a:ln>
                      <a:noFill/>
                    </a:ln>
                    <a:solidFill>
                      <a:schemeClr val="tx1"/>
                    </a:solidFill>
                    <a:effectLst/>
                    <a:latin typeface="Calibri" pitchFamily="34" charset="0"/>
                    <a:cs typeface="Arial" pitchFamily="34" charset="0"/>
                  </a:rPr>
                  <a:t>Ti plasmid)</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4387" name="Group 51"/>
              <p:cNvGrpSpPr>
                <a:grpSpLocks/>
              </p:cNvGrpSpPr>
              <p:nvPr/>
            </p:nvGrpSpPr>
            <p:grpSpPr bwMode="auto">
              <a:xfrm>
                <a:off x="1808" y="6892"/>
                <a:ext cx="9180" cy="668"/>
                <a:chOff x="1808" y="1924"/>
                <a:chExt cx="9180" cy="668"/>
              </a:xfrm>
            </p:grpSpPr>
            <p:grpSp>
              <p:nvGrpSpPr>
                <p:cNvPr id="14388" name="Group 52"/>
                <p:cNvGrpSpPr>
                  <a:grpSpLocks/>
                </p:cNvGrpSpPr>
                <p:nvPr/>
              </p:nvGrpSpPr>
              <p:grpSpPr bwMode="auto">
                <a:xfrm>
                  <a:off x="1808" y="2383"/>
                  <a:ext cx="9180" cy="209"/>
                  <a:chOff x="192" y="1314"/>
                  <a:chExt cx="5182" cy="118"/>
                </a:xfrm>
              </p:grpSpPr>
              <p:sp>
                <p:nvSpPr>
                  <p:cNvPr id="14389" name="Line 53"/>
                  <p:cNvSpPr>
                    <a:spLocks noChangeShapeType="1"/>
                  </p:cNvSpPr>
                  <p:nvPr/>
                </p:nvSpPr>
                <p:spPr bwMode="auto">
                  <a:xfrm>
                    <a:off x="192" y="1374"/>
                    <a:ext cx="5182"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grpSp>
                <p:nvGrpSpPr>
                  <p:cNvPr id="14390" name="Group 54"/>
                  <p:cNvGrpSpPr>
                    <a:grpSpLocks/>
                  </p:cNvGrpSpPr>
                  <p:nvPr/>
                </p:nvGrpSpPr>
                <p:grpSpPr bwMode="auto">
                  <a:xfrm>
                    <a:off x="816" y="1317"/>
                    <a:ext cx="3885" cy="115"/>
                    <a:chOff x="816" y="1317"/>
                    <a:chExt cx="3885" cy="115"/>
                  </a:xfrm>
                </p:grpSpPr>
                <p:sp>
                  <p:nvSpPr>
                    <p:cNvPr id="14391" name="Rectangle 55"/>
                    <p:cNvSpPr>
                      <a:spLocks noChangeArrowheads="1"/>
                    </p:cNvSpPr>
                    <p:nvPr/>
                  </p:nvSpPr>
                  <p:spPr bwMode="auto">
                    <a:xfrm>
                      <a:off x="2973" y="1317"/>
                      <a:ext cx="432" cy="115"/>
                    </a:xfrm>
                    <a:prstGeom prst="rect">
                      <a:avLst/>
                    </a:prstGeom>
                    <a:solidFill>
                      <a:srgbClr val="0000FF"/>
                    </a:solidFill>
                    <a:ln w="9525">
                      <a:solidFill>
                        <a:srgbClr val="000000"/>
                      </a:solidFill>
                      <a:miter lim="800000"/>
                      <a:headEnd/>
                      <a:tailEnd/>
                    </a:ln>
                  </p:spPr>
                  <p:txBody>
                    <a:bodyPr vert="horz" wrap="square" lIns="64922" tIns="32460" rIns="64922" bIns="3246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92" name="Rectangle 56"/>
                    <p:cNvSpPr>
                      <a:spLocks noChangeArrowheads="1"/>
                    </p:cNvSpPr>
                    <p:nvPr/>
                  </p:nvSpPr>
                  <p:spPr bwMode="auto">
                    <a:xfrm>
                      <a:off x="3405" y="1317"/>
                      <a:ext cx="432" cy="115"/>
                    </a:xfrm>
                    <a:prstGeom prst="rect">
                      <a:avLst/>
                    </a:prstGeom>
                    <a:solidFill>
                      <a:srgbClr val="FF00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CA"/>
                    </a:p>
                  </p:txBody>
                </p:sp>
                <p:sp>
                  <p:nvSpPr>
                    <p:cNvPr id="14393" name="Rectangle 57"/>
                    <p:cNvSpPr>
                      <a:spLocks noChangeArrowheads="1"/>
                    </p:cNvSpPr>
                    <p:nvPr/>
                  </p:nvSpPr>
                  <p:spPr bwMode="auto">
                    <a:xfrm>
                      <a:off x="3837" y="1317"/>
                      <a:ext cx="432" cy="115"/>
                    </a:xfrm>
                    <a:prstGeom prst="rect">
                      <a:avLst/>
                    </a:prstGeom>
                    <a:solidFill>
                      <a:srgbClr val="009999"/>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CA"/>
                    </a:p>
                  </p:txBody>
                </p:sp>
                <p:sp>
                  <p:nvSpPr>
                    <p:cNvPr id="14394" name="Rectangle 58"/>
                    <p:cNvSpPr>
                      <a:spLocks noChangeArrowheads="1"/>
                    </p:cNvSpPr>
                    <p:nvPr/>
                  </p:nvSpPr>
                  <p:spPr bwMode="auto">
                    <a:xfrm>
                      <a:off x="2541" y="1317"/>
                      <a:ext cx="432" cy="115"/>
                    </a:xfrm>
                    <a:prstGeom prst="rect">
                      <a:avLst/>
                    </a:prstGeom>
                    <a:solidFill>
                      <a:srgbClr val="FF00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CA"/>
                    </a:p>
                  </p:txBody>
                </p:sp>
                <p:sp>
                  <p:nvSpPr>
                    <p:cNvPr id="14395" name="Rectangle 59"/>
                    <p:cNvSpPr>
                      <a:spLocks noChangeArrowheads="1"/>
                    </p:cNvSpPr>
                    <p:nvPr/>
                  </p:nvSpPr>
                  <p:spPr bwMode="auto">
                    <a:xfrm>
                      <a:off x="2109" y="1317"/>
                      <a:ext cx="432" cy="115"/>
                    </a:xfrm>
                    <a:prstGeom prst="rect">
                      <a:avLst/>
                    </a:prstGeom>
                    <a:solidFill>
                      <a:srgbClr val="FFFF00"/>
                    </a:solidFill>
                    <a:ln w="9525">
                      <a:solidFill>
                        <a:srgbClr val="000000"/>
                      </a:solidFill>
                      <a:miter lim="800000"/>
                      <a:headEnd/>
                      <a:tailEnd/>
                    </a:ln>
                  </p:spPr>
                  <p:txBody>
                    <a:bodyPr vert="horz" wrap="square" lIns="64922" tIns="32460" rIns="64922" bIns="3246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96" name="Rectangle 60"/>
                    <p:cNvSpPr>
                      <a:spLocks noChangeArrowheads="1"/>
                    </p:cNvSpPr>
                    <p:nvPr/>
                  </p:nvSpPr>
                  <p:spPr bwMode="auto">
                    <a:xfrm>
                      <a:off x="4269" y="1317"/>
                      <a:ext cx="432" cy="115"/>
                    </a:xfrm>
                    <a:prstGeom prst="rect">
                      <a:avLst/>
                    </a:prstGeom>
                    <a:solidFill>
                      <a:srgbClr val="99CC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CA"/>
                    </a:p>
                  </p:txBody>
                </p:sp>
                <p:sp>
                  <p:nvSpPr>
                    <p:cNvPr id="14397" name="Rectangle 61"/>
                    <p:cNvSpPr>
                      <a:spLocks noChangeArrowheads="1"/>
                    </p:cNvSpPr>
                    <p:nvPr/>
                  </p:nvSpPr>
                  <p:spPr bwMode="auto">
                    <a:xfrm>
                      <a:off x="816" y="1317"/>
                      <a:ext cx="432" cy="115"/>
                    </a:xfrm>
                    <a:prstGeom prst="rect">
                      <a:avLst/>
                    </a:prstGeom>
                    <a:solidFill>
                      <a:srgbClr val="BBE0E3"/>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CA"/>
                    </a:p>
                  </p:txBody>
                </p:sp>
                <p:sp>
                  <p:nvSpPr>
                    <p:cNvPr id="14398" name="Rectangle 62"/>
                    <p:cNvSpPr>
                      <a:spLocks noChangeArrowheads="1"/>
                    </p:cNvSpPr>
                    <p:nvPr/>
                  </p:nvSpPr>
                  <p:spPr bwMode="auto">
                    <a:xfrm>
                      <a:off x="1245" y="1317"/>
                      <a:ext cx="432" cy="115"/>
                    </a:xfrm>
                    <a:prstGeom prst="rect">
                      <a:avLst/>
                    </a:prstGeom>
                    <a:solidFill>
                      <a:srgbClr val="9900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CA"/>
                    </a:p>
                  </p:txBody>
                </p:sp>
                <p:sp>
                  <p:nvSpPr>
                    <p:cNvPr id="14399" name="Rectangle 63"/>
                    <p:cNvSpPr>
                      <a:spLocks noChangeArrowheads="1"/>
                    </p:cNvSpPr>
                    <p:nvPr/>
                  </p:nvSpPr>
                  <p:spPr bwMode="auto">
                    <a:xfrm>
                      <a:off x="1677" y="1317"/>
                      <a:ext cx="432" cy="115"/>
                    </a:xfrm>
                    <a:prstGeom prst="rect">
                      <a:avLst/>
                    </a:prstGeom>
                    <a:solidFill>
                      <a:srgbClr val="CC0066"/>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CA"/>
                    </a:p>
                  </p:txBody>
                </p:sp>
              </p:grpSp>
              <p:sp>
                <p:nvSpPr>
                  <p:cNvPr id="14400" name="Rectangle 64"/>
                  <p:cNvSpPr>
                    <a:spLocks noChangeArrowheads="1"/>
                  </p:cNvSpPr>
                  <p:nvPr/>
                </p:nvSpPr>
                <p:spPr bwMode="auto">
                  <a:xfrm>
                    <a:off x="390" y="1314"/>
                    <a:ext cx="432" cy="115"/>
                  </a:xfrm>
                  <a:prstGeom prst="rect">
                    <a:avLst/>
                  </a:prstGeom>
                  <a:solidFill>
                    <a:srgbClr val="99CC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CA"/>
                  </a:p>
                </p:txBody>
              </p:sp>
            </p:grpSp>
            <p:grpSp>
              <p:nvGrpSpPr>
                <p:cNvPr id="14401" name="Group 65"/>
                <p:cNvGrpSpPr>
                  <a:grpSpLocks/>
                </p:cNvGrpSpPr>
                <p:nvPr/>
              </p:nvGrpSpPr>
              <p:grpSpPr bwMode="auto">
                <a:xfrm>
                  <a:off x="5865" y="1924"/>
                  <a:ext cx="2970" cy="473"/>
                  <a:chOff x="5850" y="2407"/>
                  <a:chExt cx="2970" cy="473"/>
                </a:xfrm>
              </p:grpSpPr>
              <p:sp>
                <p:nvSpPr>
                  <p:cNvPr id="14402" name="Line 66"/>
                  <p:cNvSpPr>
                    <a:spLocks noChangeShapeType="1"/>
                  </p:cNvSpPr>
                  <p:nvPr/>
                </p:nvSpPr>
                <p:spPr bwMode="auto">
                  <a:xfrm flipV="1">
                    <a:off x="8251" y="2625"/>
                    <a:ext cx="0" cy="25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4403" name="Line 67"/>
                  <p:cNvSpPr>
                    <a:spLocks noChangeShapeType="1"/>
                  </p:cNvSpPr>
                  <p:nvPr/>
                </p:nvSpPr>
                <p:spPr bwMode="auto">
                  <a:xfrm flipV="1">
                    <a:off x="7486" y="2614"/>
                    <a:ext cx="0" cy="25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4404" name="Line 68"/>
                  <p:cNvSpPr>
                    <a:spLocks noChangeShapeType="1"/>
                  </p:cNvSpPr>
                  <p:nvPr/>
                </p:nvSpPr>
                <p:spPr bwMode="auto">
                  <a:xfrm flipV="1">
                    <a:off x="6721" y="2625"/>
                    <a:ext cx="0" cy="25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4405" name="Line 69"/>
                  <p:cNvSpPr>
                    <a:spLocks noChangeShapeType="1"/>
                  </p:cNvSpPr>
                  <p:nvPr/>
                </p:nvSpPr>
                <p:spPr bwMode="auto">
                  <a:xfrm flipV="1">
                    <a:off x="5956" y="2614"/>
                    <a:ext cx="0" cy="25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4406" name="Text Box 70"/>
                  <p:cNvSpPr txBox="1">
                    <a:spLocks noChangeArrowheads="1"/>
                  </p:cNvSpPr>
                  <p:nvPr/>
                </p:nvSpPr>
                <p:spPr bwMode="auto">
                  <a:xfrm>
                    <a:off x="8139" y="2411"/>
                    <a:ext cx="681" cy="289"/>
                  </a:xfrm>
                  <a:prstGeom prst="rect">
                    <a:avLst/>
                  </a:prstGeom>
                  <a:noFill/>
                  <a:ln w="9525">
                    <a:noFill/>
                    <a:miter lim="800000"/>
                    <a:headEnd/>
                    <a:tailEnd/>
                  </a:ln>
                </p:spPr>
                <p:txBody>
                  <a:bodyPr vert="horz" wrap="square" lIns="64922" tIns="32460" rIns="64922" bIns="3246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rgbClr val="000000"/>
                        </a:solidFill>
                        <a:effectLst/>
                        <a:latin typeface="Calibri" pitchFamily="34" charset="0"/>
                        <a:cs typeface="Arial" pitchFamily="34" charset="0"/>
                      </a:rPr>
                      <a:t>Sac1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407" name="Text Box 71"/>
                  <p:cNvSpPr txBox="1">
                    <a:spLocks noChangeArrowheads="1"/>
                  </p:cNvSpPr>
                  <p:nvPr/>
                </p:nvSpPr>
                <p:spPr bwMode="auto">
                  <a:xfrm>
                    <a:off x="7369" y="2411"/>
                    <a:ext cx="731" cy="289"/>
                  </a:xfrm>
                  <a:prstGeom prst="rect">
                    <a:avLst/>
                  </a:prstGeom>
                  <a:noFill/>
                  <a:ln w="9525">
                    <a:noFill/>
                    <a:miter lim="800000"/>
                    <a:headEnd/>
                    <a:tailEnd/>
                  </a:ln>
                </p:spPr>
                <p:txBody>
                  <a:bodyPr vert="horz" wrap="square" lIns="64922" tIns="32460" rIns="64922" bIns="3246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rgbClr val="000000"/>
                        </a:solidFill>
                        <a:effectLst/>
                        <a:latin typeface="Calibri" pitchFamily="34" charset="0"/>
                        <a:cs typeface="Arial" pitchFamily="34" charset="0"/>
                      </a:rPr>
                      <a:t>SnaB1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408" name="Text Box 72"/>
                  <p:cNvSpPr txBox="1">
                    <a:spLocks noChangeArrowheads="1"/>
                  </p:cNvSpPr>
                  <p:nvPr/>
                </p:nvSpPr>
                <p:spPr bwMode="auto">
                  <a:xfrm>
                    <a:off x="6599" y="2411"/>
                    <a:ext cx="781" cy="289"/>
                  </a:xfrm>
                  <a:prstGeom prst="rect">
                    <a:avLst/>
                  </a:prstGeom>
                  <a:noFill/>
                  <a:ln w="9525">
                    <a:noFill/>
                    <a:miter lim="800000"/>
                    <a:headEnd/>
                    <a:tailEnd/>
                  </a:ln>
                </p:spPr>
                <p:txBody>
                  <a:bodyPr vert="horz" wrap="square" lIns="64922" tIns="32460" rIns="64922" bIns="3246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rgbClr val="000000"/>
                        </a:solidFill>
                        <a:effectLst/>
                        <a:latin typeface="Calibri" pitchFamily="34" charset="0"/>
                        <a:cs typeface="Arial" pitchFamily="34" charset="0"/>
                      </a:rPr>
                      <a:t>BamH1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409" name="Text Box 73"/>
                  <p:cNvSpPr txBox="1">
                    <a:spLocks noChangeArrowheads="1"/>
                  </p:cNvSpPr>
                  <p:nvPr/>
                </p:nvSpPr>
                <p:spPr bwMode="auto">
                  <a:xfrm>
                    <a:off x="5850" y="2407"/>
                    <a:ext cx="630" cy="293"/>
                  </a:xfrm>
                  <a:prstGeom prst="rect">
                    <a:avLst/>
                  </a:prstGeom>
                  <a:noFill/>
                  <a:ln w="9525">
                    <a:noFill/>
                    <a:miter lim="800000"/>
                    <a:headEnd/>
                    <a:tailEnd/>
                  </a:ln>
                </p:spPr>
                <p:txBody>
                  <a:bodyPr vert="horz" wrap="square" lIns="64922" tIns="32460" rIns="64922" bIns="3246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rgbClr val="000000"/>
                        </a:solidFill>
                        <a:effectLst/>
                        <a:latin typeface="Calibri" pitchFamily="34" charset="0"/>
                        <a:cs typeface="Arial" pitchFamily="34" charset="0"/>
                      </a:rPr>
                      <a:t>Xba1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grpSp>
        <p:sp>
          <p:nvSpPr>
            <p:cNvPr id="14410" name="Rectangle 74"/>
            <p:cNvSpPr>
              <a:spLocks noChangeArrowheads="1"/>
            </p:cNvSpPr>
            <p:nvPr/>
          </p:nvSpPr>
          <p:spPr bwMode="auto">
            <a:xfrm>
              <a:off x="404664" y="3540804"/>
              <a:ext cx="54868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B)</a:t>
              </a:r>
              <a:endParaRPr kumimoji="0" lang="de-DE"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77" name="Rectangle 1"/>
            <p:cNvSpPr>
              <a:spLocks noChangeArrowheads="1"/>
            </p:cNvSpPr>
            <p:nvPr/>
          </p:nvSpPr>
          <p:spPr bwMode="auto">
            <a:xfrm>
              <a:off x="404664" y="6144566"/>
              <a:ext cx="6309320"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effectLst/>
                  <a:latin typeface="Courier New" pitchFamily="49" charset="0"/>
                  <a:ea typeface="Times New Roman" pitchFamily="18" charset="0"/>
                  <a:cs typeface="Courier New" pitchFamily="49" charset="0"/>
                </a:rPr>
                <a:t>260</a:t>
              </a:r>
              <a:r>
                <a:rPr kumimoji="0" lang="en-US" sz="1000" b="1" i="1" u="none" strike="noStrike" cap="none" normalizeH="0" dirty="0" smtClean="0">
                  <a:ln>
                    <a:noFill/>
                  </a:ln>
                  <a:effectLst/>
                  <a:latin typeface="Courier New" pitchFamily="49" charset="0"/>
                  <a:ea typeface="Times New Roman" pitchFamily="18" charset="0"/>
                  <a:cs typeface="Courier New" pitchFamily="49" charset="0"/>
                </a:rPr>
                <a:t> </a:t>
              </a:r>
              <a:r>
                <a:rPr kumimoji="0" lang="en-US" sz="1000" b="1" i="1" u="none" strike="noStrike" cap="none" normalizeH="0" baseline="0" dirty="0" err="1" smtClean="0">
                  <a:ln>
                    <a:noFill/>
                  </a:ln>
                  <a:effectLst/>
                  <a:latin typeface="Courier New" pitchFamily="49" charset="0"/>
                  <a:ea typeface="Times New Roman" pitchFamily="18" charset="0"/>
                  <a:cs typeface="Courier New" pitchFamily="49" charset="0"/>
                </a:rPr>
                <a:t>bp</a:t>
              </a:r>
              <a:r>
                <a:rPr kumimoji="0" lang="en-US" sz="1000" b="1" i="1" u="none" strike="noStrike" cap="none" normalizeH="0" baseline="0" dirty="0" smtClean="0">
                  <a:ln>
                    <a:noFill/>
                  </a:ln>
                  <a:effectLst/>
                  <a:latin typeface="Courier New" pitchFamily="49" charset="0"/>
                  <a:ea typeface="Times New Roman" pitchFamily="18" charset="0"/>
                  <a:cs typeface="Courier New" pitchFamily="49" charset="0"/>
                </a:rPr>
                <a:t> Sequence</a:t>
              </a:r>
              <a:endParaRPr kumimoji="0" lang="en-CA" sz="1000" b="1" i="1" u="none" strike="noStrike" cap="none" normalizeH="0" baseline="0" dirty="0" smtClean="0">
                <a:ln>
                  <a:noFill/>
                </a:ln>
                <a:effectLst/>
                <a:latin typeface="Courier New" pitchFamily="49"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effectLst/>
                  <a:latin typeface="Courier New" pitchFamily="49" charset="0"/>
                  <a:ea typeface="Times New Roman" pitchFamily="18" charset="0"/>
                  <a:cs typeface="Courier New" pitchFamily="49" charset="0"/>
                </a:rPr>
                <a:t>TAGGCACGTGCAGCATCGACACCACGTGCACGATCTGGGACGTGGAGAGGTCCGTGGTGGAGACGCAGCTCATCGCGCACGACAAGGAGGTCCACGACATCGGTGGGGGGAGGCTAGGGTTTTCGCCTCGGTCTCCGCCGACGGATCGGTGAGGATCTTCGATCTGCGCGACAAGGAGCACTCCACCATCATCTACGAGAGCCCCCAGCCCGATACGCCGCTCCTGAGGCTCGCGTGGAACAAGCAGGACTTGAGGTGT</a:t>
              </a:r>
              <a:endParaRPr kumimoji="0" lang="en-US" sz="1000" b="1" i="0" u="none" strike="noStrike" cap="none" normalizeH="0" baseline="0" dirty="0" smtClean="0">
                <a:ln>
                  <a:noFill/>
                </a:ln>
                <a:effectLst/>
                <a:latin typeface="Courier New" pitchFamily="49" charset="0"/>
                <a:cs typeface="Courier New" pitchFamily="49" charset="0"/>
              </a:endParaRPr>
            </a:p>
          </p:txBody>
        </p:sp>
        <p:sp>
          <p:nvSpPr>
            <p:cNvPr id="78" name="Rectangle 74"/>
            <p:cNvSpPr>
              <a:spLocks noChangeArrowheads="1"/>
            </p:cNvSpPr>
            <p:nvPr/>
          </p:nvSpPr>
          <p:spPr bwMode="auto">
            <a:xfrm>
              <a:off x="404664" y="5796136"/>
              <a:ext cx="54868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C)</a:t>
              </a:r>
              <a:endParaRPr kumimoji="0" lang="de-DE"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80" name="Rectangle 79"/>
            <p:cNvSpPr/>
            <p:nvPr/>
          </p:nvSpPr>
          <p:spPr>
            <a:xfrm>
              <a:off x="404664" y="7020272"/>
              <a:ext cx="6048672" cy="1938992"/>
            </a:xfrm>
            <a:prstGeom prst="rect">
              <a:avLst/>
            </a:prstGeom>
          </p:spPr>
          <p:txBody>
            <a:bodyPr wrap="square">
              <a:spAutoFit/>
            </a:bodyPr>
            <a:lstStyle/>
            <a:p>
              <a:r>
                <a:rPr lang="en-CA" sz="1200" b="1" dirty="0" smtClean="0"/>
                <a:t>Supplementary Fig</a:t>
              </a:r>
              <a:r>
                <a:rPr lang="en-CA" sz="1200" b="1" dirty="0"/>
                <a:t>. S1.</a:t>
              </a:r>
              <a:r>
                <a:rPr lang="en-CA" sz="1200" dirty="0"/>
                <a:t>  Alignments between </a:t>
              </a:r>
              <a:r>
                <a:rPr lang="en-CA" sz="1200" i="1" dirty="0"/>
                <a:t>B. </a:t>
              </a:r>
              <a:r>
                <a:rPr lang="en-CA" sz="1200" i="1" dirty="0" err="1"/>
                <a:t>napus</a:t>
              </a:r>
              <a:r>
                <a:rPr lang="en-CA" sz="1200" i="1" dirty="0"/>
                <a:t> </a:t>
              </a:r>
              <a:r>
                <a:rPr lang="en-CA" sz="1200" dirty="0"/>
                <a:t>and </a:t>
              </a:r>
              <a:r>
                <a:rPr lang="en-CA" sz="1200" i="1" dirty="0"/>
                <a:t>B. </a:t>
              </a:r>
              <a:r>
                <a:rPr lang="en-CA" sz="1200" i="1" dirty="0" err="1"/>
                <a:t>rapa</a:t>
              </a:r>
              <a:r>
                <a:rPr lang="en-CA" sz="1200" i="1" dirty="0"/>
                <a:t> TTG1</a:t>
              </a:r>
              <a:r>
                <a:rPr lang="en-CA" sz="1200" dirty="0"/>
                <a:t> sequences, primer coverage, and binary vector construction for manipulating </a:t>
              </a:r>
              <a:r>
                <a:rPr lang="en-CA" sz="1200" i="1" dirty="0"/>
                <a:t>BnTTG1</a:t>
              </a:r>
              <a:r>
                <a:rPr lang="en-CA" sz="1200" dirty="0"/>
                <a:t> in </a:t>
              </a:r>
              <a:r>
                <a:rPr lang="en-CA" sz="1200" i="1" dirty="0"/>
                <a:t>B. </a:t>
              </a:r>
              <a:r>
                <a:rPr lang="en-CA" sz="1200" i="1" dirty="0" err="1"/>
                <a:t>napus</a:t>
              </a:r>
              <a:r>
                <a:rPr lang="en-CA" sz="1200" dirty="0"/>
                <a:t>. </a:t>
              </a:r>
              <a:r>
                <a:rPr lang="en-CA" sz="1200" b="1" dirty="0"/>
                <a:t>A. </a:t>
              </a:r>
              <a:r>
                <a:rPr lang="en-CA" sz="1200" dirty="0"/>
                <a:t>Alignments between</a:t>
              </a:r>
              <a:r>
                <a:rPr lang="en-CA" sz="1200" b="1" dirty="0"/>
                <a:t> </a:t>
              </a:r>
              <a:r>
                <a:rPr lang="en-CA" sz="1200" dirty="0"/>
                <a:t>EF175930 </a:t>
              </a:r>
              <a:r>
                <a:rPr lang="en-CA" sz="1200" dirty="0" smtClean="0"/>
                <a:t>(</a:t>
              </a:r>
              <a:r>
                <a:rPr lang="en-CA" sz="1200" i="1" dirty="0" smtClean="0"/>
                <a:t>BnTTG1-1</a:t>
              </a:r>
              <a:r>
                <a:rPr lang="en-CA" sz="1200" dirty="0" smtClean="0"/>
                <a:t>; </a:t>
              </a:r>
              <a:r>
                <a:rPr lang="en-CA" sz="1200" i="1" dirty="0" smtClean="0"/>
                <a:t>B</a:t>
              </a:r>
              <a:r>
                <a:rPr lang="en-CA" sz="1200" i="1" dirty="0"/>
                <a:t>. </a:t>
              </a:r>
              <a:r>
                <a:rPr lang="en-CA" sz="1200" i="1" dirty="0" err="1"/>
                <a:t>napus</a:t>
              </a:r>
              <a:r>
                <a:rPr lang="en-CA" sz="1200" dirty="0"/>
                <a:t> </a:t>
              </a:r>
              <a:r>
                <a:rPr lang="en-CA" sz="1200" dirty="0" err="1"/>
                <a:t>isoform</a:t>
              </a:r>
              <a:r>
                <a:rPr lang="en-CA" sz="1200" dirty="0"/>
                <a:t> 1), EF175932 </a:t>
              </a:r>
              <a:r>
                <a:rPr lang="en-CA" sz="1200" dirty="0" smtClean="0"/>
                <a:t>(</a:t>
              </a:r>
              <a:r>
                <a:rPr lang="en-CA" sz="1200" i="1" dirty="0" smtClean="0"/>
                <a:t>BnTTG1-1</a:t>
              </a:r>
              <a:r>
                <a:rPr lang="en-CA" sz="1200" dirty="0" smtClean="0"/>
                <a:t>; </a:t>
              </a:r>
              <a:r>
                <a:rPr lang="en-CA" sz="1200" i="1" dirty="0" smtClean="0"/>
                <a:t>B</a:t>
              </a:r>
              <a:r>
                <a:rPr lang="en-CA" sz="1200" i="1" dirty="0"/>
                <a:t>. </a:t>
              </a:r>
              <a:r>
                <a:rPr lang="en-CA" sz="1200" i="1" dirty="0" err="1"/>
                <a:t>napus</a:t>
              </a:r>
              <a:r>
                <a:rPr lang="en-CA" sz="1200" dirty="0"/>
                <a:t> </a:t>
              </a:r>
              <a:r>
                <a:rPr lang="en-CA" sz="1200" dirty="0" err="1"/>
                <a:t>isoform</a:t>
              </a:r>
              <a:r>
                <a:rPr lang="en-CA" sz="1200" dirty="0"/>
                <a:t> 2), and HM208590.1 </a:t>
              </a:r>
              <a:r>
                <a:rPr lang="en-CA" sz="1200" dirty="0" smtClean="0"/>
                <a:t>(</a:t>
              </a:r>
              <a:r>
                <a:rPr lang="en-CA" sz="1200" i="1" dirty="0" smtClean="0"/>
                <a:t>B</a:t>
              </a:r>
              <a:r>
                <a:rPr lang="en-CA" sz="1200" i="1" dirty="0"/>
                <a:t>. </a:t>
              </a:r>
              <a:r>
                <a:rPr lang="en-CA" sz="1200" i="1" dirty="0" err="1"/>
                <a:t>rapa</a:t>
              </a:r>
              <a:r>
                <a:rPr lang="en-CA" sz="1200" dirty="0" smtClean="0"/>
                <a:t>) from </a:t>
              </a:r>
              <a:r>
                <a:rPr lang="en-CA" sz="1200" dirty="0" err="1" smtClean="0"/>
                <a:t>Genbank</a:t>
              </a:r>
              <a:r>
                <a:rPr lang="en-CA" sz="1200" dirty="0" smtClean="0"/>
                <a:t> (only available genes at the time of experimentation). </a:t>
              </a:r>
              <a:r>
                <a:rPr lang="en-CA" sz="1200" dirty="0"/>
                <a:t>Primer coverage </a:t>
              </a:r>
              <a:r>
                <a:rPr lang="en-CA" sz="1200" dirty="0" smtClean="0"/>
                <a:t> for vector construction is </a:t>
              </a:r>
              <a:r>
                <a:rPr lang="en-CA" sz="1200" dirty="0"/>
                <a:t>highlighted: </a:t>
              </a:r>
              <a:r>
                <a:rPr lang="en-CA" sz="1200" dirty="0" smtClean="0"/>
                <a:t>red nucleotides </a:t>
              </a:r>
              <a:r>
                <a:rPr lang="en-CA" sz="1200" dirty="0"/>
                <a:t>for over-expression and </a:t>
              </a:r>
              <a:r>
                <a:rPr lang="en-CA" sz="1200" dirty="0" smtClean="0"/>
                <a:t>green nucleotides </a:t>
              </a:r>
              <a:r>
                <a:rPr lang="en-CA" sz="1200" dirty="0"/>
                <a:t>for knockdown binary vectors.  </a:t>
              </a:r>
              <a:r>
                <a:rPr lang="en-US" sz="1200" b="1" dirty="0"/>
                <a:t>B. </a:t>
              </a:r>
              <a:r>
                <a:rPr lang="en-US" sz="1200" i="1" dirty="0" smtClean="0"/>
                <a:t>BnTTG1</a:t>
              </a:r>
              <a:r>
                <a:rPr lang="en-US" sz="1200" dirty="0" smtClean="0"/>
                <a:t> Vector </a:t>
              </a:r>
              <a:r>
                <a:rPr lang="en-US" sz="1200" dirty="0"/>
                <a:t>Construction. </a:t>
              </a:r>
              <a:r>
                <a:rPr lang="en-US" sz="1200" dirty="0" smtClean="0"/>
                <a:t>Top: over-expression binary construct (O-TTG1). Bottom: </a:t>
              </a:r>
              <a:r>
                <a:rPr lang="en-US" sz="1200" dirty="0" err="1" smtClean="0"/>
                <a:t>RNAi</a:t>
              </a:r>
              <a:r>
                <a:rPr lang="en-US" sz="1200" dirty="0" smtClean="0"/>
                <a:t> knockdown binary construct (K-TTG1). RB </a:t>
              </a:r>
              <a:r>
                <a:rPr lang="en-US" sz="1200" dirty="0"/>
                <a:t>- Right border. LB – Left border. NOS - N</a:t>
              </a:r>
              <a:r>
                <a:rPr lang="en-CA" sz="1200" dirty="0" err="1"/>
                <a:t>opaline</a:t>
              </a:r>
              <a:r>
                <a:rPr lang="en-CA" sz="1200" dirty="0"/>
                <a:t> </a:t>
              </a:r>
              <a:r>
                <a:rPr lang="en-CA" sz="1200" dirty="0" err="1"/>
                <a:t>synthase</a:t>
              </a:r>
              <a:r>
                <a:rPr lang="en-CA" sz="1200" dirty="0"/>
                <a:t>, BAR – </a:t>
              </a:r>
              <a:r>
                <a:rPr lang="en-CA" sz="1200" dirty="0" err="1"/>
                <a:t>phosphinothricin</a:t>
              </a:r>
              <a:r>
                <a:rPr lang="en-CA" sz="1200" dirty="0"/>
                <a:t> resistance selection gene</a:t>
              </a:r>
              <a:r>
                <a:rPr lang="en-US" sz="1200" dirty="0" smtClean="0"/>
                <a:t>. </a:t>
              </a:r>
              <a:r>
                <a:rPr lang="en-US" sz="1200" b="1" dirty="0" smtClean="0"/>
                <a:t>C. </a:t>
              </a:r>
              <a:r>
                <a:rPr lang="en-US" sz="1200" dirty="0" smtClean="0"/>
                <a:t>260 </a:t>
              </a:r>
              <a:r>
                <a:rPr lang="en-US" sz="1200" dirty="0" err="1" smtClean="0"/>
                <a:t>bp</a:t>
              </a:r>
              <a:r>
                <a:rPr lang="en-US" sz="1200" dirty="0" smtClean="0"/>
                <a:t> sequence used to construct the </a:t>
              </a:r>
              <a:r>
                <a:rPr lang="en-US" sz="1200" dirty="0" err="1" smtClean="0"/>
                <a:t>RNAi</a:t>
              </a:r>
              <a:r>
                <a:rPr lang="en-US" sz="1200" dirty="0" smtClean="0"/>
                <a:t> knockdown construct.</a:t>
              </a:r>
              <a:endParaRPr lang="en-CA" sz="1200" dirty="0"/>
            </a:p>
          </p:txBody>
        </p:sp>
        <p:sp>
          <p:nvSpPr>
            <p:cNvPr id="81" name="Rectangle 80"/>
            <p:cNvSpPr/>
            <p:nvPr/>
          </p:nvSpPr>
          <p:spPr>
            <a:xfrm>
              <a:off x="610310" y="3718939"/>
              <a:ext cx="658450" cy="276999"/>
            </a:xfrm>
            <a:prstGeom prst="rect">
              <a:avLst/>
            </a:prstGeom>
          </p:spPr>
          <p:txBody>
            <a:bodyPr wrap="none">
              <a:spAutoFit/>
            </a:bodyPr>
            <a:lstStyle/>
            <a:p>
              <a:r>
                <a:rPr lang="en-US" sz="1200" dirty="0" smtClean="0"/>
                <a:t>O-TTG1</a:t>
              </a:r>
              <a:endParaRPr lang="en-CA" sz="1200" dirty="0"/>
            </a:p>
          </p:txBody>
        </p:sp>
        <p:sp>
          <p:nvSpPr>
            <p:cNvPr id="82" name="Rectangle 81"/>
            <p:cNvSpPr/>
            <p:nvPr/>
          </p:nvSpPr>
          <p:spPr>
            <a:xfrm>
              <a:off x="620688" y="4932040"/>
              <a:ext cx="636008" cy="276999"/>
            </a:xfrm>
            <a:prstGeom prst="rect">
              <a:avLst/>
            </a:prstGeom>
          </p:spPr>
          <p:txBody>
            <a:bodyPr wrap="none">
              <a:spAutoFit/>
            </a:bodyPr>
            <a:lstStyle/>
            <a:p>
              <a:r>
                <a:rPr lang="en-US" sz="1200" dirty="0" smtClean="0"/>
                <a:t>K-TTG1</a:t>
              </a:r>
              <a:endParaRPr lang="en-CA" sz="1200" dirty="0"/>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60649" y="539556"/>
            <a:ext cx="6408712" cy="5451417"/>
            <a:chOff x="260648" y="539552"/>
            <a:chExt cx="6408712" cy="5451416"/>
          </a:xfrm>
        </p:grpSpPr>
        <p:pic>
          <p:nvPicPr>
            <p:cNvPr id="15822" name="Picture 462"/>
            <p:cNvPicPr>
              <a:picLocks noChangeAspect="1" noChangeArrowheads="1"/>
            </p:cNvPicPr>
            <p:nvPr/>
          </p:nvPicPr>
          <p:blipFill>
            <a:blip r:embed="rId2" cstate="print"/>
            <a:srcRect/>
            <a:stretch>
              <a:fillRect/>
            </a:stretch>
          </p:blipFill>
          <p:spPr bwMode="auto">
            <a:xfrm>
              <a:off x="548680" y="539552"/>
              <a:ext cx="6065837" cy="3179762"/>
            </a:xfrm>
            <a:prstGeom prst="rect">
              <a:avLst/>
            </a:prstGeom>
            <a:noFill/>
          </p:spPr>
        </p:pic>
        <p:sp>
          <p:nvSpPr>
            <p:cNvPr id="15823" name="Rectangle 463"/>
            <p:cNvSpPr>
              <a:spLocks noChangeArrowheads="1"/>
            </p:cNvSpPr>
            <p:nvPr/>
          </p:nvSpPr>
          <p:spPr bwMode="auto">
            <a:xfrm>
              <a:off x="260648" y="3836532"/>
              <a:ext cx="6408712" cy="21544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Supplementary Fig. S2. </a:t>
              </a:r>
              <a:r>
                <a:rPr kumimoji="0" lang="en-CA" sz="11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PCR confirmation of O-TTG1 or K-TTG1 TDNA in putative</a:t>
              </a:r>
              <a:r>
                <a:rPr kumimoji="0" lang="en-CA" sz="1100" b="0" i="0" u="none" strike="noStrike" cap="none" normalizeH="0" baseline="0" dirty="0" smtClean="0">
                  <a:ln>
                    <a:noFill/>
                  </a:ln>
                  <a:solidFill>
                    <a:schemeClr val="tx1"/>
                  </a:solidFill>
                  <a:effectLst/>
                  <a:latin typeface="Calibri" pitchFamily="34" charset="0"/>
                  <a:ea typeface="MS Gothic" pitchFamily="49" charset="-128"/>
                  <a:cs typeface="Times New Roman" pitchFamily="18" charset="0"/>
                </a:rPr>
                <a:t> </a:t>
              </a:r>
              <a:r>
                <a:rPr kumimoji="0" lang="en-CA" sz="1100" b="0" i="0" u="none" strike="noStrike" cap="none" normalizeH="0" baseline="0" dirty="0" err="1" smtClean="0">
                  <a:ln>
                    <a:noFill/>
                  </a:ln>
                  <a:solidFill>
                    <a:schemeClr val="tx1"/>
                  </a:solidFill>
                  <a:effectLst/>
                  <a:latin typeface="Calibri" pitchFamily="34" charset="0"/>
                  <a:ea typeface="MS Gothic" pitchFamily="49" charset="-128"/>
                  <a:cs typeface="Times New Roman" pitchFamily="18" charset="0"/>
                </a:rPr>
                <a:t>phosphinothricin</a:t>
              </a:r>
              <a:r>
                <a:rPr kumimoji="0" lang="en-CA" sz="11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tolerant </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a:t>
              </a:r>
              <a:r>
                <a:rPr kumimoji="0" lang="en-US" sz="1100" b="0" i="0" u="none" strike="noStrike" cap="none" normalizeH="0" baseline="-30000" dirty="0" smtClean="0">
                  <a:ln>
                    <a:noFill/>
                  </a:ln>
                  <a:solidFill>
                    <a:schemeClr val="tx1"/>
                  </a:solidFill>
                  <a:effectLst/>
                  <a:latin typeface="Calibri" pitchFamily="34" charset="0"/>
                  <a:ea typeface="Times New Roman" pitchFamily="18" charset="0"/>
                  <a:cs typeface="Times New Roman" pitchFamily="18" charset="0"/>
                </a:rPr>
                <a:t>0</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11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transformants</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in </a:t>
              </a:r>
              <a:r>
                <a:rPr kumimoji="0" lang="en-US" sz="11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B. </a:t>
              </a:r>
              <a:r>
                <a:rPr kumimoji="0" lang="en-US" sz="1100" b="0" i="1"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napus</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11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cv</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Westar background and AtGL3</a:t>
              </a:r>
              <a:r>
                <a:rPr kumimoji="0" lang="en-US" sz="1100" b="0" i="0" u="none" strike="noStrike" cap="none" normalizeH="0" baseline="30000" dirty="0" smtClean="0">
                  <a:ln>
                    <a:noFill/>
                  </a:ln>
                  <a:solidFill>
                    <a:schemeClr val="tx1"/>
                  </a:solidFill>
                  <a:effectLst/>
                  <a:latin typeface="Calibri" pitchFamily="34" charset="0"/>
                  <a:ea typeface="Times New Roman" pitchFamily="18" charset="0"/>
                  <a:cs typeface="Times New Roman" pitchFamily="18" charset="0"/>
                </a:rPr>
                <a:t>+ </a:t>
              </a:r>
              <a:r>
                <a:rPr kumimoji="0" lang="en-US" sz="11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B. </a:t>
              </a:r>
              <a:r>
                <a:rPr kumimoji="0" lang="en-US" sz="1100" b="0" i="1"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napus</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(AtGL3</a:t>
              </a:r>
              <a:r>
                <a:rPr kumimoji="0" lang="en-US" sz="1100" b="0" i="0" u="none" strike="noStrike" cap="none" normalizeH="0" baseline="30000" dirty="0" smtClean="0">
                  <a:ln>
                    <a:noFill/>
                  </a:ln>
                  <a:solidFill>
                    <a:schemeClr val="tx1"/>
                  </a:solidFill>
                  <a:effectLst/>
                  <a:latin typeface="Calibri" pitchFamily="34" charset="0"/>
                  <a:ea typeface="Times New Roman" pitchFamily="18" charset="0"/>
                  <a:cs typeface="Times New Roman" pitchFamily="18" charset="0"/>
                </a:rPr>
                <a:t>+</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background. </a:t>
              </a:r>
              <a:r>
                <a:rPr kumimoji="0" lang="en-US" sz="11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 </a:t>
              </a:r>
              <a:r>
                <a:rPr kumimoji="0" lang="en-CA" sz="1100" b="0" i="1"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BAR</a:t>
              </a:r>
              <a:r>
                <a:rPr kumimoji="0" lang="en-CA" sz="11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gene specific primers for O-TTG1 in Westar</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Lane 1-20, 20 putative transgenic Westar plants. </a:t>
              </a:r>
              <a:r>
                <a:rPr kumimoji="0" lang="en-US" sz="11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B. </a:t>
              </a:r>
              <a:r>
                <a:rPr kumimoji="0" lang="en-CA" sz="11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GUS </a:t>
              </a:r>
              <a:r>
                <a:rPr kumimoji="0" lang="en-CA" sz="1100" b="0" i="0" u="none" strike="noStrike" cap="none" normalizeH="0" baseline="0" dirty="0" err="1" smtClean="0">
                  <a:ln>
                    <a:noFill/>
                  </a:ln>
                  <a:solidFill>
                    <a:srgbClr val="000000"/>
                  </a:solidFill>
                  <a:effectLst/>
                  <a:latin typeface="Calibri" pitchFamily="34" charset="0"/>
                  <a:ea typeface="Times New Roman" pitchFamily="18" charset="0"/>
                  <a:cs typeface="Times New Roman" pitchFamily="18" charset="0"/>
                </a:rPr>
                <a:t>intron</a:t>
              </a:r>
              <a:r>
                <a:rPr kumimoji="0" lang="en-CA" sz="11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specific primers for K-TTG1 in Westar</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Lane 1-20, amplification products from 20 putative transgenic Westar plants. Lane (-), amplification product from a Westar untransformed plant (A, B); Lane (+), amplification product from the binary vector containing (A) </a:t>
              </a:r>
              <a:r>
                <a:rPr kumimoji="0" lang="en-US" sz="11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BnTTG1</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11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cDNA</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(B) </a:t>
              </a:r>
              <a:r>
                <a:rPr kumimoji="0" lang="en-US" sz="11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BnTTG1</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-RNAi (positive control). </a:t>
              </a:r>
              <a:r>
                <a:rPr kumimoji="0" lang="en-US" sz="11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C. </a:t>
              </a:r>
              <a:r>
                <a:rPr kumimoji="0" lang="en-CA" sz="1100" b="0" i="1"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BAR</a:t>
              </a:r>
              <a:r>
                <a:rPr kumimoji="0" lang="en-CA" sz="11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gene specific primers detecting O-TTG1 in the AtGL3</a:t>
              </a:r>
              <a:r>
                <a:rPr kumimoji="0" lang="en-CA" sz="1100" b="0" i="0" u="none" strike="noStrike" cap="none" normalizeH="0" baseline="30000" dirty="0" smtClean="0">
                  <a:ln>
                    <a:noFill/>
                  </a:ln>
                  <a:solidFill>
                    <a:srgbClr val="000000"/>
                  </a:solidFill>
                  <a:effectLst/>
                  <a:latin typeface="Calibri" pitchFamily="34" charset="0"/>
                  <a:ea typeface="Times New Roman" pitchFamily="18" charset="0"/>
                  <a:cs typeface="Times New Roman" pitchFamily="18" charset="0"/>
                </a:rPr>
                <a:t>+</a:t>
              </a:r>
              <a:r>
                <a:rPr kumimoji="0" lang="en-CA" sz="11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background</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Lane 1-9, amplification products from nine putative transgenic AtGL3</a:t>
              </a:r>
              <a:r>
                <a:rPr kumimoji="0" lang="en-US" sz="1100" b="0" i="0" u="none" strike="noStrike" cap="none" normalizeH="0" baseline="30000" dirty="0" smtClean="0">
                  <a:ln>
                    <a:noFill/>
                  </a:ln>
                  <a:solidFill>
                    <a:schemeClr val="tx1"/>
                  </a:solidFill>
                  <a:effectLst/>
                  <a:latin typeface="Calibri" pitchFamily="34" charset="0"/>
                  <a:ea typeface="Times New Roman" pitchFamily="18" charset="0"/>
                  <a:cs typeface="Times New Roman" pitchFamily="18" charset="0"/>
                </a:rPr>
                <a:t>+</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plants. </a:t>
              </a:r>
              <a:r>
                <a:rPr kumimoji="0" lang="en-US" sz="11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D. </a:t>
              </a:r>
              <a:r>
                <a:rPr kumimoji="0" lang="en-CA" sz="11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GUS </a:t>
              </a:r>
              <a:r>
                <a:rPr kumimoji="0" lang="en-CA" sz="1100" b="0" i="0" u="none" strike="noStrike" cap="none" normalizeH="0" baseline="0" dirty="0" err="1" smtClean="0">
                  <a:ln>
                    <a:noFill/>
                  </a:ln>
                  <a:solidFill>
                    <a:srgbClr val="000000"/>
                  </a:solidFill>
                  <a:effectLst/>
                  <a:latin typeface="Calibri" pitchFamily="34" charset="0"/>
                  <a:ea typeface="Times New Roman" pitchFamily="18" charset="0"/>
                  <a:cs typeface="Times New Roman" pitchFamily="18" charset="0"/>
                </a:rPr>
                <a:t>intron</a:t>
              </a:r>
              <a:r>
                <a:rPr kumimoji="0" lang="en-CA" sz="11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-specific primers detecting K-TTG1 in the AtGL3</a:t>
              </a:r>
              <a:r>
                <a:rPr kumimoji="0" lang="en-CA" sz="1100" b="0" i="0" u="none" strike="noStrike" cap="none" normalizeH="0" baseline="30000" dirty="0" smtClean="0">
                  <a:ln>
                    <a:noFill/>
                  </a:ln>
                  <a:solidFill>
                    <a:srgbClr val="000000"/>
                  </a:solidFill>
                  <a:effectLst/>
                  <a:latin typeface="Calibri" pitchFamily="34" charset="0"/>
                  <a:ea typeface="Times New Roman" pitchFamily="18" charset="0"/>
                  <a:cs typeface="Times New Roman" pitchFamily="18" charset="0"/>
                </a:rPr>
                <a:t>+</a:t>
              </a:r>
              <a:r>
                <a:rPr kumimoji="0" lang="en-CA" sz="11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background. </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Lane 1-10, amplification products from ten putative </a:t>
              </a:r>
              <a:r>
                <a:rPr kumimoji="0" lang="en-US" sz="11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BnTTG1</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knock-down transgenic AtGL3</a:t>
              </a:r>
              <a:r>
                <a:rPr kumimoji="0" lang="en-US" sz="1100" b="0" i="0" u="none" strike="noStrike" cap="none" normalizeH="0" baseline="30000" dirty="0" smtClean="0">
                  <a:ln>
                    <a:noFill/>
                  </a:ln>
                  <a:solidFill>
                    <a:schemeClr val="tx1"/>
                  </a:solidFill>
                  <a:effectLst/>
                  <a:latin typeface="Calibri" pitchFamily="34" charset="0"/>
                  <a:ea typeface="Times New Roman" pitchFamily="18" charset="0"/>
                  <a:cs typeface="Times New Roman" pitchFamily="18" charset="0"/>
                </a:rPr>
                <a:t>+</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plants. Lane (-), amplification product from a AtGL3</a:t>
              </a:r>
              <a:r>
                <a:rPr kumimoji="0" lang="en-US" sz="1100" b="0" i="0" u="none" strike="noStrike" cap="none" normalizeH="0" baseline="30000" dirty="0" smtClean="0">
                  <a:ln>
                    <a:noFill/>
                  </a:ln>
                  <a:solidFill>
                    <a:schemeClr val="tx1"/>
                  </a:solidFill>
                  <a:effectLst/>
                  <a:latin typeface="Calibri" pitchFamily="34" charset="0"/>
                  <a:ea typeface="Times New Roman" pitchFamily="18" charset="0"/>
                  <a:cs typeface="Times New Roman" pitchFamily="18" charset="0"/>
                </a:rPr>
                <a:t>+</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transformed control plant not carrying </a:t>
              </a:r>
              <a:r>
                <a:rPr kumimoji="0" lang="en-US" sz="11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BnTTG1</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(C, D); Lane (+), amplification product from the binary vector containing </a:t>
              </a:r>
              <a:r>
                <a:rPr kumimoji="0" lang="en-US" sz="11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BnTTG1</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11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cDNA</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(positive control). </a:t>
              </a:r>
              <a:r>
                <a:rPr kumimoji="0" lang="en-US" sz="11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Transgenic lines O-3, K-5 and K-6 were used to develop homozygous lines.</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180526"/>
            <a:ext cx="6669360" cy="9324526"/>
            <a:chOff x="0" y="-180527"/>
            <a:chExt cx="6669360" cy="9324527"/>
          </a:xfrm>
        </p:grpSpPr>
        <p:pic>
          <p:nvPicPr>
            <p:cNvPr id="16386" name="Picture 2"/>
            <p:cNvPicPr>
              <a:picLocks noChangeAspect="1" noChangeArrowheads="1"/>
            </p:cNvPicPr>
            <p:nvPr/>
          </p:nvPicPr>
          <p:blipFill>
            <a:blip r:embed="rId2" cstate="print"/>
            <a:srcRect/>
            <a:stretch>
              <a:fillRect/>
            </a:stretch>
          </p:blipFill>
          <p:spPr bwMode="auto">
            <a:xfrm>
              <a:off x="620688" y="-180527"/>
              <a:ext cx="5328592" cy="7458322"/>
            </a:xfrm>
            <a:prstGeom prst="rect">
              <a:avLst/>
            </a:prstGeom>
            <a:noFill/>
          </p:spPr>
        </p:pic>
        <p:sp>
          <p:nvSpPr>
            <p:cNvPr id="16387" name="Rectangle 3"/>
            <p:cNvSpPr>
              <a:spLocks noChangeArrowheads="1"/>
            </p:cNvSpPr>
            <p:nvPr/>
          </p:nvSpPr>
          <p:spPr bwMode="auto">
            <a:xfrm>
              <a:off x="0" y="6681787"/>
              <a:ext cx="6669360" cy="24622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Supplementary Fig. S3. </a:t>
              </a:r>
              <a:r>
                <a:rPr kumimoji="0" lang="en-CA" sz="11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Representative Southern analysis to detect copy number of K-TTG1 and O-TTG1 TDNA in the </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AtGL3</a:t>
              </a:r>
              <a:r>
                <a:rPr kumimoji="0" lang="en-US" sz="1100" b="0" i="0" u="none" strike="noStrike" cap="none" normalizeH="0" baseline="30000" dirty="0" smtClean="0">
                  <a:ln>
                    <a:noFill/>
                  </a:ln>
                  <a:solidFill>
                    <a:schemeClr val="tx1"/>
                  </a:solidFill>
                  <a:effectLst/>
                  <a:latin typeface="Calibri" pitchFamily="34" charset="0"/>
                  <a:ea typeface="Times New Roman" pitchFamily="18" charset="0"/>
                  <a:cs typeface="Times New Roman" pitchFamily="18" charset="0"/>
                </a:rPr>
                <a:t>+ </a:t>
              </a:r>
              <a:r>
                <a:rPr kumimoji="0" lang="en-US" sz="11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B. </a:t>
              </a:r>
              <a:r>
                <a:rPr kumimoji="0" lang="en-US" sz="1100" b="0" i="1"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napus</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AtGL3</a:t>
              </a:r>
              <a:r>
                <a:rPr kumimoji="0" lang="en-US" sz="1100" b="0" i="0" u="none" strike="noStrike" cap="none" normalizeH="0" baseline="30000" dirty="0" smtClean="0">
                  <a:ln>
                    <a:noFill/>
                  </a:ln>
                  <a:solidFill>
                    <a:schemeClr val="tx1"/>
                  </a:solidFill>
                  <a:effectLst/>
                  <a:latin typeface="Calibri" pitchFamily="34" charset="0"/>
                  <a:ea typeface="Times New Roman" pitchFamily="18" charset="0"/>
                  <a:cs typeface="Times New Roman" pitchFamily="18" charset="0"/>
                </a:rPr>
                <a:t>+</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recipient background and the cv. Westar recipient background. </a:t>
              </a:r>
              <a:r>
                <a:rPr kumimoji="0" lang="en-US" sz="11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 </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a:t>
              </a:r>
              <a:r>
                <a:rPr kumimoji="0" lang="en-US" sz="1100" b="0" i="0" u="none" strike="noStrike" cap="none" normalizeH="0" baseline="-30000" dirty="0" smtClean="0">
                  <a:ln>
                    <a:noFill/>
                  </a:ln>
                  <a:solidFill>
                    <a:schemeClr val="tx1"/>
                  </a:solidFill>
                  <a:effectLst/>
                  <a:latin typeface="Calibri" pitchFamily="34" charset="0"/>
                  <a:ea typeface="Times New Roman" pitchFamily="18" charset="0"/>
                  <a:cs typeface="Times New Roman" pitchFamily="18" charset="0"/>
                </a:rPr>
                <a:t>0</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11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gDNA</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from AtGL3</a:t>
              </a:r>
              <a:r>
                <a:rPr kumimoji="0" lang="en-US" sz="1100" b="0" i="0" u="none" strike="noStrike" cap="none" normalizeH="0" baseline="30000" dirty="0" smtClean="0">
                  <a:ln>
                    <a:noFill/>
                  </a:ln>
                  <a:solidFill>
                    <a:schemeClr val="tx1"/>
                  </a:solidFill>
                  <a:effectLst/>
                  <a:latin typeface="Calibri" pitchFamily="34" charset="0"/>
                  <a:ea typeface="Times New Roman" pitchFamily="18" charset="0"/>
                  <a:cs typeface="Times New Roman" pitchFamily="18" charset="0"/>
                </a:rPr>
                <a:t>+</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background transformed with the K-TTG1 and O-TTG1 binary constructs. Left, Lanes 1-10, Nine individual K-TTG1 T</a:t>
              </a:r>
              <a:r>
                <a:rPr kumimoji="0" lang="en-US" sz="1100" b="0" i="0" u="none" strike="noStrike" cap="none" normalizeH="0" baseline="-30000" dirty="0" smtClean="0">
                  <a:ln>
                    <a:noFill/>
                  </a:ln>
                  <a:solidFill>
                    <a:schemeClr val="tx1"/>
                  </a:solidFill>
                  <a:effectLst/>
                  <a:latin typeface="Calibri" pitchFamily="34" charset="0"/>
                  <a:ea typeface="Times New Roman" pitchFamily="18" charset="0"/>
                  <a:cs typeface="Times New Roman" pitchFamily="18" charset="0"/>
                </a:rPr>
                <a:t>0</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plants. Right, Lanes 2-9, Seven individual O-TTG1 T</a:t>
              </a:r>
              <a:r>
                <a:rPr kumimoji="0" lang="en-US" sz="1100" b="0" i="0" u="none" strike="noStrike" cap="none" normalizeH="0" baseline="-30000" dirty="0" smtClean="0">
                  <a:ln>
                    <a:noFill/>
                  </a:ln>
                  <a:solidFill>
                    <a:schemeClr val="tx1"/>
                  </a:solidFill>
                  <a:effectLst/>
                  <a:latin typeface="Calibri" pitchFamily="34" charset="0"/>
                  <a:ea typeface="Times New Roman" pitchFamily="18" charset="0"/>
                  <a:cs typeface="Times New Roman" pitchFamily="18" charset="0"/>
                </a:rPr>
                <a:t>0</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plants. Lane (-) DNA from a non-transformed AtGL3</a:t>
              </a:r>
              <a:r>
                <a:rPr kumimoji="0" lang="en-US" sz="1100" b="0" i="0" u="none" strike="noStrike" cap="none" normalizeH="0" baseline="30000" dirty="0" smtClean="0">
                  <a:ln>
                    <a:noFill/>
                  </a:ln>
                  <a:solidFill>
                    <a:schemeClr val="tx1"/>
                  </a:solidFill>
                  <a:effectLst/>
                  <a:latin typeface="Calibri" pitchFamily="34" charset="0"/>
                  <a:ea typeface="Times New Roman" pitchFamily="18" charset="0"/>
                  <a:cs typeface="Times New Roman" pitchFamily="18" charset="0"/>
                </a:rPr>
                <a:t>+</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control plant.  Arrows, single insertion K-lines with an enhanced ultra-hairy </a:t>
              </a:r>
              <a:r>
                <a:rPr kumimoji="0" lang="en-US" sz="11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trichome</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phenotype (plants 5 and 6) or a hairy AtGL3</a:t>
              </a:r>
              <a:r>
                <a:rPr kumimoji="0" lang="en-US" sz="1100" b="0" i="0" u="none" strike="noStrike" cap="none" normalizeH="0" baseline="30000" dirty="0" smtClean="0">
                  <a:ln>
                    <a:noFill/>
                  </a:ln>
                  <a:solidFill>
                    <a:schemeClr val="tx1"/>
                  </a:solidFill>
                  <a:effectLst/>
                  <a:latin typeface="Calibri" pitchFamily="34" charset="0"/>
                  <a:ea typeface="Times New Roman" pitchFamily="18" charset="0"/>
                  <a:cs typeface="Times New Roman" pitchFamily="18" charset="0"/>
                </a:rPr>
                <a:t>+</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-like </a:t>
              </a:r>
              <a:r>
                <a:rPr kumimoji="0" lang="en-US" sz="11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trichome</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phenotype (plants 8 and 10), or two single insertion O-lines lacking </a:t>
              </a:r>
              <a:r>
                <a:rPr kumimoji="0" lang="en-US" sz="11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trichomes</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11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B. </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a:t>
              </a:r>
              <a:r>
                <a:rPr kumimoji="0" lang="en-US" sz="1100" b="0" i="0" u="none" strike="noStrike" cap="none" normalizeH="0" baseline="-30000" dirty="0" smtClean="0">
                  <a:ln>
                    <a:noFill/>
                  </a:ln>
                  <a:solidFill>
                    <a:schemeClr val="tx1"/>
                  </a:solidFill>
                  <a:effectLst/>
                  <a:latin typeface="Calibri" pitchFamily="34" charset="0"/>
                  <a:ea typeface="Times New Roman" pitchFamily="18" charset="0"/>
                  <a:cs typeface="Times New Roman" pitchFamily="18" charset="0"/>
                </a:rPr>
                <a:t>1 </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lines K-4, K-10, K-16 containing the K-TTG1 construct in a cv. Westar background. Left lane (-), DNA from a Westar non-transgenic control plant. DNA was extracted from six different seedlings  (lanes 1-6) per line. </a:t>
              </a:r>
              <a:r>
                <a:rPr kumimoji="0" lang="en-US" sz="11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C. </a:t>
              </a:r>
              <a:r>
                <a:rPr kumimoji="0" lang="en-CA" sz="11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T</a:t>
              </a:r>
              <a:r>
                <a:rPr kumimoji="0" lang="en-CA" sz="1100" b="0" i="0" u="none" strike="noStrike" cap="none" normalizeH="0" baseline="-30000" dirty="0" smtClean="0">
                  <a:ln>
                    <a:noFill/>
                  </a:ln>
                  <a:solidFill>
                    <a:srgbClr val="000000"/>
                  </a:solidFill>
                  <a:effectLst/>
                  <a:latin typeface="Calibri" pitchFamily="34" charset="0"/>
                  <a:ea typeface="Times New Roman" pitchFamily="18" charset="0"/>
                  <a:cs typeface="Times New Roman" pitchFamily="18" charset="0"/>
                </a:rPr>
                <a:t>0</a:t>
              </a:r>
              <a:r>
                <a:rPr kumimoji="0" lang="en-CA" sz="11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O plants containing the O-TTG1 construct in</a:t>
              </a:r>
              <a:r>
                <a:rPr kumimoji="0" lang="en-CA" sz="1100" b="0" i="1"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B. </a:t>
              </a:r>
              <a:r>
                <a:rPr kumimoji="0" lang="en-CA" sz="1100" b="0" i="1" u="none" strike="noStrike" cap="none" normalizeH="0" baseline="0" dirty="0" err="1" smtClean="0">
                  <a:ln>
                    <a:noFill/>
                  </a:ln>
                  <a:solidFill>
                    <a:srgbClr val="000000"/>
                  </a:solidFill>
                  <a:effectLst/>
                  <a:latin typeface="Calibri" pitchFamily="34" charset="0"/>
                  <a:ea typeface="Times New Roman" pitchFamily="18" charset="0"/>
                  <a:cs typeface="Times New Roman" pitchFamily="18" charset="0"/>
                </a:rPr>
                <a:t>napus</a:t>
              </a:r>
              <a:r>
                <a:rPr kumimoji="0" lang="en-CA" sz="11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t>
              </a:r>
              <a:r>
                <a:rPr kumimoji="0" lang="en-CA" sz="1100" b="0" i="0" u="none" strike="noStrike" cap="none" normalizeH="0" baseline="0" dirty="0" err="1" smtClean="0">
                  <a:ln>
                    <a:noFill/>
                  </a:ln>
                  <a:solidFill>
                    <a:srgbClr val="000000"/>
                  </a:solidFill>
                  <a:effectLst/>
                  <a:latin typeface="Calibri" pitchFamily="34" charset="0"/>
                  <a:ea typeface="Times New Roman" pitchFamily="18" charset="0"/>
                  <a:cs typeface="Times New Roman" pitchFamily="18" charset="0"/>
                </a:rPr>
                <a:t>cv</a:t>
              </a:r>
              <a:r>
                <a:rPr kumimoji="0" lang="en-CA" sz="11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Westar plants. </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Left lane (+), Positive control plasmid DNA. Right lane (-):DNA from Westar non-transgenic control plant. Lanes 1-18, DNA from 16 individual T</a:t>
              </a:r>
              <a:r>
                <a:rPr kumimoji="0" lang="en-US" sz="1100" b="0" i="0" u="none" strike="noStrike" cap="none" normalizeH="0" baseline="-30000" dirty="0" smtClean="0">
                  <a:ln>
                    <a:noFill/>
                  </a:ln>
                  <a:solidFill>
                    <a:schemeClr val="tx1"/>
                  </a:solidFill>
                  <a:effectLst/>
                  <a:latin typeface="Calibri" pitchFamily="34" charset="0"/>
                  <a:ea typeface="Times New Roman" pitchFamily="18" charset="0"/>
                  <a:cs typeface="Times New Roman" pitchFamily="18" charset="0"/>
                </a:rPr>
                <a:t>0</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plants. Arrows, five single insertion O-lines. All lanes were loaded with 20 </a:t>
              </a:r>
              <a:r>
                <a:rPr kumimoji="0" lang="en-US" sz="11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μg</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11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gDNA</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CA"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A,B,C: </a:t>
              </a:r>
              <a:r>
                <a:rPr kumimoji="0" lang="en-CA" sz="1100" b="0" i="0" u="none" strike="noStrike" cap="none" normalizeH="0" baseline="0" dirty="0" err="1" smtClean="0">
                  <a:ln>
                    <a:noFill/>
                  </a:ln>
                  <a:solidFill>
                    <a:srgbClr val="000000"/>
                  </a:solidFill>
                  <a:effectLst/>
                  <a:latin typeface="Calibri" pitchFamily="34" charset="0"/>
                  <a:ea typeface="Times New Roman" pitchFamily="18" charset="0"/>
                  <a:cs typeface="Times New Roman" pitchFamily="18" charset="0"/>
                </a:rPr>
                <a:t>gDNA</a:t>
              </a:r>
              <a:r>
                <a:rPr kumimoji="0" lang="en-CA" sz="11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was digested with </a:t>
              </a:r>
              <a:r>
                <a:rPr kumimoji="0" lang="en-US" sz="1100" b="0" i="1"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Hind</a:t>
              </a:r>
              <a:r>
                <a:rPr kumimoji="0" lang="en-US" sz="11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III</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and hybridized to a </a:t>
              </a:r>
              <a:r>
                <a:rPr kumimoji="0" lang="en-US" sz="1100" b="0" i="0" u="none" strike="noStrike" cap="none" normalizeH="0" baseline="30000" dirty="0" smtClean="0">
                  <a:ln>
                    <a:noFill/>
                  </a:ln>
                  <a:solidFill>
                    <a:schemeClr val="tx1"/>
                  </a:solidFill>
                  <a:effectLst/>
                  <a:latin typeface="Calibri" pitchFamily="34" charset="0"/>
                  <a:ea typeface="Times New Roman" pitchFamily="18" charset="0"/>
                  <a:cs typeface="Times New Roman" pitchFamily="18" charset="0"/>
                </a:rPr>
                <a:t>32</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P-labeled </a:t>
              </a:r>
              <a:r>
                <a:rPr kumimoji="0" lang="en-US" sz="11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BAR</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gene-specific probe. </a:t>
              </a:r>
              <a:r>
                <a:rPr kumimoji="0" lang="en-US" sz="11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D. </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cv. Westar, K-5-8, and 0-3-7 lines probed with an AtGL3 </a:t>
              </a:r>
              <a:r>
                <a:rPr kumimoji="0" lang="en-US" sz="11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transgene</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to confirm the genetic recipient background. AtGL3 does not include an Xba1 site, but does include one Kpn1 site.  Blot shows the single insertion</a:t>
              </a:r>
              <a:r>
                <a:rPr kumimoji="0" lang="en-US" sz="11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AtGL3</a:t>
              </a: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in K-5-7 and 0-3-7.</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0" name="Group 159"/>
          <p:cNvGrpSpPr/>
          <p:nvPr/>
        </p:nvGrpSpPr>
        <p:grpSpPr>
          <a:xfrm>
            <a:off x="116634" y="179515"/>
            <a:ext cx="6308279" cy="8451452"/>
            <a:chOff x="116632" y="179512"/>
            <a:chExt cx="6308279" cy="8451452"/>
          </a:xfrm>
        </p:grpSpPr>
        <p:grpSp>
          <p:nvGrpSpPr>
            <p:cNvPr id="17565" name="Group 157"/>
            <p:cNvGrpSpPr>
              <a:grpSpLocks/>
            </p:cNvGrpSpPr>
            <p:nvPr/>
          </p:nvGrpSpPr>
          <p:grpSpPr bwMode="auto">
            <a:xfrm>
              <a:off x="260648" y="179512"/>
              <a:ext cx="6164263" cy="5659438"/>
              <a:chOff x="964" y="814"/>
              <a:chExt cx="9709" cy="8913"/>
            </a:xfrm>
          </p:grpSpPr>
          <p:grpSp>
            <p:nvGrpSpPr>
              <p:cNvPr id="17566" name="Canvas 113"/>
              <p:cNvGrpSpPr>
                <a:grpSpLocks/>
              </p:cNvGrpSpPr>
              <p:nvPr/>
            </p:nvGrpSpPr>
            <p:grpSpPr bwMode="auto">
              <a:xfrm>
                <a:off x="6238" y="814"/>
                <a:ext cx="4435" cy="4547"/>
                <a:chOff x="6238" y="877"/>
                <a:chExt cx="4435" cy="4547"/>
              </a:xfrm>
            </p:grpSpPr>
            <p:sp>
              <p:nvSpPr>
                <p:cNvPr id="17567" name="AutoShape 159"/>
                <p:cNvSpPr>
                  <a:spLocks noChangeAspect="1" noChangeArrowheads="1"/>
                </p:cNvSpPr>
                <p:nvPr/>
              </p:nvSpPr>
              <p:spPr bwMode="auto">
                <a:xfrm>
                  <a:off x="6238" y="877"/>
                  <a:ext cx="4435" cy="4547"/>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17415" name="Rectangle 115"/>
                <p:cNvSpPr>
                  <a:spLocks noChangeArrowheads="1"/>
                </p:cNvSpPr>
                <p:nvPr/>
              </p:nvSpPr>
              <p:spPr bwMode="auto">
                <a:xfrm>
                  <a:off x="7520" y="2272"/>
                  <a:ext cx="269" cy="2461"/>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416" name="Rectangle 116"/>
                <p:cNvSpPr>
                  <a:spLocks noChangeArrowheads="1"/>
                </p:cNvSpPr>
                <p:nvPr/>
              </p:nvSpPr>
              <p:spPr bwMode="auto">
                <a:xfrm>
                  <a:off x="7520" y="2272"/>
                  <a:ext cx="269" cy="246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417" name="Rectangle 117"/>
                <p:cNvSpPr>
                  <a:spLocks noChangeArrowheads="1"/>
                </p:cNvSpPr>
                <p:nvPr/>
              </p:nvSpPr>
              <p:spPr bwMode="auto">
                <a:xfrm>
                  <a:off x="8191" y="4642"/>
                  <a:ext cx="269" cy="91"/>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418" name="Rectangle 118"/>
                <p:cNvSpPr>
                  <a:spLocks noChangeArrowheads="1"/>
                </p:cNvSpPr>
                <p:nvPr/>
              </p:nvSpPr>
              <p:spPr bwMode="auto">
                <a:xfrm>
                  <a:off x="8191" y="4642"/>
                  <a:ext cx="269" cy="9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419" name="Rectangle 119"/>
                <p:cNvSpPr>
                  <a:spLocks noChangeArrowheads="1"/>
                </p:cNvSpPr>
                <p:nvPr/>
              </p:nvSpPr>
              <p:spPr bwMode="auto">
                <a:xfrm>
                  <a:off x="8862" y="4545"/>
                  <a:ext cx="268" cy="188"/>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420" name="Rectangle 120"/>
                <p:cNvSpPr>
                  <a:spLocks noChangeArrowheads="1"/>
                </p:cNvSpPr>
                <p:nvPr/>
              </p:nvSpPr>
              <p:spPr bwMode="auto">
                <a:xfrm>
                  <a:off x="8862" y="4545"/>
                  <a:ext cx="268" cy="1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421" name="Rectangle 121"/>
                <p:cNvSpPr>
                  <a:spLocks noChangeArrowheads="1"/>
                </p:cNvSpPr>
                <p:nvPr/>
              </p:nvSpPr>
              <p:spPr bwMode="auto">
                <a:xfrm>
                  <a:off x="9532" y="3820"/>
                  <a:ext cx="269" cy="913"/>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422" name="Rectangle 122"/>
                <p:cNvSpPr>
                  <a:spLocks noChangeArrowheads="1"/>
                </p:cNvSpPr>
                <p:nvPr/>
              </p:nvSpPr>
              <p:spPr bwMode="auto">
                <a:xfrm>
                  <a:off x="9532" y="3820"/>
                  <a:ext cx="269" cy="9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423" name="Rectangle 123"/>
                <p:cNvSpPr>
                  <a:spLocks noChangeArrowheads="1"/>
                </p:cNvSpPr>
                <p:nvPr/>
              </p:nvSpPr>
              <p:spPr bwMode="auto">
                <a:xfrm>
                  <a:off x="10203" y="3258"/>
                  <a:ext cx="269" cy="1475"/>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424" name="Rectangle 124"/>
                <p:cNvSpPr>
                  <a:spLocks noChangeArrowheads="1"/>
                </p:cNvSpPr>
                <p:nvPr/>
              </p:nvSpPr>
              <p:spPr bwMode="auto">
                <a:xfrm>
                  <a:off x="10203" y="3258"/>
                  <a:ext cx="269" cy="1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425" name="Line 125"/>
                <p:cNvSpPr>
                  <a:spLocks noChangeShapeType="1"/>
                </p:cNvSpPr>
                <p:nvPr/>
              </p:nvSpPr>
              <p:spPr bwMode="auto">
                <a:xfrm>
                  <a:off x="7319" y="1779"/>
                  <a:ext cx="0" cy="2954"/>
                </a:xfrm>
                <a:prstGeom prst="line">
                  <a:avLst/>
                </a:prstGeom>
                <a:noFill/>
                <a:ln w="0">
                  <a:solidFill>
                    <a:srgbClr val="333333"/>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426" name="Line 126"/>
                <p:cNvSpPr>
                  <a:spLocks noChangeShapeType="1"/>
                </p:cNvSpPr>
                <p:nvPr/>
              </p:nvSpPr>
              <p:spPr bwMode="auto">
                <a:xfrm>
                  <a:off x="7298" y="4733"/>
                  <a:ext cx="21"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427" name="Line 127"/>
                <p:cNvSpPr>
                  <a:spLocks noChangeShapeType="1"/>
                </p:cNvSpPr>
                <p:nvPr/>
              </p:nvSpPr>
              <p:spPr bwMode="auto">
                <a:xfrm>
                  <a:off x="7298" y="4242"/>
                  <a:ext cx="21"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428" name="Line 128"/>
                <p:cNvSpPr>
                  <a:spLocks noChangeShapeType="1"/>
                </p:cNvSpPr>
                <p:nvPr/>
              </p:nvSpPr>
              <p:spPr bwMode="auto">
                <a:xfrm>
                  <a:off x="7298" y="3748"/>
                  <a:ext cx="21"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429" name="Line 129"/>
                <p:cNvSpPr>
                  <a:spLocks noChangeShapeType="1"/>
                </p:cNvSpPr>
                <p:nvPr/>
              </p:nvSpPr>
              <p:spPr bwMode="auto">
                <a:xfrm>
                  <a:off x="7298" y="3257"/>
                  <a:ext cx="21"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430" name="Line 130"/>
                <p:cNvSpPr>
                  <a:spLocks noChangeShapeType="1"/>
                </p:cNvSpPr>
                <p:nvPr/>
              </p:nvSpPr>
              <p:spPr bwMode="auto">
                <a:xfrm>
                  <a:off x="7298" y="2764"/>
                  <a:ext cx="21"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431" name="Line 131"/>
                <p:cNvSpPr>
                  <a:spLocks noChangeShapeType="1"/>
                </p:cNvSpPr>
                <p:nvPr/>
              </p:nvSpPr>
              <p:spPr bwMode="auto">
                <a:xfrm>
                  <a:off x="7298" y="2272"/>
                  <a:ext cx="21"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432" name="Line 132"/>
                <p:cNvSpPr>
                  <a:spLocks noChangeShapeType="1"/>
                </p:cNvSpPr>
                <p:nvPr/>
              </p:nvSpPr>
              <p:spPr bwMode="auto">
                <a:xfrm>
                  <a:off x="7298" y="1779"/>
                  <a:ext cx="21"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433" name="Line 133"/>
                <p:cNvSpPr>
                  <a:spLocks noChangeShapeType="1"/>
                </p:cNvSpPr>
                <p:nvPr/>
              </p:nvSpPr>
              <p:spPr bwMode="auto">
                <a:xfrm>
                  <a:off x="7319" y="4733"/>
                  <a:ext cx="3354" cy="0"/>
                </a:xfrm>
                <a:prstGeom prst="line">
                  <a:avLst/>
                </a:prstGeom>
                <a:noFill/>
                <a:ln w="0">
                  <a:solidFill>
                    <a:srgbClr val="333333"/>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434" name="Rectangle 134"/>
                <p:cNvSpPr>
                  <a:spLocks noChangeArrowheads="1"/>
                </p:cNvSpPr>
                <p:nvPr/>
              </p:nvSpPr>
              <p:spPr bwMode="auto">
                <a:xfrm>
                  <a:off x="7120" y="4677"/>
                  <a:ext cx="101" cy="24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Times New Roman" pitchFamily="18" charset="0"/>
                      <a:cs typeface="Arial" pitchFamily="34"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35" name="Rectangle 135"/>
                <p:cNvSpPr>
                  <a:spLocks noChangeArrowheads="1"/>
                </p:cNvSpPr>
                <p:nvPr/>
              </p:nvSpPr>
              <p:spPr bwMode="auto">
                <a:xfrm>
                  <a:off x="7010" y="4186"/>
                  <a:ext cx="258" cy="24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0.2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36" name="Rectangle 136"/>
                <p:cNvSpPr>
                  <a:spLocks noChangeArrowheads="1"/>
                </p:cNvSpPr>
                <p:nvPr/>
              </p:nvSpPr>
              <p:spPr bwMode="auto">
                <a:xfrm>
                  <a:off x="7010" y="3691"/>
                  <a:ext cx="258" cy="24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0.4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37" name="Rectangle 137"/>
                <p:cNvSpPr>
                  <a:spLocks noChangeArrowheads="1"/>
                </p:cNvSpPr>
                <p:nvPr/>
              </p:nvSpPr>
              <p:spPr bwMode="auto">
                <a:xfrm>
                  <a:off x="7010" y="3200"/>
                  <a:ext cx="258" cy="24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0.6</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38" name="Rectangle 138"/>
                <p:cNvSpPr>
                  <a:spLocks noChangeArrowheads="1"/>
                </p:cNvSpPr>
                <p:nvPr/>
              </p:nvSpPr>
              <p:spPr bwMode="auto">
                <a:xfrm>
                  <a:off x="7010" y="2706"/>
                  <a:ext cx="258" cy="24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0.8</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39" name="Rectangle 139"/>
                <p:cNvSpPr>
                  <a:spLocks noChangeArrowheads="1"/>
                </p:cNvSpPr>
                <p:nvPr/>
              </p:nvSpPr>
              <p:spPr bwMode="auto">
                <a:xfrm>
                  <a:off x="7060" y="2215"/>
                  <a:ext cx="104" cy="24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40" name="Rectangle 140"/>
                <p:cNvSpPr>
                  <a:spLocks noChangeArrowheads="1"/>
                </p:cNvSpPr>
                <p:nvPr/>
              </p:nvSpPr>
              <p:spPr bwMode="auto">
                <a:xfrm>
                  <a:off x="7010" y="1721"/>
                  <a:ext cx="258" cy="24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1.2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41" name="Rectangle 141"/>
                <p:cNvSpPr>
                  <a:spLocks noChangeArrowheads="1"/>
                </p:cNvSpPr>
                <p:nvPr/>
              </p:nvSpPr>
              <p:spPr bwMode="auto">
                <a:xfrm>
                  <a:off x="7408" y="4819"/>
                  <a:ext cx="568" cy="24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AtGL3</a:t>
                  </a:r>
                  <a:r>
                    <a:rPr kumimoji="0" lang="en-CA" sz="1000" b="0" i="0" u="none" strike="noStrike" cap="none" normalizeH="0" baseline="30000" smtClean="0">
                      <a:ln>
                        <a:noFill/>
                      </a:ln>
                      <a:solidFill>
                        <a:srgbClr val="000000"/>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42" name="Rectangle 142"/>
                <p:cNvSpPr>
                  <a:spLocks noChangeArrowheads="1"/>
                </p:cNvSpPr>
                <p:nvPr/>
              </p:nvSpPr>
              <p:spPr bwMode="auto">
                <a:xfrm>
                  <a:off x="8297" y="4819"/>
                  <a:ext cx="104" cy="24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43" name="Rectangle 143"/>
                <p:cNvSpPr>
                  <a:spLocks noChangeArrowheads="1"/>
                </p:cNvSpPr>
                <p:nvPr/>
              </p:nvSpPr>
              <p:spPr bwMode="auto">
                <a:xfrm>
                  <a:off x="8967" y="4819"/>
                  <a:ext cx="104" cy="24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6</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44" name="Rectangle 144"/>
                <p:cNvSpPr>
                  <a:spLocks noChangeArrowheads="1"/>
                </p:cNvSpPr>
                <p:nvPr/>
              </p:nvSpPr>
              <p:spPr bwMode="auto">
                <a:xfrm>
                  <a:off x="9633" y="4819"/>
                  <a:ext cx="104" cy="24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8</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45" name="Rectangle 145"/>
                <p:cNvSpPr>
                  <a:spLocks noChangeArrowheads="1"/>
                </p:cNvSpPr>
                <p:nvPr/>
              </p:nvSpPr>
              <p:spPr bwMode="auto">
                <a:xfrm>
                  <a:off x="10286" y="4819"/>
                  <a:ext cx="207" cy="24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46" name="Rectangle 147"/>
                <p:cNvSpPr>
                  <a:spLocks noChangeArrowheads="1"/>
                </p:cNvSpPr>
                <p:nvPr/>
              </p:nvSpPr>
              <p:spPr bwMode="auto">
                <a:xfrm rot="-5400000">
                  <a:off x="5681" y="3051"/>
                  <a:ext cx="2426" cy="47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CA" sz="1100" b="1" i="0" u="none" strike="noStrike" cap="none" normalizeH="0" baseline="0" smtClean="0">
                      <a:ln>
                        <a:noFill/>
                      </a:ln>
                      <a:solidFill>
                        <a:srgbClr val="000000"/>
                      </a:solidFill>
                      <a:effectLst/>
                      <a:latin typeface="Calibri" pitchFamily="34" charset="0"/>
                      <a:cs typeface="Arial" pitchFamily="34" charset="0"/>
                    </a:rPr>
                    <a:t>Relative expression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47" name="Text Box 148"/>
                <p:cNvSpPr txBox="1">
                  <a:spLocks noChangeArrowheads="1"/>
                </p:cNvSpPr>
                <p:nvPr/>
              </p:nvSpPr>
              <p:spPr bwMode="auto">
                <a:xfrm>
                  <a:off x="8119" y="4371"/>
                  <a:ext cx="274" cy="4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100" b="0" i="0" u="none" strike="noStrike" cap="none" normalizeH="0" baseline="0" smtClean="0">
                      <a:ln>
                        <a:noFill/>
                      </a:ln>
                      <a:solidFill>
                        <a:schemeClr val="tx1"/>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48" name="Text Box 149"/>
                <p:cNvSpPr txBox="1">
                  <a:spLocks noChangeArrowheads="1"/>
                </p:cNvSpPr>
                <p:nvPr/>
              </p:nvSpPr>
              <p:spPr bwMode="auto">
                <a:xfrm>
                  <a:off x="8803" y="4275"/>
                  <a:ext cx="274" cy="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100" b="0" i="0" u="none" strike="noStrike" cap="none" normalizeH="0" baseline="0" smtClean="0">
                      <a:ln>
                        <a:noFill/>
                      </a:ln>
                      <a:solidFill>
                        <a:schemeClr val="tx1"/>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49" name="Text Box 150"/>
                <p:cNvSpPr txBox="1">
                  <a:spLocks noChangeArrowheads="1"/>
                </p:cNvSpPr>
                <p:nvPr/>
              </p:nvSpPr>
              <p:spPr bwMode="auto">
                <a:xfrm>
                  <a:off x="9440" y="3533"/>
                  <a:ext cx="435" cy="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100" b="0" i="0" u="none" strike="noStrike" cap="none" normalizeH="0" baseline="0" smtClean="0">
                      <a:ln>
                        <a:noFill/>
                      </a:ln>
                      <a:solidFill>
                        <a:schemeClr val="tx1"/>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53" name="Text Box 151"/>
                <p:cNvSpPr txBox="1">
                  <a:spLocks noChangeArrowheads="1"/>
                </p:cNvSpPr>
                <p:nvPr/>
              </p:nvSpPr>
              <p:spPr bwMode="auto">
                <a:xfrm>
                  <a:off x="10123" y="2971"/>
                  <a:ext cx="435" cy="4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100" b="0" i="0" u="none" strike="noStrike" cap="none" normalizeH="0" baseline="0" smtClean="0">
                      <a:ln>
                        <a:noFill/>
                      </a:ln>
                      <a:solidFill>
                        <a:schemeClr val="tx1"/>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54" name="Rectangle 146"/>
                <p:cNvSpPr>
                  <a:spLocks noChangeArrowheads="1"/>
                </p:cNvSpPr>
                <p:nvPr/>
              </p:nvSpPr>
              <p:spPr bwMode="auto">
                <a:xfrm>
                  <a:off x="8552" y="5088"/>
                  <a:ext cx="634" cy="286"/>
                </a:xfrm>
                <a:prstGeom prst="rect">
                  <a:avLst/>
                </a:prstGeom>
                <a:noFill/>
                <a:ln w="9525">
                  <a:noFill/>
                  <a:miter lim="800000"/>
                  <a:headEnd/>
                  <a:tailEnd/>
                </a:ln>
              </p:spPr>
              <p:txBody>
                <a:bodyPr vert="horz" wrap="non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100" b="1" i="0" u="none" strike="noStrike" cap="none" normalizeH="0" baseline="0" smtClean="0">
                      <a:ln>
                        <a:noFill/>
                      </a:ln>
                      <a:solidFill>
                        <a:srgbClr val="000000"/>
                      </a:solidFill>
                      <a:effectLst/>
                      <a:latin typeface="Calibri" pitchFamily="34" charset="0"/>
                      <a:cs typeface="Arial" pitchFamily="34" charset="0"/>
                    </a:rPr>
                    <a:t>Plant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05" name="Text Box 197"/>
                <p:cNvSpPr txBox="1">
                  <a:spLocks noChangeArrowheads="1"/>
                </p:cNvSpPr>
                <p:nvPr/>
              </p:nvSpPr>
              <p:spPr bwMode="auto">
                <a:xfrm>
                  <a:off x="7271" y="1652"/>
                  <a:ext cx="3335" cy="36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de-DE" sz="1100" b="1" i="0" u="none" strike="noStrike" cap="none" normalizeH="0" baseline="0" dirty="0" smtClean="0">
                      <a:ln>
                        <a:noFill/>
                      </a:ln>
                      <a:solidFill>
                        <a:schemeClr val="tx1"/>
                      </a:solidFill>
                      <a:effectLst/>
                      <a:latin typeface="Calibri" pitchFamily="34" charset="0"/>
                      <a:cs typeface="Arial" pitchFamily="34" charset="0"/>
                    </a:rPr>
                    <a:t>B. K-TTG1 in AtGL3+ </a:t>
                  </a:r>
                  <a:r>
                    <a:rPr kumimoji="0" lang="de-DE" sz="1100" b="1" i="1" u="none" strike="noStrike" cap="none" normalizeH="0" baseline="0" dirty="0" smtClean="0">
                      <a:ln>
                        <a:noFill/>
                      </a:ln>
                      <a:solidFill>
                        <a:schemeClr val="tx1"/>
                      </a:solidFill>
                      <a:effectLst/>
                      <a:latin typeface="Calibri" pitchFamily="34" charset="0"/>
                      <a:cs typeface="Arial" pitchFamily="34" charset="0"/>
                    </a:rPr>
                    <a:t>B.napus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7606" name="Canvas 49"/>
              <p:cNvGrpSpPr>
                <a:grpSpLocks/>
              </p:cNvGrpSpPr>
              <p:nvPr/>
            </p:nvGrpSpPr>
            <p:grpSpPr bwMode="auto">
              <a:xfrm>
                <a:off x="964" y="5316"/>
                <a:ext cx="9638" cy="4411"/>
                <a:chOff x="0" y="0"/>
                <a:chExt cx="61201" cy="28009"/>
              </a:xfrm>
            </p:grpSpPr>
            <p:sp>
              <p:nvSpPr>
                <p:cNvPr id="17607" name="AutoShape 199"/>
                <p:cNvSpPr>
                  <a:spLocks noChangeAspect="1" noChangeArrowheads="1"/>
                </p:cNvSpPr>
                <p:nvPr/>
              </p:nvSpPr>
              <p:spPr bwMode="auto">
                <a:xfrm>
                  <a:off x="0" y="0"/>
                  <a:ext cx="61201" cy="28009"/>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17682" name="Rectangle 51"/>
                <p:cNvSpPr>
                  <a:spLocks noChangeArrowheads="1"/>
                </p:cNvSpPr>
                <p:nvPr/>
              </p:nvSpPr>
              <p:spPr bwMode="auto">
                <a:xfrm>
                  <a:off x="8020" y="22174"/>
                  <a:ext cx="1632" cy="241"/>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683" name="Rectangle 52"/>
                <p:cNvSpPr>
                  <a:spLocks noChangeArrowheads="1"/>
                </p:cNvSpPr>
                <p:nvPr/>
              </p:nvSpPr>
              <p:spPr bwMode="auto">
                <a:xfrm>
                  <a:off x="8020" y="22174"/>
                  <a:ext cx="1632" cy="2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684" name="Rectangle 53"/>
                <p:cNvSpPr>
                  <a:spLocks noChangeArrowheads="1"/>
                </p:cNvSpPr>
                <p:nvPr/>
              </p:nvSpPr>
              <p:spPr bwMode="auto">
                <a:xfrm>
                  <a:off x="12096" y="16535"/>
                  <a:ext cx="1639" cy="5880"/>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685" name="Rectangle 54"/>
                <p:cNvSpPr>
                  <a:spLocks noChangeArrowheads="1"/>
                </p:cNvSpPr>
                <p:nvPr/>
              </p:nvSpPr>
              <p:spPr bwMode="auto">
                <a:xfrm>
                  <a:off x="12096" y="16535"/>
                  <a:ext cx="1639" cy="58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686" name="Rectangle 55"/>
                <p:cNvSpPr>
                  <a:spLocks noChangeArrowheads="1"/>
                </p:cNvSpPr>
                <p:nvPr/>
              </p:nvSpPr>
              <p:spPr bwMode="auto">
                <a:xfrm>
                  <a:off x="16179" y="22129"/>
                  <a:ext cx="1639" cy="286"/>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687" name="Rectangle 56"/>
                <p:cNvSpPr>
                  <a:spLocks noChangeArrowheads="1"/>
                </p:cNvSpPr>
                <p:nvPr/>
              </p:nvSpPr>
              <p:spPr bwMode="auto">
                <a:xfrm>
                  <a:off x="16179" y="22129"/>
                  <a:ext cx="1639" cy="2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688" name="Rectangle 57"/>
                <p:cNvSpPr>
                  <a:spLocks noChangeArrowheads="1"/>
                </p:cNvSpPr>
                <p:nvPr/>
              </p:nvSpPr>
              <p:spPr bwMode="auto">
                <a:xfrm>
                  <a:off x="20262" y="20466"/>
                  <a:ext cx="1639" cy="1949"/>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689" name="Rectangle 58"/>
                <p:cNvSpPr>
                  <a:spLocks noChangeArrowheads="1"/>
                </p:cNvSpPr>
                <p:nvPr/>
              </p:nvSpPr>
              <p:spPr bwMode="auto">
                <a:xfrm>
                  <a:off x="20262" y="20466"/>
                  <a:ext cx="1639" cy="19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690" name="Rectangle 59"/>
                <p:cNvSpPr>
                  <a:spLocks noChangeArrowheads="1"/>
                </p:cNvSpPr>
                <p:nvPr/>
              </p:nvSpPr>
              <p:spPr bwMode="auto">
                <a:xfrm>
                  <a:off x="24345" y="19742"/>
                  <a:ext cx="1639" cy="2673"/>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691" name="Rectangle 60"/>
                <p:cNvSpPr>
                  <a:spLocks noChangeArrowheads="1"/>
                </p:cNvSpPr>
                <p:nvPr/>
              </p:nvSpPr>
              <p:spPr bwMode="auto">
                <a:xfrm>
                  <a:off x="24345" y="19742"/>
                  <a:ext cx="1639" cy="26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692" name="Rectangle 61"/>
                <p:cNvSpPr>
                  <a:spLocks noChangeArrowheads="1"/>
                </p:cNvSpPr>
                <p:nvPr/>
              </p:nvSpPr>
              <p:spPr bwMode="auto">
                <a:xfrm>
                  <a:off x="28416" y="22091"/>
                  <a:ext cx="1638" cy="324"/>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693" name="Rectangle 62"/>
                <p:cNvSpPr>
                  <a:spLocks noChangeArrowheads="1"/>
                </p:cNvSpPr>
                <p:nvPr/>
              </p:nvSpPr>
              <p:spPr bwMode="auto">
                <a:xfrm>
                  <a:off x="28416" y="22091"/>
                  <a:ext cx="1638" cy="32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694" name="Rectangle 63"/>
                <p:cNvSpPr>
                  <a:spLocks noChangeArrowheads="1"/>
                </p:cNvSpPr>
                <p:nvPr/>
              </p:nvSpPr>
              <p:spPr bwMode="auto">
                <a:xfrm>
                  <a:off x="32512" y="21348"/>
                  <a:ext cx="1638" cy="1067"/>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695" name="Rectangle 64"/>
                <p:cNvSpPr>
                  <a:spLocks noChangeArrowheads="1"/>
                </p:cNvSpPr>
                <p:nvPr/>
              </p:nvSpPr>
              <p:spPr bwMode="auto">
                <a:xfrm>
                  <a:off x="32512" y="21348"/>
                  <a:ext cx="1638" cy="106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696" name="Rectangle 65"/>
                <p:cNvSpPr>
                  <a:spLocks noChangeArrowheads="1"/>
                </p:cNvSpPr>
                <p:nvPr/>
              </p:nvSpPr>
              <p:spPr bwMode="auto">
                <a:xfrm>
                  <a:off x="36595" y="22155"/>
                  <a:ext cx="1638" cy="260"/>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697" name="Rectangle 66"/>
                <p:cNvSpPr>
                  <a:spLocks noChangeArrowheads="1"/>
                </p:cNvSpPr>
                <p:nvPr/>
              </p:nvSpPr>
              <p:spPr bwMode="auto">
                <a:xfrm>
                  <a:off x="36595" y="22155"/>
                  <a:ext cx="1638" cy="2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698" name="Rectangle 67"/>
                <p:cNvSpPr>
                  <a:spLocks noChangeArrowheads="1"/>
                </p:cNvSpPr>
                <p:nvPr/>
              </p:nvSpPr>
              <p:spPr bwMode="auto">
                <a:xfrm>
                  <a:off x="40665" y="6381"/>
                  <a:ext cx="1651" cy="16034"/>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699" name="Rectangle 68"/>
                <p:cNvSpPr>
                  <a:spLocks noChangeArrowheads="1"/>
                </p:cNvSpPr>
                <p:nvPr/>
              </p:nvSpPr>
              <p:spPr bwMode="auto">
                <a:xfrm>
                  <a:off x="40665" y="6381"/>
                  <a:ext cx="1651" cy="1603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700" name="Rectangle 69"/>
                <p:cNvSpPr>
                  <a:spLocks noChangeArrowheads="1"/>
                </p:cNvSpPr>
                <p:nvPr/>
              </p:nvSpPr>
              <p:spPr bwMode="auto">
                <a:xfrm>
                  <a:off x="44761" y="20554"/>
                  <a:ext cx="1625" cy="1861"/>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701" name="Rectangle 70"/>
                <p:cNvSpPr>
                  <a:spLocks noChangeArrowheads="1"/>
                </p:cNvSpPr>
                <p:nvPr/>
              </p:nvSpPr>
              <p:spPr bwMode="auto">
                <a:xfrm>
                  <a:off x="44761" y="20554"/>
                  <a:ext cx="1625" cy="186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702" name="Rectangle 71"/>
                <p:cNvSpPr>
                  <a:spLocks noChangeArrowheads="1"/>
                </p:cNvSpPr>
                <p:nvPr/>
              </p:nvSpPr>
              <p:spPr bwMode="auto">
                <a:xfrm>
                  <a:off x="48831" y="14795"/>
                  <a:ext cx="1645" cy="7620"/>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703" name="Rectangle 72"/>
                <p:cNvSpPr>
                  <a:spLocks noChangeArrowheads="1"/>
                </p:cNvSpPr>
                <p:nvPr/>
              </p:nvSpPr>
              <p:spPr bwMode="auto">
                <a:xfrm>
                  <a:off x="48831" y="14795"/>
                  <a:ext cx="1645" cy="76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704" name="Rectangle 73"/>
                <p:cNvSpPr>
                  <a:spLocks noChangeArrowheads="1"/>
                </p:cNvSpPr>
                <p:nvPr/>
              </p:nvSpPr>
              <p:spPr bwMode="auto">
                <a:xfrm>
                  <a:off x="53016" y="20066"/>
                  <a:ext cx="1638" cy="2349"/>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705" name="Line 74"/>
                <p:cNvSpPr>
                  <a:spLocks noChangeShapeType="1"/>
                </p:cNvSpPr>
                <p:nvPr/>
              </p:nvSpPr>
              <p:spPr bwMode="auto">
                <a:xfrm>
                  <a:off x="6788" y="3600"/>
                  <a:ext cx="0" cy="18815"/>
                </a:xfrm>
                <a:prstGeom prst="line">
                  <a:avLst/>
                </a:prstGeom>
                <a:noFill/>
                <a:ln w="0">
                  <a:solidFill>
                    <a:srgbClr val="333333"/>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706" name="Line 75"/>
                <p:cNvSpPr>
                  <a:spLocks noChangeShapeType="1"/>
                </p:cNvSpPr>
                <p:nvPr/>
              </p:nvSpPr>
              <p:spPr bwMode="auto">
                <a:xfrm>
                  <a:off x="6527" y="22415"/>
                  <a:ext cx="261"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707" name="Line 76"/>
                <p:cNvSpPr>
                  <a:spLocks noChangeShapeType="1"/>
                </p:cNvSpPr>
                <p:nvPr/>
              </p:nvSpPr>
              <p:spPr bwMode="auto">
                <a:xfrm>
                  <a:off x="6527" y="20066"/>
                  <a:ext cx="261"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708" name="Line 77"/>
                <p:cNvSpPr>
                  <a:spLocks noChangeShapeType="1"/>
                </p:cNvSpPr>
                <p:nvPr/>
              </p:nvSpPr>
              <p:spPr bwMode="auto">
                <a:xfrm>
                  <a:off x="6527" y="17716"/>
                  <a:ext cx="261"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709" name="Line 78"/>
                <p:cNvSpPr>
                  <a:spLocks noChangeShapeType="1"/>
                </p:cNvSpPr>
                <p:nvPr/>
              </p:nvSpPr>
              <p:spPr bwMode="auto">
                <a:xfrm>
                  <a:off x="6527" y="15360"/>
                  <a:ext cx="261"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710" name="Line 79"/>
                <p:cNvSpPr>
                  <a:spLocks noChangeShapeType="1"/>
                </p:cNvSpPr>
                <p:nvPr/>
              </p:nvSpPr>
              <p:spPr bwMode="auto">
                <a:xfrm>
                  <a:off x="6527" y="13017"/>
                  <a:ext cx="261"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711" name="Line 80"/>
                <p:cNvSpPr>
                  <a:spLocks noChangeShapeType="1"/>
                </p:cNvSpPr>
                <p:nvPr/>
              </p:nvSpPr>
              <p:spPr bwMode="auto">
                <a:xfrm>
                  <a:off x="6527" y="10661"/>
                  <a:ext cx="261"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712" name="Line 81"/>
                <p:cNvSpPr>
                  <a:spLocks noChangeShapeType="1"/>
                </p:cNvSpPr>
                <p:nvPr/>
              </p:nvSpPr>
              <p:spPr bwMode="auto">
                <a:xfrm>
                  <a:off x="6527" y="8305"/>
                  <a:ext cx="261"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713" name="Line 82"/>
                <p:cNvSpPr>
                  <a:spLocks noChangeShapeType="1"/>
                </p:cNvSpPr>
                <p:nvPr/>
              </p:nvSpPr>
              <p:spPr bwMode="auto">
                <a:xfrm>
                  <a:off x="6527" y="5949"/>
                  <a:ext cx="261"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714" name="Line 83"/>
                <p:cNvSpPr>
                  <a:spLocks noChangeShapeType="1"/>
                </p:cNvSpPr>
                <p:nvPr/>
              </p:nvSpPr>
              <p:spPr bwMode="auto">
                <a:xfrm>
                  <a:off x="6527" y="3600"/>
                  <a:ext cx="261"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715" name="Line 84"/>
                <p:cNvSpPr>
                  <a:spLocks noChangeShapeType="1"/>
                </p:cNvSpPr>
                <p:nvPr/>
              </p:nvSpPr>
              <p:spPr bwMode="auto">
                <a:xfrm>
                  <a:off x="6788" y="22415"/>
                  <a:ext cx="53073" cy="0"/>
                </a:xfrm>
                <a:prstGeom prst="line">
                  <a:avLst/>
                </a:prstGeom>
                <a:noFill/>
                <a:ln w="0">
                  <a:solidFill>
                    <a:srgbClr val="333333"/>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716" name="Rectangle 85"/>
                <p:cNvSpPr>
                  <a:spLocks noChangeArrowheads="1"/>
                </p:cNvSpPr>
                <p:nvPr/>
              </p:nvSpPr>
              <p:spPr bwMode="auto">
                <a:xfrm>
                  <a:off x="4540" y="22142"/>
                  <a:ext cx="641"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Times New Roman" pitchFamily="18" charset="0"/>
                      <a:cs typeface="Arial" pitchFamily="34"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718" name="Rectangle 86"/>
                <p:cNvSpPr>
                  <a:spLocks noChangeArrowheads="1"/>
                </p:cNvSpPr>
                <p:nvPr/>
              </p:nvSpPr>
              <p:spPr bwMode="auto">
                <a:xfrm>
                  <a:off x="4114" y="19786"/>
                  <a:ext cx="1315"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719" name="Rectangle 87"/>
                <p:cNvSpPr>
                  <a:spLocks noChangeArrowheads="1"/>
                </p:cNvSpPr>
                <p:nvPr/>
              </p:nvSpPr>
              <p:spPr bwMode="auto">
                <a:xfrm>
                  <a:off x="4114" y="17443"/>
                  <a:ext cx="1315"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20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720" name="Rectangle 88"/>
                <p:cNvSpPr>
                  <a:spLocks noChangeArrowheads="1"/>
                </p:cNvSpPr>
                <p:nvPr/>
              </p:nvSpPr>
              <p:spPr bwMode="auto">
                <a:xfrm>
                  <a:off x="4114" y="15081"/>
                  <a:ext cx="1315"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30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721" name="Rectangle 89"/>
                <p:cNvSpPr>
                  <a:spLocks noChangeArrowheads="1"/>
                </p:cNvSpPr>
                <p:nvPr/>
              </p:nvSpPr>
              <p:spPr bwMode="auto">
                <a:xfrm>
                  <a:off x="4114" y="12744"/>
                  <a:ext cx="1315"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40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722" name="Rectangle 90"/>
                <p:cNvSpPr>
                  <a:spLocks noChangeArrowheads="1"/>
                </p:cNvSpPr>
                <p:nvPr/>
              </p:nvSpPr>
              <p:spPr bwMode="auto">
                <a:xfrm>
                  <a:off x="4114" y="10375"/>
                  <a:ext cx="1315"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723" name="Rectangle 91"/>
                <p:cNvSpPr>
                  <a:spLocks noChangeArrowheads="1"/>
                </p:cNvSpPr>
                <p:nvPr/>
              </p:nvSpPr>
              <p:spPr bwMode="auto">
                <a:xfrm>
                  <a:off x="4114" y="8032"/>
                  <a:ext cx="1315"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60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724" name="Rectangle 92"/>
                <p:cNvSpPr>
                  <a:spLocks noChangeArrowheads="1"/>
                </p:cNvSpPr>
                <p:nvPr/>
              </p:nvSpPr>
              <p:spPr bwMode="auto">
                <a:xfrm>
                  <a:off x="4114" y="5676"/>
                  <a:ext cx="1315"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70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725" name="Rectangle 93"/>
                <p:cNvSpPr>
                  <a:spLocks noChangeArrowheads="1"/>
                </p:cNvSpPr>
                <p:nvPr/>
              </p:nvSpPr>
              <p:spPr bwMode="auto">
                <a:xfrm>
                  <a:off x="4114" y="3321"/>
                  <a:ext cx="1315"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80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726" name="Rectangle 94"/>
                <p:cNvSpPr>
                  <a:spLocks noChangeArrowheads="1"/>
                </p:cNvSpPr>
                <p:nvPr/>
              </p:nvSpPr>
              <p:spPr bwMode="auto">
                <a:xfrm>
                  <a:off x="8267" y="22758"/>
                  <a:ext cx="1138"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W</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727" name="Rectangle 95"/>
                <p:cNvSpPr>
                  <a:spLocks noChangeArrowheads="1"/>
                </p:cNvSpPr>
                <p:nvPr/>
              </p:nvSpPr>
              <p:spPr bwMode="auto">
                <a:xfrm>
                  <a:off x="12528" y="22758"/>
                  <a:ext cx="657"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5" name="Rectangle 96"/>
                <p:cNvSpPr>
                  <a:spLocks noChangeArrowheads="1"/>
                </p:cNvSpPr>
                <p:nvPr/>
              </p:nvSpPr>
              <p:spPr bwMode="auto">
                <a:xfrm>
                  <a:off x="16611" y="22758"/>
                  <a:ext cx="657"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6" name="Rectangle 97"/>
                <p:cNvSpPr>
                  <a:spLocks noChangeArrowheads="1"/>
                </p:cNvSpPr>
                <p:nvPr/>
              </p:nvSpPr>
              <p:spPr bwMode="auto">
                <a:xfrm>
                  <a:off x="20535" y="22758"/>
                  <a:ext cx="657"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7" name="Rectangle 98"/>
                <p:cNvSpPr>
                  <a:spLocks noChangeArrowheads="1"/>
                </p:cNvSpPr>
                <p:nvPr/>
              </p:nvSpPr>
              <p:spPr bwMode="auto">
                <a:xfrm>
                  <a:off x="24606" y="22758"/>
                  <a:ext cx="657"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8</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 name="Rectangle 99"/>
                <p:cNvSpPr>
                  <a:spLocks noChangeArrowheads="1"/>
                </p:cNvSpPr>
                <p:nvPr/>
              </p:nvSpPr>
              <p:spPr bwMode="auto">
                <a:xfrm>
                  <a:off x="28689" y="22758"/>
                  <a:ext cx="657"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9</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0" name="Rectangle 100"/>
                <p:cNvSpPr>
                  <a:spLocks noChangeArrowheads="1"/>
                </p:cNvSpPr>
                <p:nvPr/>
              </p:nvSpPr>
              <p:spPr bwMode="auto">
                <a:xfrm>
                  <a:off x="32194" y="22758"/>
                  <a:ext cx="1315"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1" name="Rectangle 101"/>
                <p:cNvSpPr>
                  <a:spLocks noChangeArrowheads="1"/>
                </p:cNvSpPr>
                <p:nvPr/>
              </p:nvSpPr>
              <p:spPr bwMode="auto">
                <a:xfrm>
                  <a:off x="36220" y="22758"/>
                  <a:ext cx="1315"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11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2" name="Rectangle 102"/>
                <p:cNvSpPr>
                  <a:spLocks noChangeArrowheads="1"/>
                </p:cNvSpPr>
                <p:nvPr/>
              </p:nvSpPr>
              <p:spPr bwMode="auto">
                <a:xfrm>
                  <a:off x="40525" y="22758"/>
                  <a:ext cx="1315"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12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3" name="Rectangle 103"/>
                <p:cNvSpPr>
                  <a:spLocks noChangeArrowheads="1"/>
                </p:cNvSpPr>
                <p:nvPr/>
              </p:nvSpPr>
              <p:spPr bwMode="auto">
                <a:xfrm>
                  <a:off x="44430" y="22758"/>
                  <a:ext cx="1315"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13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4" name="Rectangle 104"/>
                <p:cNvSpPr>
                  <a:spLocks noChangeArrowheads="1"/>
                </p:cNvSpPr>
                <p:nvPr/>
              </p:nvSpPr>
              <p:spPr bwMode="auto">
                <a:xfrm>
                  <a:off x="48507" y="22758"/>
                  <a:ext cx="1315"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14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5" name="Rectangle 105"/>
                <p:cNvSpPr>
                  <a:spLocks noChangeArrowheads="1"/>
                </p:cNvSpPr>
                <p:nvPr/>
              </p:nvSpPr>
              <p:spPr bwMode="auto">
                <a:xfrm>
                  <a:off x="52603" y="22758"/>
                  <a:ext cx="1315" cy="15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rgbClr val="000000"/>
                      </a:solidFill>
                      <a:effectLst/>
                      <a:latin typeface="Calibri" pitchFamily="34" charset="0"/>
                      <a:cs typeface="Arial" pitchFamily="34" charset="0"/>
                    </a:rPr>
                    <a:t>18</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6" name="Rectangle 107"/>
                <p:cNvSpPr>
                  <a:spLocks noChangeArrowheads="1"/>
                </p:cNvSpPr>
                <p:nvPr/>
              </p:nvSpPr>
              <p:spPr bwMode="auto">
                <a:xfrm rot="-5400000">
                  <a:off x="-3607" y="11607"/>
                  <a:ext cx="14655" cy="31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CA" sz="1100" b="1" i="0" u="none" strike="noStrike" cap="none" normalizeH="0" baseline="0" smtClean="0">
                      <a:ln>
                        <a:noFill/>
                      </a:ln>
                      <a:solidFill>
                        <a:srgbClr val="000000"/>
                      </a:solidFill>
                      <a:effectLst/>
                      <a:latin typeface="Calibri" pitchFamily="34" charset="0"/>
                      <a:cs typeface="Arial" pitchFamily="34" charset="0"/>
                    </a:rPr>
                    <a:t>Relative expression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7" name="Text Box 108"/>
                <p:cNvSpPr txBox="1">
                  <a:spLocks noChangeArrowheads="1"/>
                </p:cNvSpPr>
                <p:nvPr/>
              </p:nvSpPr>
              <p:spPr bwMode="auto">
                <a:xfrm>
                  <a:off x="19519" y="18580"/>
                  <a:ext cx="4198" cy="2686"/>
                </a:xfrm>
                <a:prstGeom prst="rect">
                  <a:avLst/>
                </a:prstGeom>
                <a:noFill/>
                <a:ln w="9525">
                  <a:noFill/>
                  <a:miter lim="800000"/>
                  <a:headEnd/>
                  <a:tailEnd/>
                </a:ln>
              </p:spPr>
              <p:txBody>
                <a:bodyPr vert="horz" wrap="square" lIns="108603" tIns="54301" rIns="108603" bIns="54301"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chemeClr val="tx1"/>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8" name="Text Box 109"/>
                <p:cNvSpPr txBox="1">
                  <a:spLocks noChangeArrowheads="1"/>
                </p:cNvSpPr>
                <p:nvPr/>
              </p:nvSpPr>
              <p:spPr bwMode="auto">
                <a:xfrm>
                  <a:off x="31877" y="19450"/>
                  <a:ext cx="4197" cy="2686"/>
                </a:xfrm>
                <a:prstGeom prst="rect">
                  <a:avLst/>
                </a:prstGeom>
                <a:noFill/>
                <a:ln w="9525">
                  <a:noFill/>
                  <a:miter lim="800000"/>
                  <a:headEnd/>
                  <a:tailEnd/>
                </a:ln>
              </p:spPr>
              <p:txBody>
                <a:bodyPr vert="horz" wrap="square" lIns="108603" tIns="54301" rIns="108603" bIns="54301"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chemeClr val="tx1"/>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9" name="Text Box 110"/>
                <p:cNvSpPr txBox="1">
                  <a:spLocks noChangeArrowheads="1"/>
                </p:cNvSpPr>
                <p:nvPr/>
              </p:nvSpPr>
              <p:spPr bwMode="auto">
                <a:xfrm>
                  <a:off x="35972" y="20320"/>
                  <a:ext cx="4198" cy="2679"/>
                </a:xfrm>
                <a:prstGeom prst="rect">
                  <a:avLst/>
                </a:prstGeom>
                <a:noFill/>
                <a:ln w="9525">
                  <a:noFill/>
                  <a:miter lim="800000"/>
                  <a:headEnd/>
                  <a:tailEnd/>
                </a:ln>
              </p:spPr>
              <p:txBody>
                <a:bodyPr vert="horz" wrap="square" lIns="108603" tIns="54301" rIns="108603" bIns="54301"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chemeClr val="tx1"/>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08" name="Text Box 111"/>
                <p:cNvSpPr txBox="1">
                  <a:spLocks noChangeArrowheads="1"/>
                </p:cNvSpPr>
                <p:nvPr/>
              </p:nvSpPr>
              <p:spPr bwMode="auto">
                <a:xfrm>
                  <a:off x="39998" y="4343"/>
                  <a:ext cx="4198" cy="2680"/>
                </a:xfrm>
                <a:prstGeom prst="rect">
                  <a:avLst/>
                </a:prstGeom>
                <a:noFill/>
                <a:ln w="9525">
                  <a:noFill/>
                  <a:miter lim="800000"/>
                  <a:headEnd/>
                  <a:tailEnd/>
                </a:ln>
              </p:spPr>
              <p:txBody>
                <a:bodyPr vert="horz" wrap="square" lIns="108603" tIns="54301" rIns="108603" bIns="54301"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chemeClr val="tx1"/>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09" name="Text Box 112"/>
                <p:cNvSpPr txBox="1">
                  <a:spLocks noChangeArrowheads="1"/>
                </p:cNvSpPr>
                <p:nvPr/>
              </p:nvSpPr>
              <p:spPr bwMode="auto">
                <a:xfrm>
                  <a:off x="44151" y="18567"/>
                  <a:ext cx="4197" cy="2692"/>
                </a:xfrm>
                <a:prstGeom prst="rect">
                  <a:avLst/>
                </a:prstGeom>
                <a:noFill/>
                <a:ln w="9525">
                  <a:noFill/>
                  <a:miter lim="800000"/>
                  <a:headEnd/>
                  <a:tailEnd/>
                </a:ln>
              </p:spPr>
              <p:txBody>
                <a:bodyPr vert="horz" wrap="square" lIns="108603" tIns="54301" rIns="108603" bIns="54301"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chemeClr val="tx1"/>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413" name="Rectangle 164"/>
                <p:cNvSpPr>
                  <a:spLocks noChangeArrowheads="1"/>
                </p:cNvSpPr>
                <p:nvPr/>
              </p:nvSpPr>
              <p:spPr bwMode="auto">
                <a:xfrm>
                  <a:off x="7435" y="3009"/>
                  <a:ext cx="12185" cy="16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cs typeface="Arial" pitchFamily="34" charset="0"/>
                    </a:rPr>
                    <a:t>C. O-TTG1 in Westar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414" name="Rectangle 106"/>
                <p:cNvSpPr>
                  <a:spLocks noChangeArrowheads="1"/>
                </p:cNvSpPr>
                <p:nvPr/>
              </p:nvSpPr>
              <p:spPr bwMode="auto">
                <a:xfrm>
                  <a:off x="27368" y="24517"/>
                  <a:ext cx="7830" cy="297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100" b="1" i="0" u="none" strike="noStrike" cap="none" normalizeH="0" baseline="0" smtClean="0">
                      <a:ln>
                        <a:noFill/>
                      </a:ln>
                      <a:solidFill>
                        <a:srgbClr val="000000"/>
                      </a:solidFill>
                      <a:effectLst/>
                      <a:latin typeface="Calibri" pitchFamily="34" charset="0"/>
                      <a:cs typeface="Arial" pitchFamily="34" charset="0"/>
                    </a:rPr>
                    <a:t>Plant</a:t>
                  </a:r>
                  <a:r>
                    <a:rPr kumimoji="0" lang="en-CA" sz="1000" b="1" i="0" u="none" strike="noStrike" cap="none" normalizeH="0" baseline="0" smtClean="0">
                      <a:ln>
                        <a:noFill/>
                      </a:ln>
                      <a:solidFill>
                        <a:srgbClr val="000000"/>
                      </a:solidFill>
                      <a:effectLst/>
                      <a:latin typeface="Calibri"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7671" name="Canvas 2"/>
              <p:cNvGrpSpPr>
                <a:grpSpLocks/>
              </p:cNvGrpSpPr>
              <p:nvPr/>
            </p:nvGrpSpPr>
            <p:grpSpPr bwMode="auto">
              <a:xfrm>
                <a:off x="1067" y="1321"/>
                <a:ext cx="5500" cy="4199"/>
                <a:chOff x="1067" y="1384"/>
                <a:chExt cx="5500" cy="4199"/>
              </a:xfrm>
            </p:grpSpPr>
            <p:sp>
              <p:nvSpPr>
                <p:cNvPr id="17672" name="AutoShape 264"/>
                <p:cNvSpPr>
                  <a:spLocks noChangeAspect="1" noChangeArrowheads="1"/>
                </p:cNvSpPr>
                <p:nvPr/>
              </p:nvSpPr>
              <p:spPr bwMode="auto">
                <a:xfrm>
                  <a:off x="1067" y="1384"/>
                  <a:ext cx="5500" cy="4199"/>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17505" name="Rectangle 4"/>
                <p:cNvSpPr>
                  <a:spLocks noChangeArrowheads="1"/>
                </p:cNvSpPr>
                <p:nvPr/>
              </p:nvSpPr>
              <p:spPr bwMode="auto">
                <a:xfrm>
                  <a:off x="2193" y="2269"/>
                  <a:ext cx="221" cy="2458"/>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506" name="Rectangle 5"/>
                <p:cNvSpPr>
                  <a:spLocks noChangeArrowheads="1"/>
                </p:cNvSpPr>
                <p:nvPr/>
              </p:nvSpPr>
              <p:spPr bwMode="auto">
                <a:xfrm>
                  <a:off x="2193" y="2269"/>
                  <a:ext cx="221" cy="245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507" name="Rectangle 6"/>
                <p:cNvSpPr>
                  <a:spLocks noChangeArrowheads="1"/>
                </p:cNvSpPr>
                <p:nvPr/>
              </p:nvSpPr>
              <p:spPr bwMode="auto">
                <a:xfrm>
                  <a:off x="2747" y="4260"/>
                  <a:ext cx="221" cy="467"/>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508" name="Rectangle 7"/>
                <p:cNvSpPr>
                  <a:spLocks noChangeArrowheads="1"/>
                </p:cNvSpPr>
                <p:nvPr/>
              </p:nvSpPr>
              <p:spPr bwMode="auto">
                <a:xfrm>
                  <a:off x="2747" y="4260"/>
                  <a:ext cx="221" cy="46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509" name="Rectangle 8"/>
                <p:cNvSpPr>
                  <a:spLocks noChangeArrowheads="1"/>
                </p:cNvSpPr>
                <p:nvPr/>
              </p:nvSpPr>
              <p:spPr bwMode="auto">
                <a:xfrm>
                  <a:off x="3300" y="2762"/>
                  <a:ext cx="222" cy="1965"/>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510" name="Rectangle 9"/>
                <p:cNvSpPr>
                  <a:spLocks noChangeArrowheads="1"/>
                </p:cNvSpPr>
                <p:nvPr/>
              </p:nvSpPr>
              <p:spPr bwMode="auto">
                <a:xfrm>
                  <a:off x="3300" y="2762"/>
                  <a:ext cx="222" cy="1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511" name="Rectangle 10"/>
                <p:cNvSpPr>
                  <a:spLocks noChangeArrowheads="1"/>
                </p:cNvSpPr>
                <p:nvPr/>
              </p:nvSpPr>
              <p:spPr bwMode="auto">
                <a:xfrm>
                  <a:off x="3853" y="4530"/>
                  <a:ext cx="222" cy="197"/>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512" name="Rectangle 11"/>
                <p:cNvSpPr>
                  <a:spLocks noChangeArrowheads="1"/>
                </p:cNvSpPr>
                <p:nvPr/>
              </p:nvSpPr>
              <p:spPr bwMode="auto">
                <a:xfrm>
                  <a:off x="3853" y="4530"/>
                  <a:ext cx="222" cy="19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513" name="Rectangle 12"/>
                <p:cNvSpPr>
                  <a:spLocks noChangeArrowheads="1"/>
                </p:cNvSpPr>
                <p:nvPr/>
              </p:nvSpPr>
              <p:spPr bwMode="auto">
                <a:xfrm>
                  <a:off x="4407" y="3524"/>
                  <a:ext cx="222" cy="1203"/>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514" name="Rectangle 13"/>
                <p:cNvSpPr>
                  <a:spLocks noChangeArrowheads="1"/>
                </p:cNvSpPr>
                <p:nvPr/>
              </p:nvSpPr>
              <p:spPr bwMode="auto">
                <a:xfrm>
                  <a:off x="4407" y="3524"/>
                  <a:ext cx="222" cy="120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515" name="Rectangle 14"/>
                <p:cNvSpPr>
                  <a:spLocks noChangeArrowheads="1"/>
                </p:cNvSpPr>
                <p:nvPr/>
              </p:nvSpPr>
              <p:spPr bwMode="auto">
                <a:xfrm>
                  <a:off x="4961" y="3080"/>
                  <a:ext cx="221" cy="1647"/>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518" name="Rectangle 15"/>
                <p:cNvSpPr>
                  <a:spLocks noChangeArrowheads="1"/>
                </p:cNvSpPr>
                <p:nvPr/>
              </p:nvSpPr>
              <p:spPr bwMode="auto">
                <a:xfrm>
                  <a:off x="4961" y="3080"/>
                  <a:ext cx="221" cy="16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519" name="Rectangle 16"/>
                <p:cNvSpPr>
                  <a:spLocks noChangeArrowheads="1"/>
                </p:cNvSpPr>
                <p:nvPr/>
              </p:nvSpPr>
              <p:spPr bwMode="auto">
                <a:xfrm>
                  <a:off x="5514" y="4432"/>
                  <a:ext cx="222" cy="295"/>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520" name="Rectangle 17"/>
                <p:cNvSpPr>
                  <a:spLocks noChangeArrowheads="1"/>
                </p:cNvSpPr>
                <p:nvPr/>
              </p:nvSpPr>
              <p:spPr bwMode="auto">
                <a:xfrm>
                  <a:off x="5514" y="4432"/>
                  <a:ext cx="222" cy="2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521" name="Rectangle 18"/>
                <p:cNvSpPr>
                  <a:spLocks noChangeArrowheads="1"/>
                </p:cNvSpPr>
                <p:nvPr/>
              </p:nvSpPr>
              <p:spPr bwMode="auto">
                <a:xfrm>
                  <a:off x="6068" y="2319"/>
                  <a:ext cx="221" cy="2408"/>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522" name="Rectangle 19"/>
                <p:cNvSpPr>
                  <a:spLocks noChangeArrowheads="1"/>
                </p:cNvSpPr>
                <p:nvPr/>
              </p:nvSpPr>
              <p:spPr bwMode="auto">
                <a:xfrm>
                  <a:off x="6068" y="2319"/>
                  <a:ext cx="221" cy="24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sp>
              <p:nvSpPr>
                <p:cNvPr id="17523" name="Line 20"/>
                <p:cNvSpPr>
                  <a:spLocks noChangeShapeType="1"/>
                </p:cNvSpPr>
                <p:nvPr/>
              </p:nvSpPr>
              <p:spPr bwMode="auto">
                <a:xfrm>
                  <a:off x="2027" y="1778"/>
                  <a:ext cx="0" cy="2949"/>
                </a:xfrm>
                <a:prstGeom prst="line">
                  <a:avLst/>
                </a:prstGeom>
                <a:noFill/>
                <a:ln w="0">
                  <a:solidFill>
                    <a:srgbClr val="333333"/>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524" name="Line 21"/>
                <p:cNvSpPr>
                  <a:spLocks noChangeShapeType="1"/>
                </p:cNvSpPr>
                <p:nvPr/>
              </p:nvSpPr>
              <p:spPr bwMode="auto">
                <a:xfrm>
                  <a:off x="2005" y="4727"/>
                  <a:ext cx="22"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525" name="Line 22"/>
                <p:cNvSpPr>
                  <a:spLocks noChangeShapeType="1"/>
                </p:cNvSpPr>
                <p:nvPr/>
              </p:nvSpPr>
              <p:spPr bwMode="auto">
                <a:xfrm>
                  <a:off x="2005" y="4235"/>
                  <a:ext cx="22"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526" name="Line 23"/>
                <p:cNvSpPr>
                  <a:spLocks noChangeShapeType="1"/>
                </p:cNvSpPr>
                <p:nvPr/>
              </p:nvSpPr>
              <p:spPr bwMode="auto">
                <a:xfrm>
                  <a:off x="2005" y="3743"/>
                  <a:ext cx="22"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527" name="Line 24"/>
                <p:cNvSpPr>
                  <a:spLocks noChangeShapeType="1"/>
                </p:cNvSpPr>
                <p:nvPr/>
              </p:nvSpPr>
              <p:spPr bwMode="auto">
                <a:xfrm>
                  <a:off x="2005" y="3252"/>
                  <a:ext cx="22"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528" name="Line 25"/>
                <p:cNvSpPr>
                  <a:spLocks noChangeShapeType="1"/>
                </p:cNvSpPr>
                <p:nvPr/>
              </p:nvSpPr>
              <p:spPr bwMode="auto">
                <a:xfrm>
                  <a:off x="2005" y="2762"/>
                  <a:ext cx="22"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529" name="Line 26"/>
                <p:cNvSpPr>
                  <a:spLocks noChangeShapeType="1"/>
                </p:cNvSpPr>
                <p:nvPr/>
              </p:nvSpPr>
              <p:spPr bwMode="auto">
                <a:xfrm>
                  <a:off x="2005" y="2269"/>
                  <a:ext cx="22"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530" name="Line 27"/>
                <p:cNvSpPr>
                  <a:spLocks noChangeShapeType="1"/>
                </p:cNvSpPr>
                <p:nvPr/>
              </p:nvSpPr>
              <p:spPr bwMode="auto">
                <a:xfrm>
                  <a:off x="2005" y="1778"/>
                  <a:ext cx="22" cy="0"/>
                </a:xfrm>
                <a:prstGeom prst="line">
                  <a:avLst/>
                </a:prstGeom>
                <a:noFill/>
                <a:ln w="0">
                  <a:solidFill>
                    <a:srgbClr val="808080"/>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531" name="Line 28"/>
                <p:cNvSpPr>
                  <a:spLocks noChangeShapeType="1"/>
                </p:cNvSpPr>
                <p:nvPr/>
              </p:nvSpPr>
              <p:spPr bwMode="auto">
                <a:xfrm>
                  <a:off x="2027" y="4727"/>
                  <a:ext cx="4429" cy="0"/>
                </a:xfrm>
                <a:prstGeom prst="line">
                  <a:avLst/>
                </a:prstGeom>
                <a:noFill/>
                <a:ln w="0">
                  <a:solidFill>
                    <a:srgbClr val="333333"/>
                  </a:solid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17532" name="Rectangle 29"/>
                <p:cNvSpPr>
                  <a:spLocks noChangeArrowheads="1"/>
                </p:cNvSpPr>
                <p:nvPr/>
              </p:nvSpPr>
              <p:spPr bwMode="auto">
                <a:xfrm>
                  <a:off x="1828" y="4683"/>
                  <a:ext cx="91" cy="21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900" b="0" i="0" u="none" strike="noStrike" cap="none" normalizeH="0" baseline="0" smtClean="0">
                      <a:ln>
                        <a:noFill/>
                      </a:ln>
                      <a:solidFill>
                        <a:srgbClr val="000000"/>
                      </a:solidFill>
                      <a:effectLst/>
                      <a:latin typeface="Times New Roman" pitchFamily="18" charset="0"/>
                      <a:cs typeface="Arial" pitchFamily="34"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33" name="Rectangle 30"/>
                <p:cNvSpPr>
                  <a:spLocks noChangeArrowheads="1"/>
                </p:cNvSpPr>
                <p:nvPr/>
              </p:nvSpPr>
              <p:spPr bwMode="auto">
                <a:xfrm>
                  <a:off x="1729" y="4193"/>
                  <a:ext cx="227" cy="21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900" b="0" i="0" u="none" strike="noStrike" cap="none" normalizeH="0" baseline="0" smtClean="0">
                      <a:ln>
                        <a:noFill/>
                      </a:ln>
                      <a:solidFill>
                        <a:srgbClr val="000000"/>
                      </a:solidFill>
                      <a:effectLst/>
                      <a:latin typeface="Calibri" pitchFamily="34" charset="0"/>
                      <a:cs typeface="Arial" pitchFamily="34" charset="0"/>
                    </a:rPr>
                    <a:t>0.2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34" name="Rectangle 31"/>
                <p:cNvSpPr>
                  <a:spLocks noChangeArrowheads="1"/>
                </p:cNvSpPr>
                <p:nvPr/>
              </p:nvSpPr>
              <p:spPr bwMode="auto">
                <a:xfrm>
                  <a:off x="1729" y="3700"/>
                  <a:ext cx="227" cy="21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900" b="0" i="0" u="none" strike="noStrike" cap="none" normalizeH="0" baseline="0" smtClean="0">
                      <a:ln>
                        <a:noFill/>
                      </a:ln>
                      <a:solidFill>
                        <a:srgbClr val="000000"/>
                      </a:solidFill>
                      <a:effectLst/>
                      <a:latin typeface="Calibri" pitchFamily="34" charset="0"/>
                      <a:cs typeface="Arial" pitchFamily="34" charset="0"/>
                    </a:rPr>
                    <a:t>0.4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35" name="Rectangle 32"/>
                <p:cNvSpPr>
                  <a:spLocks noChangeArrowheads="1"/>
                </p:cNvSpPr>
                <p:nvPr/>
              </p:nvSpPr>
              <p:spPr bwMode="auto">
                <a:xfrm>
                  <a:off x="1729" y="3208"/>
                  <a:ext cx="227" cy="21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900" b="0" i="0" u="none" strike="noStrike" cap="none" normalizeH="0" baseline="0" smtClean="0">
                      <a:ln>
                        <a:noFill/>
                      </a:ln>
                      <a:solidFill>
                        <a:srgbClr val="000000"/>
                      </a:solidFill>
                      <a:effectLst/>
                      <a:latin typeface="Calibri" pitchFamily="34" charset="0"/>
                      <a:cs typeface="Arial" pitchFamily="34" charset="0"/>
                    </a:rPr>
                    <a:t>0.6</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64" name="Rectangle 33"/>
                <p:cNvSpPr>
                  <a:spLocks noChangeArrowheads="1"/>
                </p:cNvSpPr>
                <p:nvPr/>
              </p:nvSpPr>
              <p:spPr bwMode="auto">
                <a:xfrm>
                  <a:off x="1729" y="2732"/>
                  <a:ext cx="227" cy="21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900" b="0" i="0" u="none" strike="noStrike" cap="none" normalizeH="0" baseline="0" smtClean="0">
                      <a:ln>
                        <a:noFill/>
                      </a:ln>
                      <a:solidFill>
                        <a:srgbClr val="000000"/>
                      </a:solidFill>
                      <a:effectLst/>
                      <a:latin typeface="Calibri" pitchFamily="34" charset="0"/>
                      <a:cs typeface="Arial" pitchFamily="34" charset="0"/>
                    </a:rPr>
                    <a:t>0.8</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65" name="Rectangle 34"/>
                <p:cNvSpPr>
                  <a:spLocks noChangeArrowheads="1"/>
                </p:cNvSpPr>
                <p:nvPr/>
              </p:nvSpPr>
              <p:spPr bwMode="auto">
                <a:xfrm>
                  <a:off x="1783" y="2226"/>
                  <a:ext cx="91" cy="21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900" b="0" i="0" u="none" strike="noStrike" cap="none" normalizeH="0" baseline="0" smtClean="0">
                      <a:ln>
                        <a:noFill/>
                      </a:ln>
                      <a:solidFill>
                        <a:srgbClr val="000000"/>
                      </a:solidFill>
                      <a:effectLst/>
                      <a:latin typeface="Calibri" pitchFamily="34" charset="0"/>
                      <a:cs typeface="Arial" pitchFamily="34" charset="0"/>
                    </a:rPr>
                    <a:t>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66" name="Rectangle 35"/>
                <p:cNvSpPr>
                  <a:spLocks noChangeArrowheads="1"/>
                </p:cNvSpPr>
                <p:nvPr/>
              </p:nvSpPr>
              <p:spPr bwMode="auto">
                <a:xfrm>
                  <a:off x="1729" y="1735"/>
                  <a:ext cx="227" cy="21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900" b="0" i="0" u="none" strike="noStrike" cap="none" normalizeH="0" baseline="0" smtClean="0">
                      <a:ln>
                        <a:noFill/>
                      </a:ln>
                      <a:solidFill>
                        <a:srgbClr val="000000"/>
                      </a:solidFill>
                      <a:effectLst/>
                      <a:latin typeface="Calibri" pitchFamily="34" charset="0"/>
                      <a:cs typeface="Arial" pitchFamily="34" charset="0"/>
                    </a:rPr>
                    <a:t>1.2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67" name="Rectangle 36"/>
                <p:cNvSpPr>
                  <a:spLocks noChangeArrowheads="1"/>
                </p:cNvSpPr>
                <p:nvPr/>
              </p:nvSpPr>
              <p:spPr bwMode="auto">
                <a:xfrm>
                  <a:off x="2240" y="4784"/>
                  <a:ext cx="162" cy="21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900" b="0" i="0" u="none" strike="noStrike" cap="none" normalizeH="0" baseline="0" smtClean="0">
                      <a:ln>
                        <a:noFill/>
                      </a:ln>
                      <a:solidFill>
                        <a:srgbClr val="000000"/>
                      </a:solidFill>
                      <a:effectLst/>
                      <a:latin typeface="Calibri" pitchFamily="34" charset="0"/>
                      <a:cs typeface="Arial" pitchFamily="34" charset="0"/>
                    </a:rPr>
                    <a:t>W</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68" name="Rectangle 37"/>
                <p:cNvSpPr>
                  <a:spLocks noChangeArrowheads="1"/>
                </p:cNvSpPr>
                <p:nvPr/>
              </p:nvSpPr>
              <p:spPr bwMode="auto">
                <a:xfrm>
                  <a:off x="2818" y="4784"/>
                  <a:ext cx="91" cy="21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900" b="0" i="0" u="none" strike="noStrike" cap="none" normalizeH="0" baseline="0" smtClean="0">
                      <a:ln>
                        <a:noFill/>
                      </a:ln>
                      <a:solidFill>
                        <a:srgbClr val="000000"/>
                      </a:solidFill>
                      <a:effectLst/>
                      <a:latin typeface="Calibri" pitchFamily="34" charset="0"/>
                      <a:cs typeface="Arial" pitchFamily="34"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69" name="Rectangle 38"/>
                <p:cNvSpPr>
                  <a:spLocks noChangeArrowheads="1"/>
                </p:cNvSpPr>
                <p:nvPr/>
              </p:nvSpPr>
              <p:spPr bwMode="auto">
                <a:xfrm>
                  <a:off x="3346" y="4784"/>
                  <a:ext cx="182" cy="21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900" b="0" i="0" u="none" strike="noStrike" cap="none" normalizeH="0" baseline="0" smtClean="0">
                      <a:ln>
                        <a:noFill/>
                      </a:ln>
                      <a:solidFill>
                        <a:srgbClr val="000000"/>
                      </a:solidFill>
                      <a:effectLst/>
                      <a:latin typeface="Calibri" pitchFamily="34"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70" name="Rectangle 39"/>
                <p:cNvSpPr>
                  <a:spLocks noChangeArrowheads="1"/>
                </p:cNvSpPr>
                <p:nvPr/>
              </p:nvSpPr>
              <p:spPr bwMode="auto">
                <a:xfrm>
                  <a:off x="3908" y="4784"/>
                  <a:ext cx="182" cy="21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900" b="0" i="0" u="none" strike="noStrike" cap="none" normalizeH="0" baseline="0" smtClean="0">
                      <a:ln>
                        <a:noFill/>
                      </a:ln>
                      <a:solidFill>
                        <a:srgbClr val="000000"/>
                      </a:solidFill>
                      <a:effectLst/>
                      <a:latin typeface="Calibri" pitchFamily="34" charset="0"/>
                      <a:cs typeface="Arial" pitchFamily="34" charset="0"/>
                    </a:rPr>
                    <a:t>13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73" name="Rectangle 40"/>
                <p:cNvSpPr>
                  <a:spLocks noChangeArrowheads="1"/>
                </p:cNvSpPr>
                <p:nvPr/>
              </p:nvSpPr>
              <p:spPr bwMode="auto">
                <a:xfrm>
                  <a:off x="4445" y="4784"/>
                  <a:ext cx="182" cy="21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900" b="0" i="0" u="none" strike="noStrike" cap="none" normalizeH="0" baseline="0" smtClean="0">
                      <a:ln>
                        <a:noFill/>
                      </a:ln>
                      <a:solidFill>
                        <a:srgbClr val="000000"/>
                      </a:solidFill>
                      <a:effectLst/>
                      <a:latin typeface="Calibri" pitchFamily="34"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74" name="Rectangle 41"/>
                <p:cNvSpPr>
                  <a:spLocks noChangeArrowheads="1"/>
                </p:cNvSpPr>
                <p:nvPr/>
              </p:nvSpPr>
              <p:spPr bwMode="auto">
                <a:xfrm>
                  <a:off x="4999" y="4784"/>
                  <a:ext cx="182" cy="21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900" b="0" i="0" u="none" strike="noStrike" cap="none" normalizeH="0" baseline="0" smtClean="0">
                      <a:ln>
                        <a:noFill/>
                      </a:ln>
                      <a:solidFill>
                        <a:srgbClr val="000000"/>
                      </a:solidFill>
                      <a:effectLst/>
                      <a:latin typeface="Calibri" pitchFamily="34" charset="0"/>
                      <a:cs typeface="Arial" pitchFamily="34" charset="0"/>
                    </a:rPr>
                    <a:t>16</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75" name="Rectangle 42"/>
                <p:cNvSpPr>
                  <a:spLocks noChangeArrowheads="1"/>
                </p:cNvSpPr>
                <p:nvPr/>
              </p:nvSpPr>
              <p:spPr bwMode="auto">
                <a:xfrm>
                  <a:off x="5570" y="4784"/>
                  <a:ext cx="182" cy="21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900" b="0" i="0" u="none" strike="noStrike" cap="none" normalizeH="0" baseline="0" smtClean="0">
                      <a:ln>
                        <a:noFill/>
                      </a:ln>
                      <a:solidFill>
                        <a:srgbClr val="000000"/>
                      </a:solidFill>
                      <a:effectLst/>
                      <a:latin typeface="Calibri" pitchFamily="34" charset="0"/>
                      <a:cs typeface="Arial" pitchFamily="34" charset="0"/>
                    </a:rPr>
                    <a:t>19</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76" name="Rectangle 43"/>
                <p:cNvSpPr>
                  <a:spLocks noChangeArrowheads="1"/>
                </p:cNvSpPr>
                <p:nvPr/>
              </p:nvSpPr>
              <p:spPr bwMode="auto">
                <a:xfrm>
                  <a:off x="6117" y="4784"/>
                  <a:ext cx="182" cy="21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900" b="0" i="0" u="none" strike="noStrike" cap="none" normalizeH="0" baseline="0" smtClean="0">
                      <a:ln>
                        <a:noFill/>
                      </a:ln>
                      <a:solidFill>
                        <a:srgbClr val="000000"/>
                      </a:solidFill>
                      <a:effectLst/>
                      <a:latin typeface="Calibri" pitchFamily="34" charset="0"/>
                      <a:cs typeface="Arial" pitchFamily="34" charset="0"/>
                    </a:rPr>
                    <a:t>20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77" name="Rectangle 45"/>
                <p:cNvSpPr>
                  <a:spLocks noChangeArrowheads="1"/>
                </p:cNvSpPr>
                <p:nvPr/>
              </p:nvSpPr>
              <p:spPr bwMode="auto">
                <a:xfrm rot="-5400000">
                  <a:off x="245" y="3094"/>
                  <a:ext cx="2478" cy="35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CA" sz="1100" b="1" i="0" u="none" strike="noStrike" cap="none" normalizeH="0" baseline="0" smtClean="0">
                      <a:ln>
                        <a:noFill/>
                      </a:ln>
                      <a:solidFill>
                        <a:srgbClr val="000000"/>
                      </a:solidFill>
                      <a:effectLst/>
                      <a:latin typeface="Calibri" pitchFamily="34" charset="0"/>
                      <a:cs typeface="Arial" pitchFamily="34" charset="0"/>
                    </a:rPr>
                    <a:t>Relative expression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78" name="Text Box 46"/>
                <p:cNvSpPr txBox="1">
                  <a:spLocks noChangeArrowheads="1"/>
                </p:cNvSpPr>
                <p:nvPr/>
              </p:nvSpPr>
              <p:spPr bwMode="auto">
                <a:xfrm>
                  <a:off x="2662" y="3995"/>
                  <a:ext cx="345" cy="413"/>
                </a:xfrm>
                <a:prstGeom prst="rect">
                  <a:avLst/>
                </a:prstGeom>
                <a:noFill/>
                <a:ln w="9525">
                  <a:noFill/>
                  <a:miter lim="800000"/>
                  <a:headEnd/>
                  <a:tailEnd/>
                </a:ln>
              </p:spPr>
              <p:txBody>
                <a:bodyPr vert="horz" wrap="square" lIns="85877" tIns="42937" rIns="85877" bIns="4293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chemeClr val="tx1"/>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79" name="Text Box 47"/>
                <p:cNvSpPr txBox="1">
                  <a:spLocks noChangeArrowheads="1"/>
                </p:cNvSpPr>
                <p:nvPr/>
              </p:nvSpPr>
              <p:spPr bwMode="auto">
                <a:xfrm>
                  <a:off x="3163" y="2497"/>
                  <a:ext cx="547" cy="413"/>
                </a:xfrm>
                <a:prstGeom prst="rect">
                  <a:avLst/>
                </a:prstGeom>
                <a:noFill/>
                <a:ln w="9525">
                  <a:noFill/>
                  <a:miter lim="800000"/>
                  <a:headEnd/>
                  <a:tailEnd/>
                </a:ln>
              </p:spPr>
              <p:txBody>
                <a:bodyPr vert="horz" wrap="square" lIns="85877" tIns="42937" rIns="85877" bIns="4293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chemeClr val="tx1"/>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680" name="Text Box 48"/>
                <p:cNvSpPr txBox="1">
                  <a:spLocks noChangeArrowheads="1"/>
                </p:cNvSpPr>
                <p:nvPr/>
              </p:nvSpPr>
              <p:spPr bwMode="auto">
                <a:xfrm>
                  <a:off x="4877" y="2823"/>
                  <a:ext cx="344" cy="413"/>
                </a:xfrm>
                <a:prstGeom prst="rect">
                  <a:avLst/>
                </a:prstGeom>
                <a:noFill/>
                <a:ln w="9525">
                  <a:noFill/>
                  <a:miter lim="800000"/>
                  <a:headEnd/>
                  <a:tailEnd/>
                </a:ln>
              </p:spPr>
              <p:txBody>
                <a:bodyPr vert="horz" wrap="square" lIns="85877" tIns="42937" rIns="85877" bIns="4293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000" b="0" i="0" u="none" strike="noStrike" cap="none" normalizeH="0" baseline="0" smtClean="0">
                      <a:ln>
                        <a:noFill/>
                      </a:ln>
                      <a:solidFill>
                        <a:schemeClr val="tx1"/>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717" name="Text Box 309"/>
                <p:cNvSpPr txBox="1">
                  <a:spLocks noChangeArrowheads="1"/>
                </p:cNvSpPr>
                <p:nvPr/>
              </p:nvSpPr>
              <p:spPr bwMode="auto">
                <a:xfrm>
                  <a:off x="1975" y="1652"/>
                  <a:ext cx="2278" cy="359"/>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100" b="1" i="0" u="none" strike="noStrike" cap="none" normalizeH="0" baseline="0" dirty="0" smtClean="0">
                      <a:ln>
                        <a:noFill/>
                      </a:ln>
                      <a:solidFill>
                        <a:schemeClr val="tx1"/>
                      </a:solidFill>
                      <a:effectLst/>
                      <a:latin typeface="Calibri" pitchFamily="34" charset="0"/>
                      <a:cs typeface="Arial" pitchFamily="34" charset="0"/>
                    </a:rPr>
                    <a:t>A. K-TTG1 in Westar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681" name="Rectangle 146"/>
                <p:cNvSpPr>
                  <a:spLocks noChangeArrowheads="1"/>
                </p:cNvSpPr>
                <p:nvPr/>
              </p:nvSpPr>
              <p:spPr bwMode="auto">
                <a:xfrm>
                  <a:off x="3710" y="5075"/>
                  <a:ext cx="634" cy="286"/>
                </a:xfrm>
                <a:prstGeom prst="rect">
                  <a:avLst/>
                </a:prstGeom>
                <a:noFill/>
                <a:ln w="9525">
                  <a:noFill/>
                  <a:miter lim="800000"/>
                  <a:headEnd/>
                  <a:tailEnd/>
                </a:ln>
              </p:spPr>
              <p:txBody>
                <a:bodyPr vert="horz" wrap="non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100" b="1" i="0" u="none" strike="noStrike" cap="none" normalizeH="0" baseline="0" smtClean="0">
                      <a:ln>
                        <a:noFill/>
                      </a:ln>
                      <a:solidFill>
                        <a:srgbClr val="000000"/>
                      </a:solidFill>
                      <a:effectLst/>
                      <a:latin typeface="Calibri" pitchFamily="34" charset="0"/>
                      <a:cs typeface="Arial" pitchFamily="34" charset="0"/>
                    </a:rPr>
                    <a:t>Plant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sp>
          <p:nvSpPr>
            <p:cNvPr id="17455" name="Text Box 311"/>
            <p:cNvSpPr txBox="1">
              <a:spLocks noChangeArrowheads="1"/>
            </p:cNvSpPr>
            <p:nvPr/>
          </p:nvSpPr>
          <p:spPr bwMode="auto">
            <a:xfrm>
              <a:off x="116632" y="5940152"/>
              <a:ext cx="6264696" cy="269081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1100" b="1" i="0" u="none" strike="noStrike" cap="none" normalizeH="0" baseline="0" dirty="0" smtClean="0">
                  <a:ln>
                    <a:noFill/>
                  </a:ln>
                  <a:solidFill>
                    <a:schemeClr val="tx1"/>
                  </a:solidFill>
                  <a:effectLst/>
                  <a:cs typeface="Arial" pitchFamily="34" charset="0"/>
                </a:rPr>
                <a:t>Supplementary Fig. S4. </a:t>
              </a:r>
              <a:r>
                <a:rPr kumimoji="0" lang="en-CA" sz="1100" b="0" i="0" u="none" strike="noStrike" cap="none" normalizeH="0" baseline="0" dirty="0" smtClean="0">
                  <a:ln>
                    <a:noFill/>
                  </a:ln>
                  <a:solidFill>
                    <a:schemeClr val="tx1"/>
                  </a:solidFill>
                  <a:effectLst/>
                  <a:cs typeface="Arial" pitchFamily="34" charset="0"/>
                </a:rPr>
                <a:t>Relative expression of </a:t>
              </a:r>
              <a:r>
                <a:rPr kumimoji="0" lang="en-CA" sz="1100" b="0" i="1" u="none" strike="noStrike" cap="none" normalizeH="0" baseline="0" dirty="0" err="1" smtClean="0">
                  <a:ln>
                    <a:noFill/>
                  </a:ln>
                  <a:solidFill>
                    <a:schemeClr val="tx1"/>
                  </a:solidFill>
                  <a:effectLst/>
                  <a:cs typeface="Arial" pitchFamily="34" charset="0"/>
                </a:rPr>
                <a:t>Bn</a:t>
              </a:r>
              <a:r>
                <a:rPr kumimoji="0" lang="en-US" sz="1100" b="0" i="1" u="none" strike="noStrike" cap="none" normalizeH="0" baseline="0" dirty="0" smtClean="0">
                  <a:ln>
                    <a:noFill/>
                  </a:ln>
                  <a:solidFill>
                    <a:schemeClr val="tx1"/>
                  </a:solidFill>
                  <a:effectLst/>
                  <a:cs typeface="Arial" pitchFamily="34" charset="0"/>
                </a:rPr>
                <a:t>TTG1</a:t>
              </a:r>
              <a:r>
                <a:rPr kumimoji="0" lang="en-US" sz="1100" b="0" i="0" u="none" strike="noStrike" cap="none" normalizeH="0" baseline="0" dirty="0" smtClean="0">
                  <a:ln>
                    <a:noFill/>
                  </a:ln>
                  <a:solidFill>
                    <a:schemeClr val="tx1"/>
                  </a:solidFill>
                  <a:effectLst/>
                  <a:cs typeface="Arial" pitchFamily="34" charset="0"/>
                </a:rPr>
                <a:t> in seedling tissues </a:t>
              </a:r>
              <a:r>
                <a:rPr kumimoji="0" lang="en-CA" sz="1100" b="0" i="0" u="none" strike="noStrike" cap="none" normalizeH="0" baseline="0" dirty="0" smtClean="0">
                  <a:ln>
                    <a:noFill/>
                  </a:ln>
                  <a:solidFill>
                    <a:schemeClr val="tx1"/>
                  </a:solidFill>
                  <a:effectLst/>
                  <a:cs typeface="Arial" pitchFamily="34" charset="0"/>
                </a:rPr>
                <a:t>of </a:t>
              </a:r>
              <a:r>
                <a:rPr kumimoji="0" lang="en-US" sz="1100" b="0" i="0" u="none" strike="noStrike" cap="none" normalizeH="0" baseline="0" dirty="0" smtClean="0">
                  <a:ln>
                    <a:noFill/>
                  </a:ln>
                  <a:solidFill>
                    <a:schemeClr val="tx1"/>
                  </a:solidFill>
                  <a:effectLst/>
                  <a:cs typeface="Arial" pitchFamily="34" charset="0"/>
                </a:rPr>
                <a:t>T</a:t>
              </a:r>
              <a:r>
                <a:rPr kumimoji="0" lang="en-US" sz="1100" b="0" i="0" u="none" strike="noStrike" cap="none" normalizeH="0" baseline="-25000" dirty="0" smtClean="0">
                  <a:ln>
                    <a:noFill/>
                  </a:ln>
                  <a:solidFill>
                    <a:schemeClr val="tx1"/>
                  </a:solidFill>
                  <a:effectLst/>
                  <a:cs typeface="Arial" pitchFamily="34" charset="0"/>
                </a:rPr>
                <a:t>0</a:t>
              </a:r>
              <a:r>
                <a:rPr kumimoji="0" lang="en-US" sz="1100" b="0" i="0" u="none" strike="noStrike" cap="none" normalizeH="0" baseline="0" dirty="0" smtClean="0">
                  <a:ln>
                    <a:noFill/>
                  </a:ln>
                  <a:solidFill>
                    <a:schemeClr val="tx1"/>
                  </a:solidFill>
                  <a:effectLst/>
                  <a:cs typeface="Arial" pitchFamily="34" charset="0"/>
                </a:rPr>
                <a:t> plants transformed with K-TTG1 or O-TTG1 binary vectors in semi-glabrous cv. Westar and hairy AtGL3+ </a:t>
              </a:r>
              <a:r>
                <a:rPr kumimoji="0" lang="en-US" sz="1100" b="0" i="1" u="none" strike="noStrike" cap="none" normalizeH="0" baseline="0" dirty="0" smtClean="0">
                  <a:ln>
                    <a:noFill/>
                  </a:ln>
                  <a:solidFill>
                    <a:schemeClr val="tx1"/>
                  </a:solidFill>
                  <a:effectLst/>
                  <a:cs typeface="Arial" pitchFamily="34" charset="0"/>
                </a:rPr>
                <a:t>B. </a:t>
              </a:r>
              <a:r>
                <a:rPr kumimoji="0" lang="en-US" sz="1100" b="0" i="1" u="none" strike="noStrike" cap="none" normalizeH="0" baseline="0" dirty="0" err="1" smtClean="0">
                  <a:ln>
                    <a:noFill/>
                  </a:ln>
                  <a:solidFill>
                    <a:schemeClr val="tx1"/>
                  </a:solidFill>
                  <a:effectLst/>
                  <a:cs typeface="Arial" pitchFamily="34" charset="0"/>
                </a:rPr>
                <a:t>napus</a:t>
              </a:r>
              <a:r>
                <a:rPr kumimoji="0" lang="en-US" sz="1100" b="0" i="0" u="none" strike="noStrike" cap="none" normalizeH="0" baseline="0" dirty="0" smtClean="0">
                  <a:ln>
                    <a:noFill/>
                  </a:ln>
                  <a:solidFill>
                    <a:schemeClr val="tx1"/>
                  </a:solidFill>
                  <a:effectLst/>
                  <a:cs typeface="Arial" pitchFamily="34" charset="0"/>
                </a:rPr>
                <a:t> backgrounds using Q-PCR. Expression is relative to </a:t>
              </a:r>
              <a:r>
                <a:rPr kumimoji="0" lang="en-US" sz="1100" b="0" i="1" u="none" strike="noStrike" cap="none" normalizeH="0" baseline="0" dirty="0" smtClean="0">
                  <a:ln>
                    <a:noFill/>
                  </a:ln>
                  <a:solidFill>
                    <a:schemeClr val="tx1"/>
                  </a:solidFill>
                  <a:effectLst/>
                  <a:cs typeface="Arial" pitchFamily="34" charset="0"/>
                </a:rPr>
                <a:t>BnTTG1</a:t>
              </a:r>
              <a:r>
                <a:rPr kumimoji="0" lang="en-US" sz="1100" b="0" i="0" u="none" strike="noStrike" cap="none" normalizeH="0" baseline="0" dirty="0" smtClean="0">
                  <a:ln>
                    <a:noFill/>
                  </a:ln>
                  <a:solidFill>
                    <a:schemeClr val="tx1"/>
                  </a:solidFill>
                  <a:effectLst/>
                  <a:cs typeface="Arial" pitchFamily="34" charset="0"/>
                </a:rPr>
                <a:t> expression in Westar or AtGL3+ </a:t>
              </a:r>
              <a:r>
                <a:rPr kumimoji="0" lang="en-US" sz="1100" b="0" i="1" u="none" strike="noStrike" cap="none" normalizeH="0" baseline="0" dirty="0" smtClean="0">
                  <a:ln>
                    <a:noFill/>
                  </a:ln>
                  <a:solidFill>
                    <a:schemeClr val="tx1"/>
                  </a:solidFill>
                  <a:effectLst/>
                  <a:cs typeface="Arial" pitchFamily="34" charset="0"/>
                </a:rPr>
                <a:t>B. </a:t>
              </a:r>
              <a:r>
                <a:rPr kumimoji="0" lang="en-US" sz="1100" b="0" i="1" u="none" strike="noStrike" cap="none" normalizeH="0" baseline="0" dirty="0" err="1" smtClean="0">
                  <a:ln>
                    <a:noFill/>
                  </a:ln>
                  <a:solidFill>
                    <a:schemeClr val="tx1"/>
                  </a:solidFill>
                  <a:effectLst/>
                  <a:cs typeface="Arial" pitchFamily="34" charset="0"/>
                </a:rPr>
                <a:t>napus</a:t>
              </a:r>
              <a:r>
                <a:rPr kumimoji="0" lang="en-US" sz="1100" b="0" i="0" u="none" strike="noStrike" cap="none" normalizeH="0" baseline="0" dirty="0" smtClean="0">
                  <a:ln>
                    <a:noFill/>
                  </a:ln>
                  <a:solidFill>
                    <a:schemeClr val="tx1"/>
                  </a:solidFill>
                  <a:effectLst/>
                  <a:cs typeface="Arial" pitchFamily="34" charset="0"/>
                </a:rPr>
                <a:t> seedling backgrounds (set at 1), which had been normalized to the expression of the </a:t>
              </a:r>
              <a:r>
                <a:rPr kumimoji="0" lang="en-US" sz="1100" b="0" i="1" u="none" strike="noStrike" cap="none" normalizeH="0" baseline="0" dirty="0" smtClean="0">
                  <a:ln>
                    <a:noFill/>
                  </a:ln>
                  <a:solidFill>
                    <a:schemeClr val="tx1"/>
                  </a:solidFill>
                  <a:effectLst/>
                  <a:cs typeface="Arial" pitchFamily="34" charset="0"/>
                </a:rPr>
                <a:t>B. </a:t>
              </a:r>
              <a:r>
                <a:rPr kumimoji="0" lang="en-US" sz="1100" b="0" i="1" u="none" strike="noStrike" cap="none" normalizeH="0" baseline="0" dirty="0" err="1" smtClean="0">
                  <a:ln>
                    <a:noFill/>
                  </a:ln>
                  <a:solidFill>
                    <a:schemeClr val="tx1"/>
                  </a:solidFill>
                  <a:effectLst/>
                  <a:cs typeface="Arial" pitchFamily="34" charset="0"/>
                </a:rPr>
                <a:t>napus</a:t>
              </a:r>
              <a:r>
                <a:rPr kumimoji="0" lang="en-US" sz="1100" b="0" i="0" u="none" strike="noStrike" cap="none" normalizeH="0" baseline="0" dirty="0" smtClean="0">
                  <a:ln>
                    <a:noFill/>
                  </a:ln>
                  <a:solidFill>
                    <a:schemeClr val="tx1"/>
                  </a:solidFill>
                  <a:effectLst/>
                  <a:cs typeface="Arial" pitchFamily="34" charset="0"/>
                </a:rPr>
                <a:t> housekeeping gene </a:t>
              </a:r>
              <a:r>
                <a:rPr kumimoji="0" lang="en-US" sz="1100" b="0" i="1" u="none" strike="noStrike" cap="none" normalizeH="0" baseline="0" dirty="0" smtClean="0">
                  <a:ln>
                    <a:noFill/>
                  </a:ln>
                  <a:solidFill>
                    <a:schemeClr val="tx1"/>
                  </a:solidFill>
                  <a:effectLst/>
                  <a:cs typeface="Arial" pitchFamily="34" charset="0"/>
                </a:rPr>
                <a:t>ACYTRANSFERASE 2</a:t>
              </a:r>
              <a:r>
                <a:rPr kumimoji="0" lang="en-US" sz="1100" b="0" i="0" u="none" strike="noStrike" cap="none" normalizeH="0" baseline="0" dirty="0" smtClean="0">
                  <a:ln>
                    <a:noFill/>
                  </a:ln>
                  <a:solidFill>
                    <a:schemeClr val="tx1"/>
                  </a:solidFill>
                  <a:effectLst/>
                  <a:cs typeface="Arial" pitchFamily="34" charset="0"/>
                </a:rPr>
                <a:t>. Three technical replicates (RNA samples from the same plant) were used per plant. </a:t>
              </a:r>
              <a:r>
                <a:rPr kumimoji="0" lang="en-US" sz="1100" b="1" i="0" u="none" strike="noStrike" cap="none" normalizeH="0" baseline="0" dirty="0" smtClean="0">
                  <a:ln>
                    <a:noFill/>
                  </a:ln>
                  <a:solidFill>
                    <a:schemeClr val="tx1"/>
                  </a:solidFill>
                  <a:effectLst/>
                  <a:cs typeface="Arial" pitchFamily="34" charset="0"/>
                </a:rPr>
                <a:t>A</a:t>
              </a:r>
              <a:r>
                <a:rPr lang="en-US" sz="1100" b="1" dirty="0">
                  <a:cs typeface="Arial" pitchFamily="34" charset="0"/>
                </a:rPr>
                <a:t>.</a:t>
              </a:r>
              <a:r>
                <a:rPr kumimoji="0" lang="en-US" sz="1100" b="1" i="0" u="none" strike="noStrike" cap="none" normalizeH="0" baseline="0" dirty="0" smtClean="0">
                  <a:ln>
                    <a:noFill/>
                  </a:ln>
                  <a:solidFill>
                    <a:schemeClr val="tx1"/>
                  </a:solidFill>
                  <a:effectLst/>
                  <a:cs typeface="Arial" pitchFamily="34" charset="0"/>
                </a:rPr>
                <a:t> </a:t>
              </a:r>
              <a:r>
                <a:rPr kumimoji="0" lang="en-US" sz="1100" b="0" i="0" u="none" strike="noStrike" cap="none" normalizeH="0" baseline="0" dirty="0" smtClean="0">
                  <a:ln>
                    <a:noFill/>
                  </a:ln>
                  <a:solidFill>
                    <a:schemeClr val="tx1"/>
                  </a:solidFill>
                  <a:effectLst/>
                  <a:cs typeface="Arial" pitchFamily="34" charset="0"/>
                </a:rPr>
                <a:t>Seven K-TTG1</a:t>
              </a:r>
              <a:r>
                <a:rPr kumimoji="0" lang="en-US" sz="1100" b="0" i="0" u="none" strike="noStrike" cap="none" normalizeH="0" baseline="30000" dirty="0" smtClean="0">
                  <a:ln>
                    <a:noFill/>
                  </a:ln>
                  <a:solidFill>
                    <a:schemeClr val="tx1"/>
                  </a:solidFill>
                  <a:effectLst/>
                  <a:cs typeface="Arial" pitchFamily="34" charset="0"/>
                </a:rPr>
                <a:t>+</a:t>
              </a:r>
              <a:r>
                <a:rPr kumimoji="0" lang="en-US" sz="1100" b="0" i="0" u="none" strike="noStrike" cap="none" normalizeH="0" baseline="0" dirty="0" smtClean="0">
                  <a:ln>
                    <a:noFill/>
                  </a:ln>
                  <a:solidFill>
                    <a:schemeClr val="tx1"/>
                  </a:solidFill>
                  <a:effectLst/>
                  <a:cs typeface="Arial" pitchFamily="34" charset="0"/>
                </a:rPr>
                <a:t> lines in Westar background. Plant lines 4 and 16 each have single TDNA insertions and plant 10 has multiple insertions (**).</a:t>
              </a:r>
              <a:r>
                <a:rPr kumimoji="0" lang="en-US" sz="1100" b="0" i="0" u="none" strike="noStrike" cap="none" normalizeH="0" dirty="0" smtClean="0">
                  <a:ln>
                    <a:noFill/>
                  </a:ln>
                  <a:solidFill>
                    <a:schemeClr val="tx1"/>
                  </a:solidFill>
                  <a:effectLst/>
                  <a:cs typeface="Arial" pitchFamily="34" charset="0"/>
                </a:rPr>
                <a:t> </a:t>
              </a:r>
              <a:r>
                <a:rPr kumimoji="0" lang="en-US" sz="1100" b="1" i="0" u="none" strike="noStrike" cap="none" normalizeH="0" baseline="0" dirty="0" smtClean="0">
                  <a:ln>
                    <a:noFill/>
                  </a:ln>
                  <a:solidFill>
                    <a:schemeClr val="tx1"/>
                  </a:solidFill>
                  <a:effectLst/>
                  <a:cs typeface="Arial" pitchFamily="34" charset="0"/>
                </a:rPr>
                <a:t>B.</a:t>
              </a:r>
              <a:r>
                <a:rPr kumimoji="0" lang="en-US" sz="1100" b="1" i="0" u="none" strike="noStrike" cap="none" normalizeH="0" dirty="0" smtClean="0">
                  <a:ln>
                    <a:noFill/>
                  </a:ln>
                  <a:solidFill>
                    <a:schemeClr val="tx1"/>
                  </a:solidFill>
                  <a:effectLst/>
                  <a:cs typeface="Arial" pitchFamily="34" charset="0"/>
                </a:rPr>
                <a:t> </a:t>
              </a:r>
              <a:r>
                <a:rPr kumimoji="0" lang="en-CA" sz="1100" b="0" i="0" u="none" strike="noStrike" cap="none" normalizeH="0" baseline="0" dirty="0" smtClean="0">
                  <a:ln>
                    <a:noFill/>
                  </a:ln>
                  <a:solidFill>
                    <a:schemeClr val="tx1"/>
                  </a:solidFill>
                  <a:effectLst/>
                  <a:cs typeface="Arial" pitchFamily="34" charset="0"/>
                </a:rPr>
                <a:t>Four</a:t>
              </a:r>
              <a:r>
                <a:rPr kumimoji="0" lang="en-US" sz="1100" b="0" i="0" u="none" strike="noStrike" cap="none" normalizeH="0" baseline="0" dirty="0" smtClean="0">
                  <a:ln>
                    <a:noFill/>
                  </a:ln>
                  <a:solidFill>
                    <a:schemeClr val="tx1"/>
                  </a:solidFill>
                  <a:effectLst/>
                  <a:cs typeface="Arial" pitchFamily="34" charset="0"/>
                </a:rPr>
                <a:t> individual T</a:t>
              </a:r>
              <a:r>
                <a:rPr kumimoji="0" lang="en-US" sz="1100" b="0" i="0" u="none" strike="noStrike" cap="none" normalizeH="0" baseline="-25000" dirty="0" smtClean="0">
                  <a:ln>
                    <a:noFill/>
                  </a:ln>
                  <a:solidFill>
                    <a:schemeClr val="tx1"/>
                  </a:solidFill>
                  <a:effectLst/>
                  <a:cs typeface="Arial" pitchFamily="34" charset="0"/>
                </a:rPr>
                <a:t>0</a:t>
              </a:r>
              <a:r>
                <a:rPr kumimoji="0" lang="en-US" sz="1100" b="0" i="0" u="none" strike="noStrike" cap="none" normalizeH="0" baseline="0" dirty="0" smtClean="0">
                  <a:ln>
                    <a:noFill/>
                  </a:ln>
                  <a:solidFill>
                    <a:schemeClr val="tx1"/>
                  </a:solidFill>
                  <a:effectLst/>
                  <a:cs typeface="Arial" pitchFamily="34" charset="0"/>
                </a:rPr>
                <a:t> K-TTG1 plants in AtGL3</a:t>
              </a:r>
              <a:r>
                <a:rPr kumimoji="0" lang="en-US" sz="1100" b="0" i="0" u="none" strike="noStrike" cap="none" normalizeH="0" baseline="30000" dirty="0" smtClean="0">
                  <a:ln>
                    <a:noFill/>
                  </a:ln>
                  <a:solidFill>
                    <a:schemeClr val="tx1"/>
                  </a:solidFill>
                  <a:effectLst/>
                  <a:cs typeface="Arial" pitchFamily="34" charset="0"/>
                </a:rPr>
                <a:t>+ </a:t>
              </a:r>
              <a:r>
                <a:rPr kumimoji="0" lang="en-US" sz="1100" b="0" i="1" u="none" strike="noStrike" cap="none" normalizeH="0" baseline="0" dirty="0" smtClean="0">
                  <a:ln>
                    <a:noFill/>
                  </a:ln>
                  <a:solidFill>
                    <a:schemeClr val="tx1"/>
                  </a:solidFill>
                  <a:effectLst/>
                  <a:cs typeface="Arial" pitchFamily="34" charset="0"/>
                </a:rPr>
                <a:t>B. </a:t>
              </a:r>
              <a:r>
                <a:rPr kumimoji="0" lang="en-US" sz="1100" b="0" i="1" u="none" strike="noStrike" cap="none" normalizeH="0" baseline="0" dirty="0" err="1" smtClean="0">
                  <a:ln>
                    <a:noFill/>
                  </a:ln>
                  <a:solidFill>
                    <a:schemeClr val="tx1"/>
                  </a:solidFill>
                  <a:effectLst/>
                  <a:cs typeface="Arial" pitchFamily="34" charset="0"/>
                </a:rPr>
                <a:t>napus</a:t>
              </a:r>
              <a:r>
                <a:rPr kumimoji="0" lang="en-US" sz="1100" b="0" i="0" u="none" strike="noStrike" cap="none" normalizeH="0" baseline="0" dirty="0" smtClean="0">
                  <a:ln>
                    <a:noFill/>
                  </a:ln>
                  <a:solidFill>
                    <a:schemeClr val="tx1"/>
                  </a:solidFill>
                  <a:effectLst/>
                  <a:cs typeface="Arial" pitchFamily="34" charset="0"/>
                </a:rPr>
                <a:t> background. Lines 5 and 6 have a single TDNA insertion (*) and an enhanced ultra-hairy </a:t>
              </a:r>
              <a:r>
                <a:rPr kumimoji="0" lang="en-US" sz="1100" b="0" i="0" u="none" strike="noStrike" cap="none" normalizeH="0" baseline="0" dirty="0" err="1" smtClean="0">
                  <a:ln>
                    <a:noFill/>
                  </a:ln>
                  <a:solidFill>
                    <a:schemeClr val="tx1"/>
                  </a:solidFill>
                  <a:effectLst/>
                  <a:cs typeface="Arial" pitchFamily="34" charset="0"/>
                </a:rPr>
                <a:t>trichome</a:t>
              </a:r>
              <a:r>
                <a:rPr kumimoji="0" lang="en-US" sz="1100" b="0" i="0" u="none" strike="noStrike" cap="none" normalizeH="0" baseline="0" dirty="0" smtClean="0">
                  <a:ln>
                    <a:noFill/>
                  </a:ln>
                  <a:solidFill>
                    <a:schemeClr val="tx1"/>
                  </a:solidFill>
                  <a:effectLst/>
                  <a:cs typeface="Arial" pitchFamily="34" charset="0"/>
                </a:rPr>
                <a:t> phenotype and thus were used to develop homozygous lines. Plants 8 and 10 have a single TDNA insertion (*) with a hairy AtGL3</a:t>
              </a:r>
              <a:r>
                <a:rPr kumimoji="0" lang="en-US" sz="1100" b="0" i="0" u="none" strike="noStrike" cap="none" normalizeH="0" baseline="30000" dirty="0" smtClean="0">
                  <a:ln>
                    <a:noFill/>
                  </a:ln>
                  <a:solidFill>
                    <a:schemeClr val="tx1"/>
                  </a:solidFill>
                  <a:effectLst/>
                  <a:cs typeface="Arial" pitchFamily="34" charset="0"/>
                </a:rPr>
                <a:t>+</a:t>
              </a:r>
              <a:r>
                <a:rPr kumimoji="0" lang="en-US" sz="1100" b="0" i="0" u="none" strike="noStrike" cap="none" normalizeH="0" baseline="0" dirty="0" smtClean="0">
                  <a:ln>
                    <a:noFill/>
                  </a:ln>
                  <a:solidFill>
                    <a:schemeClr val="tx1"/>
                  </a:solidFill>
                  <a:effectLst/>
                  <a:cs typeface="Arial" pitchFamily="34" charset="0"/>
                </a:rPr>
                <a:t> </a:t>
              </a:r>
              <a:r>
                <a:rPr kumimoji="0" lang="en-US" sz="1100" b="0" i="1" u="none" strike="noStrike" cap="none" normalizeH="0" baseline="0" dirty="0" smtClean="0">
                  <a:ln>
                    <a:noFill/>
                  </a:ln>
                  <a:solidFill>
                    <a:schemeClr val="tx1"/>
                  </a:solidFill>
                  <a:effectLst/>
                  <a:cs typeface="Arial" pitchFamily="34" charset="0"/>
                </a:rPr>
                <a:t>B. </a:t>
              </a:r>
              <a:r>
                <a:rPr kumimoji="0" lang="en-US" sz="1100" b="0" i="1" u="none" strike="noStrike" cap="none" normalizeH="0" baseline="0" dirty="0" err="1" smtClean="0">
                  <a:ln>
                    <a:noFill/>
                  </a:ln>
                  <a:solidFill>
                    <a:schemeClr val="tx1"/>
                  </a:solidFill>
                  <a:effectLst/>
                  <a:cs typeface="Arial" pitchFamily="34" charset="0"/>
                </a:rPr>
                <a:t>napus</a:t>
              </a:r>
              <a:r>
                <a:rPr kumimoji="0" lang="en-US" sz="1100" b="0" i="0" u="none" strike="noStrike" cap="none" normalizeH="0" baseline="0" dirty="0" smtClean="0">
                  <a:ln>
                    <a:noFill/>
                  </a:ln>
                  <a:solidFill>
                    <a:schemeClr val="tx1"/>
                  </a:solidFill>
                  <a:effectLst/>
                  <a:cs typeface="Arial" pitchFamily="34" charset="0"/>
                </a:rPr>
                <a:t> </a:t>
              </a:r>
              <a:r>
                <a:rPr kumimoji="0" lang="en-US" sz="1100" b="0" i="0" u="none" strike="noStrike" cap="none" normalizeH="0" baseline="0" dirty="0" err="1" smtClean="0">
                  <a:ln>
                    <a:noFill/>
                  </a:ln>
                  <a:solidFill>
                    <a:schemeClr val="tx1"/>
                  </a:solidFill>
                  <a:effectLst/>
                  <a:cs typeface="Arial" pitchFamily="34" charset="0"/>
                </a:rPr>
                <a:t>trichome</a:t>
              </a:r>
              <a:r>
                <a:rPr kumimoji="0" lang="en-US" sz="1100" b="0" i="0" u="none" strike="noStrike" cap="none" normalizeH="0" baseline="0" dirty="0" smtClean="0">
                  <a:ln>
                    <a:noFill/>
                  </a:ln>
                  <a:solidFill>
                    <a:schemeClr val="tx1"/>
                  </a:solidFill>
                  <a:effectLst/>
                  <a:cs typeface="Arial" pitchFamily="34" charset="0"/>
                </a:rPr>
                <a:t> phenotype. </a:t>
              </a:r>
              <a:r>
                <a:rPr kumimoji="0" lang="en-CA" sz="1100" b="1" i="0" u="none" strike="noStrike" cap="none" normalizeH="0" baseline="0" dirty="0" smtClean="0">
                  <a:ln>
                    <a:noFill/>
                  </a:ln>
                  <a:solidFill>
                    <a:schemeClr val="tx1"/>
                  </a:solidFill>
                  <a:effectLst/>
                  <a:cs typeface="Arial" pitchFamily="34" charset="0"/>
                </a:rPr>
                <a:t>C. </a:t>
              </a:r>
              <a:r>
                <a:rPr kumimoji="0" lang="en-US" sz="1100" b="0" i="0" u="none" strike="noStrike" cap="none" normalizeH="0" baseline="0" dirty="0" smtClean="0">
                  <a:ln>
                    <a:noFill/>
                  </a:ln>
                  <a:solidFill>
                    <a:schemeClr val="tx1"/>
                  </a:solidFill>
                  <a:effectLst/>
                  <a:cs typeface="Arial" pitchFamily="34" charset="0"/>
                </a:rPr>
                <a:t>Eleven T</a:t>
              </a:r>
              <a:r>
                <a:rPr kumimoji="0" lang="en-US" sz="1100" b="0" i="0" u="none" strike="noStrike" cap="none" normalizeH="0" baseline="-25000" dirty="0" smtClean="0">
                  <a:ln>
                    <a:noFill/>
                  </a:ln>
                  <a:solidFill>
                    <a:schemeClr val="tx1"/>
                  </a:solidFill>
                  <a:effectLst/>
                  <a:cs typeface="Arial" pitchFamily="34" charset="0"/>
                </a:rPr>
                <a:t>0</a:t>
              </a:r>
              <a:r>
                <a:rPr kumimoji="0" lang="en-US" sz="1100" b="0" i="0" u="none" strike="noStrike" cap="none" normalizeH="0" baseline="0" dirty="0" smtClean="0">
                  <a:ln>
                    <a:noFill/>
                  </a:ln>
                  <a:solidFill>
                    <a:schemeClr val="tx1"/>
                  </a:solidFill>
                  <a:effectLst/>
                  <a:cs typeface="Arial" pitchFamily="34" charset="0"/>
                </a:rPr>
                <a:t> O-TTG1 lines in Westar background. Lines 5, 10, 11, 12 and 13 have single TDNA insertions (*). All plants in (A) and (B) show Westar-like growth and semi-glabrous </a:t>
              </a:r>
              <a:r>
                <a:rPr kumimoji="0" lang="en-US" sz="1100" b="0" i="0" u="none" strike="noStrike" cap="none" normalizeH="0" baseline="0" dirty="0" err="1" smtClean="0">
                  <a:ln>
                    <a:noFill/>
                  </a:ln>
                  <a:solidFill>
                    <a:schemeClr val="tx1"/>
                  </a:solidFill>
                  <a:effectLst/>
                  <a:cs typeface="Arial" pitchFamily="34" charset="0"/>
                </a:rPr>
                <a:t>trichome</a:t>
              </a:r>
              <a:r>
                <a:rPr kumimoji="0" lang="en-US" sz="1100" b="0" i="0" u="none" strike="noStrike" cap="none" normalizeH="0" baseline="0" dirty="0" smtClean="0">
                  <a:ln>
                    <a:noFill/>
                  </a:ln>
                  <a:solidFill>
                    <a:schemeClr val="tx1"/>
                  </a:solidFill>
                  <a:effectLst/>
                  <a:cs typeface="Arial" pitchFamily="34" charset="0"/>
                </a:rPr>
                <a:t> phenotypes. Southern blots supporting this data are shown above in Supplementary Fig. S3.</a:t>
              </a:r>
              <a:endParaRPr kumimoji="0" lang="en-CA" sz="1100" b="0" i="0" u="none" strike="noStrike" cap="none" normalizeH="0" baseline="0" dirty="0" smtClean="0">
                <a:ln>
                  <a:noFill/>
                </a:ln>
                <a:solidFill>
                  <a:schemeClr val="tx1"/>
                </a:solidFill>
                <a:effectLst/>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cs typeface="Arial" pitchFamily="34" charset="0"/>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60648" y="827589"/>
            <a:ext cx="6264696" cy="4272572"/>
            <a:chOff x="260648" y="827584"/>
            <a:chExt cx="6264696" cy="4272572"/>
          </a:xfrm>
        </p:grpSpPr>
        <p:pic>
          <p:nvPicPr>
            <p:cNvPr id="18434" name="Picture 2"/>
            <p:cNvPicPr>
              <a:picLocks noChangeAspect="1" noChangeArrowheads="1"/>
            </p:cNvPicPr>
            <p:nvPr/>
          </p:nvPicPr>
          <p:blipFill>
            <a:blip r:embed="rId2" cstate="print"/>
            <a:srcRect/>
            <a:stretch>
              <a:fillRect/>
            </a:stretch>
          </p:blipFill>
          <p:spPr bwMode="auto">
            <a:xfrm>
              <a:off x="260648" y="827584"/>
              <a:ext cx="5973763" cy="3756025"/>
            </a:xfrm>
            <a:prstGeom prst="rect">
              <a:avLst/>
            </a:prstGeom>
            <a:noFill/>
          </p:spPr>
        </p:pic>
        <p:sp>
          <p:nvSpPr>
            <p:cNvPr id="4" name="Rectangle 3"/>
            <p:cNvSpPr/>
            <p:nvPr/>
          </p:nvSpPr>
          <p:spPr>
            <a:xfrm>
              <a:off x="260648" y="4499992"/>
              <a:ext cx="6264696" cy="600164"/>
            </a:xfrm>
            <a:prstGeom prst="rect">
              <a:avLst/>
            </a:prstGeom>
          </p:spPr>
          <p:txBody>
            <a:bodyPr wrap="square">
              <a:spAutoFit/>
            </a:bodyPr>
            <a:lstStyle/>
            <a:p>
              <a:r>
                <a:rPr lang="en-CA" sz="1100" b="1" dirty="0" smtClean="0">
                  <a:cs typeface="Times New Roman" pitchFamily="18" charset="0"/>
                </a:rPr>
                <a:t>Supplementary Fig</a:t>
              </a:r>
              <a:r>
                <a:rPr lang="en-CA" sz="1100" b="1" dirty="0">
                  <a:cs typeface="Times New Roman" pitchFamily="18" charset="0"/>
                </a:rPr>
                <a:t>. S5. </a:t>
              </a:r>
              <a:r>
                <a:rPr lang="en-CA" sz="1100" dirty="0">
                  <a:cs typeface="Times New Roman" pitchFamily="18" charset="0"/>
                </a:rPr>
                <a:t>Fourth rosette leaf </a:t>
              </a:r>
              <a:r>
                <a:rPr lang="en-CA" sz="1100" dirty="0" err="1">
                  <a:cs typeface="Times New Roman" pitchFamily="18" charset="0"/>
                </a:rPr>
                <a:t>trichome</a:t>
              </a:r>
              <a:r>
                <a:rPr lang="en-CA" sz="1100" dirty="0">
                  <a:cs typeface="Times New Roman" pitchFamily="18" charset="0"/>
                </a:rPr>
                <a:t> phenotypes of two-week-old </a:t>
              </a:r>
              <a:r>
                <a:rPr lang="en-CA" sz="1100" i="1" dirty="0">
                  <a:cs typeface="Times New Roman" pitchFamily="18" charset="0"/>
                </a:rPr>
                <a:t>Arabidopsis thaliana</a:t>
              </a:r>
              <a:r>
                <a:rPr lang="en-CA" sz="1100" dirty="0">
                  <a:cs typeface="Times New Roman" pitchFamily="18" charset="0"/>
                </a:rPr>
                <a:t> SALK lines 074628 (</a:t>
              </a:r>
              <a:r>
                <a:rPr lang="en-CA" sz="1100" i="1" dirty="0">
                  <a:cs typeface="Times New Roman" pitchFamily="18" charset="0"/>
                </a:rPr>
                <a:t>BRG2</a:t>
              </a:r>
              <a:r>
                <a:rPr lang="en-CA" sz="1100" dirty="0">
                  <a:cs typeface="Times New Roman" pitchFamily="18" charset="0"/>
                </a:rPr>
                <a:t>), 127112C (</a:t>
              </a:r>
              <a:r>
                <a:rPr lang="en-CA" sz="1100" i="1" dirty="0">
                  <a:cs typeface="Times New Roman" pitchFamily="18" charset="0"/>
                </a:rPr>
                <a:t>BRG2</a:t>
              </a:r>
              <a:r>
                <a:rPr lang="en-CA" sz="1100" dirty="0">
                  <a:cs typeface="Times New Roman" pitchFamily="18" charset="0"/>
                </a:rPr>
                <a:t>) and 036510 (</a:t>
              </a:r>
              <a:r>
                <a:rPr lang="en-CA" sz="1100" i="1" dirty="0">
                  <a:cs typeface="Times New Roman" pitchFamily="18" charset="0"/>
                </a:rPr>
                <a:t>SKS2</a:t>
              </a:r>
              <a:r>
                <a:rPr lang="en-CA" sz="1100" dirty="0">
                  <a:cs typeface="Times New Roman" pitchFamily="18" charset="0"/>
                </a:rPr>
                <a:t>). </a:t>
              </a:r>
              <a:r>
                <a:rPr lang="en-US" sz="1100" dirty="0">
                  <a:cs typeface="Times New Roman" pitchFamily="18" charset="0"/>
                </a:rPr>
                <a:t>WT-Col, Columbia control ecotype. Size bar indicates 1 mm.</a:t>
              </a:r>
              <a:endParaRPr lang="en-CA" sz="1100" dirty="0">
                <a:cs typeface="Times New Roman" pitchFamily="18" charset="0"/>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48683" y="755577"/>
            <a:ext cx="5861645" cy="5153099"/>
            <a:chOff x="548680" y="755576"/>
            <a:chExt cx="5861645" cy="5153099"/>
          </a:xfrm>
        </p:grpSpPr>
        <p:pic>
          <p:nvPicPr>
            <p:cNvPr id="19458" name="Picture 2"/>
            <p:cNvPicPr>
              <a:picLocks noChangeAspect="1" noChangeArrowheads="1"/>
            </p:cNvPicPr>
            <p:nvPr/>
          </p:nvPicPr>
          <p:blipFill>
            <a:blip r:embed="rId2" cstate="print"/>
            <a:srcRect/>
            <a:stretch>
              <a:fillRect/>
            </a:stretch>
          </p:blipFill>
          <p:spPr bwMode="auto">
            <a:xfrm>
              <a:off x="1196752" y="755576"/>
              <a:ext cx="4429125" cy="3771900"/>
            </a:xfrm>
            <a:prstGeom prst="rect">
              <a:avLst/>
            </a:prstGeom>
            <a:noFill/>
          </p:spPr>
        </p:pic>
        <p:sp>
          <p:nvSpPr>
            <p:cNvPr id="19459" name="Text Box 3"/>
            <p:cNvSpPr txBox="1">
              <a:spLocks noChangeArrowheads="1"/>
            </p:cNvSpPr>
            <p:nvPr/>
          </p:nvSpPr>
          <p:spPr bwMode="auto">
            <a:xfrm>
              <a:off x="548680" y="5056188"/>
              <a:ext cx="5861645" cy="85248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CA" sz="1100" b="1" dirty="0" smtClean="0">
                  <a:cs typeface="Arial" pitchFamily="34" charset="0"/>
                </a:rPr>
                <a:t>Supplementary </a:t>
              </a:r>
              <a:r>
                <a:rPr kumimoji="0" lang="en-CA" sz="1100" b="1" i="0" u="none" strike="noStrike" cap="none" normalizeH="0" baseline="0" dirty="0" smtClean="0">
                  <a:ln>
                    <a:noFill/>
                  </a:ln>
                  <a:solidFill>
                    <a:schemeClr val="tx1"/>
                  </a:solidFill>
                  <a:effectLst/>
                  <a:cs typeface="Arial" pitchFamily="34" charset="0"/>
                </a:rPr>
                <a:t>Fig. S6. </a:t>
              </a:r>
              <a:r>
                <a:rPr kumimoji="0" lang="en-CA" sz="1100" b="0" i="0" u="none" strike="noStrike" cap="none" normalizeH="0" baseline="0" dirty="0" smtClean="0">
                  <a:ln>
                    <a:noFill/>
                  </a:ln>
                  <a:solidFill>
                    <a:schemeClr val="tx1"/>
                  </a:solidFill>
                  <a:effectLst/>
                  <a:cs typeface="Arial" pitchFamily="34" charset="0"/>
                </a:rPr>
                <a:t>Stem </a:t>
              </a:r>
              <a:r>
                <a:rPr kumimoji="0" lang="en-CA" sz="1100" b="0" i="0" u="none" strike="noStrike" cap="none" normalizeH="0" baseline="0" dirty="0" err="1" smtClean="0">
                  <a:ln>
                    <a:noFill/>
                  </a:ln>
                  <a:solidFill>
                    <a:schemeClr val="tx1"/>
                  </a:solidFill>
                  <a:effectLst/>
                  <a:cs typeface="Arial" pitchFamily="34" charset="0"/>
                </a:rPr>
                <a:t>trichomes</a:t>
              </a:r>
              <a:r>
                <a:rPr kumimoji="0" lang="en-CA" sz="1100" b="0" i="0" u="none" strike="noStrike" cap="none" normalizeH="0" baseline="0" dirty="0" smtClean="0">
                  <a:ln>
                    <a:noFill/>
                  </a:ln>
                  <a:solidFill>
                    <a:schemeClr val="tx1"/>
                  </a:solidFill>
                  <a:effectLst/>
                  <a:cs typeface="Arial" pitchFamily="34" charset="0"/>
                </a:rPr>
                <a:t> on T</a:t>
              </a:r>
              <a:r>
                <a:rPr kumimoji="0" lang="en-CA" sz="1100" b="0" i="0" u="none" strike="noStrike" cap="none" normalizeH="0" baseline="-25000" dirty="0" smtClean="0">
                  <a:ln>
                    <a:noFill/>
                  </a:ln>
                  <a:solidFill>
                    <a:schemeClr val="tx1"/>
                  </a:solidFill>
                  <a:effectLst/>
                  <a:cs typeface="Arial" pitchFamily="34" charset="0"/>
                </a:rPr>
                <a:t>3</a:t>
              </a:r>
              <a:r>
                <a:rPr kumimoji="0" lang="en-CA" sz="1100" b="0" i="0" u="none" strike="noStrike" cap="none" normalizeH="0" baseline="0" dirty="0" smtClean="0">
                  <a:ln>
                    <a:noFill/>
                  </a:ln>
                  <a:solidFill>
                    <a:schemeClr val="tx1"/>
                  </a:solidFill>
                  <a:effectLst/>
                  <a:cs typeface="Arial" pitchFamily="34" charset="0"/>
                </a:rPr>
                <a:t> hairy and ultra-hairy </a:t>
              </a:r>
              <a:r>
                <a:rPr kumimoji="0" lang="en-CA" sz="1100" b="0" i="1" u="none" strike="noStrike" cap="none" normalizeH="0" baseline="0" dirty="0" smtClean="0">
                  <a:ln>
                    <a:noFill/>
                  </a:ln>
                  <a:solidFill>
                    <a:schemeClr val="tx1"/>
                  </a:solidFill>
                  <a:effectLst/>
                  <a:cs typeface="Arial" pitchFamily="34" charset="0"/>
                </a:rPr>
                <a:t>B. </a:t>
              </a:r>
              <a:r>
                <a:rPr kumimoji="0" lang="en-CA" sz="1100" b="0" i="1" u="none" strike="noStrike" cap="none" normalizeH="0" baseline="0" dirty="0" err="1" smtClean="0">
                  <a:ln>
                    <a:noFill/>
                  </a:ln>
                  <a:solidFill>
                    <a:schemeClr val="tx1"/>
                  </a:solidFill>
                  <a:effectLst/>
                  <a:cs typeface="Arial" pitchFamily="34" charset="0"/>
                </a:rPr>
                <a:t>napus</a:t>
              </a:r>
              <a:r>
                <a:rPr kumimoji="0" lang="en-CA" sz="1100" b="0" i="0" u="none" strike="noStrike" cap="none" normalizeH="0" baseline="0" dirty="0" smtClean="0">
                  <a:ln>
                    <a:noFill/>
                  </a:ln>
                  <a:solidFill>
                    <a:schemeClr val="tx1"/>
                  </a:solidFill>
                  <a:effectLst/>
                  <a:cs typeface="Arial" pitchFamily="34" charset="0"/>
                </a:rPr>
                <a:t> plants at eight weeks after germination under greenhouse conditions. </a:t>
              </a:r>
              <a:r>
                <a:rPr kumimoji="0" lang="en-CA" sz="1100" b="1" i="0" u="none" strike="noStrike" cap="none" normalizeH="0" baseline="0" dirty="0" smtClean="0">
                  <a:ln>
                    <a:noFill/>
                  </a:ln>
                  <a:solidFill>
                    <a:schemeClr val="tx1"/>
                  </a:solidFill>
                  <a:effectLst/>
                  <a:cs typeface="Arial" pitchFamily="34" charset="0"/>
                </a:rPr>
                <a:t>A, B. </a:t>
              </a:r>
              <a:r>
                <a:rPr kumimoji="0" lang="en-CA" sz="1100" b="0" i="0" u="none" strike="noStrike" cap="none" normalizeH="0" baseline="0" dirty="0" smtClean="0">
                  <a:ln>
                    <a:noFill/>
                  </a:ln>
                  <a:solidFill>
                    <a:schemeClr val="tx1"/>
                  </a:solidFill>
                  <a:effectLst/>
                  <a:cs typeface="Arial" pitchFamily="34" charset="0"/>
                </a:rPr>
                <a:t>Glabrous stems on </a:t>
              </a:r>
              <a:r>
                <a:rPr kumimoji="0" lang="en-US" sz="1100" b="0" i="0" u="none" strike="noStrike" cap="none" normalizeH="0" baseline="0" dirty="0" smtClean="0">
                  <a:ln>
                    <a:noFill/>
                  </a:ln>
                  <a:solidFill>
                    <a:schemeClr val="tx1"/>
                  </a:solidFill>
                  <a:effectLst/>
                  <a:cs typeface="Arial" pitchFamily="34" charset="0"/>
                </a:rPr>
                <a:t>AtGL3</a:t>
              </a:r>
              <a:r>
                <a:rPr kumimoji="0" lang="en-US" sz="1100" b="0" i="0" u="none" strike="noStrike" cap="none" normalizeH="0" baseline="30000" dirty="0" smtClean="0">
                  <a:ln>
                    <a:noFill/>
                  </a:ln>
                  <a:solidFill>
                    <a:schemeClr val="tx1"/>
                  </a:solidFill>
                  <a:effectLst/>
                  <a:cs typeface="Arial" pitchFamily="34" charset="0"/>
                </a:rPr>
                <a:t>+</a:t>
              </a:r>
              <a:r>
                <a:rPr kumimoji="0" lang="en-US" sz="1100" b="0" i="0" u="none" strike="noStrike" cap="none" normalizeH="0" baseline="0" dirty="0" smtClean="0">
                  <a:ln>
                    <a:noFill/>
                  </a:ln>
                  <a:solidFill>
                    <a:schemeClr val="tx1"/>
                  </a:solidFill>
                  <a:effectLst/>
                  <a:cs typeface="Arial" pitchFamily="34" charset="0"/>
                </a:rPr>
                <a:t> </a:t>
              </a:r>
              <a:r>
                <a:rPr kumimoji="0" lang="en-US" sz="1100" b="0" i="1" u="none" strike="noStrike" cap="none" normalizeH="0" baseline="0" dirty="0" smtClean="0">
                  <a:ln>
                    <a:noFill/>
                  </a:ln>
                  <a:solidFill>
                    <a:schemeClr val="tx1"/>
                  </a:solidFill>
                  <a:effectLst/>
                  <a:cs typeface="Arial" pitchFamily="34" charset="0"/>
                </a:rPr>
                <a:t>B. </a:t>
              </a:r>
              <a:r>
                <a:rPr kumimoji="0" lang="en-US" sz="1100" b="0" i="1" u="none" strike="noStrike" cap="none" normalizeH="0" baseline="0" dirty="0" err="1" smtClean="0">
                  <a:ln>
                    <a:noFill/>
                  </a:ln>
                  <a:solidFill>
                    <a:schemeClr val="tx1"/>
                  </a:solidFill>
                  <a:effectLst/>
                  <a:cs typeface="Arial" pitchFamily="34" charset="0"/>
                </a:rPr>
                <a:t>napus</a:t>
              </a:r>
              <a:r>
                <a:rPr kumimoji="0" lang="en-US" sz="1100" b="0" i="0" u="none" strike="noStrike" cap="none" normalizeH="0" baseline="0" dirty="0" smtClean="0">
                  <a:ln>
                    <a:noFill/>
                  </a:ln>
                  <a:solidFill>
                    <a:schemeClr val="tx1"/>
                  </a:solidFill>
                  <a:effectLst/>
                  <a:cs typeface="Arial" pitchFamily="34" charset="0"/>
                </a:rPr>
                <a:t>. </a:t>
              </a:r>
              <a:r>
                <a:rPr kumimoji="0" lang="en-US" sz="1100" b="1" i="0" u="none" strike="noStrike" cap="none" normalizeH="0" baseline="0" dirty="0" smtClean="0">
                  <a:ln>
                    <a:noFill/>
                  </a:ln>
                  <a:solidFill>
                    <a:schemeClr val="tx1"/>
                  </a:solidFill>
                  <a:effectLst/>
                  <a:cs typeface="Arial" pitchFamily="34" charset="0"/>
                </a:rPr>
                <a:t>C, D).</a:t>
              </a:r>
              <a:r>
                <a:rPr kumimoji="0" lang="en-US" sz="1100" b="1" i="0" u="none" strike="noStrike" cap="none" normalizeH="0" dirty="0" smtClean="0">
                  <a:ln>
                    <a:noFill/>
                  </a:ln>
                  <a:solidFill>
                    <a:schemeClr val="tx1"/>
                  </a:solidFill>
                  <a:effectLst/>
                  <a:cs typeface="Arial" pitchFamily="34" charset="0"/>
                </a:rPr>
                <a:t> </a:t>
              </a:r>
              <a:r>
                <a:rPr lang="en-US" sz="1100" dirty="0">
                  <a:cs typeface="Arial" pitchFamily="34" charset="0"/>
                </a:rPr>
                <a:t>U</a:t>
              </a:r>
              <a:r>
                <a:rPr kumimoji="0" lang="en-US" sz="1100" b="0" i="0" u="none" strike="noStrike" cap="none" normalizeH="0" baseline="0" dirty="0" smtClean="0">
                  <a:ln>
                    <a:noFill/>
                  </a:ln>
                  <a:solidFill>
                    <a:schemeClr val="tx1"/>
                  </a:solidFill>
                  <a:effectLst/>
                  <a:cs typeface="Arial" pitchFamily="34" charset="0"/>
                </a:rPr>
                <a:t>ltra-hairy stems of K-5-8 (</a:t>
              </a:r>
              <a:r>
                <a:rPr kumimoji="0" lang="en-US" sz="1100" b="0" i="1" u="none" strike="noStrike" cap="none" normalizeH="0" baseline="0" dirty="0" smtClean="0">
                  <a:ln>
                    <a:noFill/>
                  </a:ln>
                  <a:solidFill>
                    <a:schemeClr val="tx1"/>
                  </a:solidFill>
                  <a:effectLst/>
                  <a:cs typeface="Arial" pitchFamily="34" charset="0"/>
                </a:rPr>
                <a:t>BnTTG1</a:t>
              </a:r>
              <a:r>
                <a:rPr kumimoji="0" lang="en-US" sz="1100" b="0" i="0" u="none" strike="noStrike" cap="none" normalizeH="0" baseline="0" dirty="0" smtClean="0">
                  <a:ln>
                    <a:noFill/>
                  </a:ln>
                  <a:solidFill>
                    <a:schemeClr val="tx1"/>
                  </a:solidFill>
                  <a:effectLst/>
                  <a:cs typeface="Arial" pitchFamily="34" charset="0"/>
                </a:rPr>
                <a:t> knock-down in AtGL3</a:t>
              </a:r>
              <a:r>
                <a:rPr kumimoji="0" lang="en-US" sz="1100" b="0" i="0" u="none" strike="noStrike" cap="none" normalizeH="0" baseline="30000" dirty="0" smtClean="0">
                  <a:ln>
                    <a:noFill/>
                  </a:ln>
                  <a:solidFill>
                    <a:schemeClr val="tx1"/>
                  </a:solidFill>
                  <a:effectLst/>
                  <a:cs typeface="Arial" pitchFamily="34" charset="0"/>
                </a:rPr>
                <a:t>+ </a:t>
              </a:r>
              <a:r>
                <a:rPr kumimoji="0" lang="en-US" sz="1100" b="0" i="1" u="none" strike="noStrike" cap="none" normalizeH="0" baseline="0" dirty="0" smtClean="0">
                  <a:ln>
                    <a:noFill/>
                  </a:ln>
                  <a:solidFill>
                    <a:schemeClr val="tx1"/>
                  </a:solidFill>
                  <a:effectLst/>
                  <a:cs typeface="Arial" pitchFamily="34" charset="0"/>
                </a:rPr>
                <a:t>B. </a:t>
              </a:r>
              <a:r>
                <a:rPr kumimoji="0" lang="en-US" sz="1100" b="0" i="1" u="none" strike="noStrike" cap="none" normalizeH="0" baseline="0" dirty="0" err="1" smtClean="0">
                  <a:ln>
                    <a:noFill/>
                  </a:ln>
                  <a:solidFill>
                    <a:schemeClr val="tx1"/>
                  </a:solidFill>
                  <a:effectLst/>
                  <a:cs typeface="Arial" pitchFamily="34" charset="0"/>
                </a:rPr>
                <a:t>napus</a:t>
              </a:r>
              <a:r>
                <a:rPr kumimoji="0" lang="en-US" sz="1100" b="0" i="0" u="none" strike="noStrike" cap="none" normalizeH="0" baseline="0" dirty="0" smtClean="0">
                  <a:ln>
                    <a:noFill/>
                  </a:ln>
                  <a:solidFill>
                    <a:schemeClr val="tx1"/>
                  </a:solidFill>
                  <a:effectLst/>
                  <a:cs typeface="Arial" pitchFamily="34" charset="0"/>
                </a:rPr>
                <a:t>). B and D are 2.5-fold magnifications of A and C. Size bar represents 1 cm.</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chemeClr val="tx1"/>
                </a:solidFill>
                <a:effectLst/>
                <a:cs typeface="Arial" pitchFamily="34" charset="0"/>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a:xfrm>
            <a:off x="548680" y="179512"/>
            <a:ext cx="5832648" cy="7704856"/>
            <a:chOff x="260648" y="251520"/>
            <a:chExt cx="6192152" cy="8266484"/>
          </a:xfrm>
        </p:grpSpPr>
        <p:pic>
          <p:nvPicPr>
            <p:cNvPr id="4" name="Picture 3" descr="P:\Manuscripts\BnTTG1-kn-AtGL3-oe-westar-RNAseq\BnTTG1VsWestar.Metabolism.pathwaySigDiff.Ushan.png"/>
            <p:cNvPicPr/>
            <p:nvPr/>
          </p:nvPicPr>
          <p:blipFill rotWithShape="1">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r="38063"/>
            <a:stretch/>
          </p:blipFill>
          <p:spPr bwMode="auto">
            <a:xfrm>
              <a:off x="260648" y="251520"/>
              <a:ext cx="6192152" cy="5181600"/>
            </a:xfrm>
            <a:prstGeom prst="rect">
              <a:avLst/>
            </a:prstGeom>
            <a:noFill/>
            <a:ln>
              <a:noFill/>
            </a:ln>
            <a:extLst>
              <a:ext uri="{53640926-AAD7-44D8-BBD7-CCE9431645EC}">
                <a14:shadowObscured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a:ext>
            </a:extLst>
          </p:spPr>
        </p:pic>
        <p:pic>
          <p:nvPicPr>
            <p:cNvPr id="5" name="Picture 4" descr="P:\Manuscripts\BnTTG1-kn-AtGL3-oe-westar-RNAseq\BnTTG1VsWestar.Regulation.overview.SigDiff.Genes.only.png"/>
            <p:cNvPicPr/>
            <p:nvPr/>
          </p:nvPicPr>
          <p:blipFill rotWithShape="1">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r="35519"/>
            <a:stretch/>
          </p:blipFill>
          <p:spPr bwMode="auto">
            <a:xfrm>
              <a:off x="476672" y="5508104"/>
              <a:ext cx="5452914" cy="3009900"/>
            </a:xfrm>
            <a:prstGeom prst="rect">
              <a:avLst/>
            </a:prstGeom>
            <a:noFill/>
            <a:ln>
              <a:noFill/>
            </a:ln>
            <a:extLst>
              <a:ext uri="{53640926-AAD7-44D8-BBD7-CCE9431645EC}">
                <a14:shadowObscured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a:ext>
            </a:extLst>
          </p:spPr>
        </p:pic>
      </p:grpSp>
      <p:sp>
        <p:nvSpPr>
          <p:cNvPr id="6" name="Rectangle 1"/>
          <p:cNvSpPr>
            <a:spLocks noChangeArrowheads="1"/>
          </p:cNvSpPr>
          <p:nvPr/>
        </p:nvSpPr>
        <p:spPr bwMode="auto">
          <a:xfrm>
            <a:off x="1" y="7866728"/>
            <a:ext cx="6525344" cy="12772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en-CA" sz="11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Supplementary Fig. S7A. </a:t>
            </a:r>
            <a:r>
              <a:rPr lang="en-CA" sz="1100" dirty="0" err="1" smtClean="0"/>
              <a:t>Heatmap</a:t>
            </a:r>
            <a:r>
              <a:rPr lang="en-CA" sz="1100" dirty="0" smtClean="0"/>
              <a:t> illustrating the relative expression levels and numbers of unique up-regulated and down-regulated genes (p&lt;0.05) by RNA sequencing of ultra-hairy K-5-8 leaves in a range of </a:t>
            </a:r>
            <a:r>
              <a:rPr lang="en-CA" sz="1100" dirty="0" err="1" smtClean="0"/>
              <a:t>MapMan</a:t>
            </a:r>
            <a:r>
              <a:rPr lang="en-CA" sz="1100" dirty="0" smtClean="0"/>
              <a:t> functional sub-categories (relative to semi-glabrous Westar leaves). Details (FPKMs and relative expression values) for these genes (and those in other functional categories) are found in Supplementary Tables S2 to S18. Only genes with significantly different EST levels relative to  </a:t>
            </a:r>
            <a:r>
              <a:rPr lang="en-CA" sz="1100" i="1" dirty="0" smtClean="0"/>
              <a:t>B. </a:t>
            </a:r>
            <a:r>
              <a:rPr lang="en-CA" sz="1100" i="1" dirty="0" err="1" smtClean="0"/>
              <a:t>napus</a:t>
            </a:r>
            <a:r>
              <a:rPr lang="en-CA" sz="1100" dirty="0" smtClean="0"/>
              <a:t> cv. Westar at p &lt; 0.05 are indicated. Red, down-regulated genes. Blue, up-regulated genes. Relative expression intensity scale (fold-changes) is shown as log2, with all fold expression changes &gt; than log2</a:t>
            </a:r>
            <a:r>
              <a:rPr lang="en-CA" sz="1100" baseline="30000" dirty="0" smtClean="0"/>
              <a:t>3</a:t>
            </a:r>
            <a:r>
              <a:rPr lang="en-CA" sz="1100" dirty="0" smtClean="0"/>
              <a:t> at the maximum intensity scale.</a:t>
            </a:r>
            <a:endParaRPr kumimoji="0" lang="en-CA" sz="11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88641" y="179512"/>
            <a:ext cx="6525344" cy="8938141"/>
            <a:chOff x="188639" y="179512"/>
            <a:chExt cx="6525344" cy="8938140"/>
          </a:xfrm>
        </p:grpSpPr>
        <p:grpSp>
          <p:nvGrpSpPr>
            <p:cNvPr id="5" name="Group 4"/>
            <p:cNvGrpSpPr/>
            <p:nvPr/>
          </p:nvGrpSpPr>
          <p:grpSpPr>
            <a:xfrm>
              <a:off x="692696" y="179512"/>
              <a:ext cx="5557785" cy="7488831"/>
              <a:chOff x="692696" y="179512"/>
              <a:chExt cx="5557785" cy="7488831"/>
            </a:xfrm>
          </p:grpSpPr>
          <p:pic>
            <p:nvPicPr>
              <p:cNvPr id="2" name="Picture 1" descr="P:\Manuscripts\BnTTG1-kn-AtGL3-oe-westar-RNAseq\AtGL3VsWestar.Metabolism.pathwaySigDiff.Ushan.png"/>
              <p:cNvPicPr/>
              <p:nvPr/>
            </p:nvPicPr>
            <p:blipFill rotWithShape="1">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r="38160"/>
              <a:stretch/>
            </p:blipFill>
            <p:spPr bwMode="auto">
              <a:xfrm>
                <a:off x="692696" y="179512"/>
                <a:ext cx="5557785" cy="4659337"/>
              </a:xfrm>
              <a:prstGeom prst="rect">
                <a:avLst/>
              </a:prstGeom>
              <a:noFill/>
              <a:ln>
                <a:noFill/>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a:ext>
              </a:extLst>
            </p:spPr>
          </p:pic>
          <p:pic>
            <p:nvPicPr>
              <p:cNvPr id="3" name="Picture 2" descr="P:\Manuscripts\BnTTG1-kn-AtGL3-oe-westar-RNAseq\AtGL3VsWestar.Regulation.overview.SigDiff.Genes.only.png"/>
              <p:cNvPicPr/>
              <p:nvPr/>
            </p:nvPicPr>
            <p:blipFill rotWithShape="1">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r="35519"/>
              <a:stretch/>
            </p:blipFill>
            <p:spPr bwMode="auto">
              <a:xfrm>
                <a:off x="764704" y="4860032"/>
                <a:ext cx="5328591" cy="2808311"/>
              </a:xfrm>
              <a:prstGeom prst="rect">
                <a:avLst/>
              </a:prstGeom>
              <a:noFill/>
              <a:ln>
                <a:noFill/>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a:ext>
              </a:extLst>
            </p:spPr>
          </p:pic>
        </p:grpSp>
        <p:sp>
          <p:nvSpPr>
            <p:cNvPr id="20481" name="Rectangle 1"/>
            <p:cNvSpPr>
              <a:spLocks noChangeArrowheads="1"/>
            </p:cNvSpPr>
            <p:nvPr/>
          </p:nvSpPr>
          <p:spPr bwMode="auto">
            <a:xfrm>
              <a:off x="188639" y="7640324"/>
              <a:ext cx="6525344"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CA" sz="1100" b="1" dirty="0" smtClean="0">
                  <a:latin typeface="Times New Roman" pitchFamily="18" charset="0"/>
                  <a:ea typeface="Calibri" pitchFamily="34" charset="0"/>
                  <a:cs typeface="Times New Roman" pitchFamily="18" charset="0"/>
                </a:rPr>
                <a:t>Supplementary Fig. S7B. </a:t>
              </a:r>
              <a:r>
                <a:rPr lang="en-CA" sz="1100" dirty="0" err="1" smtClean="0"/>
                <a:t>Heatmap</a:t>
              </a:r>
              <a:r>
                <a:rPr lang="en-CA" sz="1100" dirty="0" smtClean="0"/>
                <a:t> illustrating the relative expression levels and numbers of unique up-regulated and down-regulated genes (p&lt;0.05)  by RNA sequencing of hairy leaves  of  AtGL3+ </a:t>
              </a:r>
              <a:r>
                <a:rPr lang="en-CA" sz="1100" i="1" dirty="0" smtClean="0"/>
                <a:t>B. </a:t>
              </a:r>
              <a:r>
                <a:rPr lang="en-CA" sz="1100" i="1" dirty="0" err="1" smtClean="0"/>
                <a:t>napus</a:t>
              </a:r>
              <a:r>
                <a:rPr lang="en-CA" sz="1100" i="1" dirty="0" smtClean="0"/>
                <a:t> </a:t>
              </a:r>
              <a:r>
                <a:rPr lang="en-CA" sz="1100" dirty="0" smtClean="0"/>
                <a:t>in a range of </a:t>
              </a:r>
              <a:r>
                <a:rPr lang="en-CA" sz="1100" dirty="0" err="1" smtClean="0"/>
                <a:t>MapMan</a:t>
              </a:r>
              <a:r>
                <a:rPr lang="en-CA" sz="1100" dirty="0" smtClean="0"/>
                <a:t> functional sub-categories (relative to semi-glabrous Westar leaves). Details (FPKMs and relative expression values) for these genes (and those in other functional categories) are found in Supplementary Tables S2 to S18. Only genes with significantly different EST levels relative to  </a:t>
              </a:r>
              <a:r>
                <a:rPr lang="en-CA" sz="1100" i="1" dirty="0" smtClean="0"/>
                <a:t>B. </a:t>
              </a:r>
              <a:r>
                <a:rPr lang="en-CA" sz="1100" i="1" dirty="0" err="1" smtClean="0"/>
                <a:t>napus</a:t>
              </a:r>
              <a:r>
                <a:rPr lang="en-CA" sz="1100" dirty="0" smtClean="0"/>
                <a:t> cv. Westar at p &lt; 0.05 are indicated. Red, down-regulated genes. Blue, up-regulated genes. Relative expression intensity scale (fold-changes) is shown as log2, with all fold expression changes &gt; than log2</a:t>
              </a:r>
              <a:r>
                <a:rPr lang="en-CA" sz="1100" baseline="30000" dirty="0" smtClean="0"/>
                <a:t>3</a:t>
              </a:r>
              <a:r>
                <a:rPr lang="en-CA" sz="1100" dirty="0" smtClean="0"/>
                <a:t> at the maximum intensity scale.</a:t>
              </a:r>
              <a:endParaRPr lang="en-CA" dirty="0" smtClean="0">
                <a:latin typeface="Arial" pitchFamily="34" charset="0"/>
                <a:cs typeface="Arial" pitchFamily="34" charset="0"/>
              </a:endParaRPr>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7110</TotalTime>
  <Words>1825</Words>
  <Application>Microsoft Office PowerPoint</Application>
  <PresentationFormat>On-screen Show (4:3)</PresentationFormat>
  <Paragraphs>195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Klaus</dc:creator>
  <cp:lastModifiedBy>Klaus</cp:lastModifiedBy>
  <cp:revision>367</cp:revision>
  <dcterms:created xsi:type="dcterms:W3CDTF">2015-06-27T05:36:24Z</dcterms:created>
  <dcterms:modified xsi:type="dcterms:W3CDTF">2015-08-22T23:35:49Z</dcterms:modified>
</cp:coreProperties>
</file>