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60" r:id="rId9"/>
    <p:sldId id="261" r:id="rId10"/>
    <p:sldId id="266" r:id="rId11"/>
    <p:sldId id="267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8" autoAdjust="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microsoft.com/office/2007/relationships/hdphoto" Target="../media/hdphoto5.wdp"/><Relationship Id="rId10" Type="http://schemas.openxmlformats.org/officeDocument/2006/relationships/image" Target="../media/image15.jpeg"/><Relationship Id="rId4" Type="http://schemas.openxmlformats.org/officeDocument/2006/relationships/image" Target="../media/image12.png"/><Relationship Id="rId9" Type="http://schemas.microsoft.com/office/2007/relationships/hdphoto" Target="../media/hdphoto7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microsoft.com/office/2007/relationships/hdphoto" Target="../media/hdphoto13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microsoft.com/office/2007/relationships/hdphoto" Target="../media/hdphoto10.wdp"/><Relationship Id="rId10" Type="http://schemas.microsoft.com/office/2007/relationships/hdphoto" Target="../media/hdphoto12.wdp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flash drive\Control EB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3" y="773428"/>
            <a:ext cx="28956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mom55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113" y="773430"/>
            <a:ext cx="2895597" cy="21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mom53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" t="236" r="380" b="527"/>
          <a:stretch/>
        </p:blipFill>
        <p:spPr bwMode="auto">
          <a:xfrm>
            <a:off x="4690113" y="2971800"/>
            <a:ext cx="2895597" cy="217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e9ff\Desktop\Control--neuron rosette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16273" r="11675" b="19504"/>
          <a:stretch/>
        </p:blipFill>
        <p:spPr bwMode="auto">
          <a:xfrm>
            <a:off x="1759869" y="2971800"/>
            <a:ext cx="2907384" cy="217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1240" y="6129051"/>
            <a:ext cx="28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1650" y="270129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EBs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1650" y="4901386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NRs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01540" y="2733496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OL EBs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1540" y="488823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OL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NRs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6830" y="66294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285369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59589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676334" y="1371657"/>
            <a:ext cx="5791266" cy="3809943"/>
            <a:chOff x="2197023" y="1383448"/>
            <a:chExt cx="4835405" cy="380994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1" t="7081" r="3059" b="4170"/>
            <a:stretch/>
          </p:blipFill>
          <p:spPr bwMode="auto">
            <a:xfrm>
              <a:off x="2365178" y="1600199"/>
              <a:ext cx="4667250" cy="358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433389" y="3147082"/>
              <a:ext cx="3809943" cy="282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Percentage of positive signals vs. DAPI</a:t>
              </a:r>
              <a:endParaRPr lang="en-US" sz="16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38800" y="2286000"/>
              <a:ext cx="45720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8" name="Right Bracket 7"/>
          <p:cNvSpPr/>
          <p:nvPr/>
        </p:nvSpPr>
        <p:spPr>
          <a:xfrm rot="16200000">
            <a:off x="3476625" y="1281396"/>
            <a:ext cx="304800" cy="762000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70036" y="1240318"/>
            <a:ext cx="1317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P= 0.084</a:t>
            </a:r>
            <a:endParaRPr lang="en-US" sz="1400" b="1" dirty="0"/>
          </a:p>
        </p:txBody>
      </p:sp>
      <p:sp>
        <p:nvSpPr>
          <p:cNvPr id="10" name="Right Bracket 9"/>
          <p:cNvSpPr/>
          <p:nvPr/>
        </p:nvSpPr>
        <p:spPr>
          <a:xfrm rot="16200000">
            <a:off x="5726289" y="3005421"/>
            <a:ext cx="304800" cy="762000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19700" y="2964343"/>
            <a:ext cx="1317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P= 0.076</a:t>
            </a:r>
            <a:endParaRPr lang="en-US" sz="1400" b="1" dirty="0"/>
          </a:p>
        </p:txBody>
      </p:sp>
      <p:sp>
        <p:nvSpPr>
          <p:cNvPr id="2" name="Rounded Rectangle 1"/>
          <p:cNvSpPr/>
          <p:nvPr/>
        </p:nvSpPr>
        <p:spPr>
          <a:xfrm>
            <a:off x="5878688" y="1662395"/>
            <a:ext cx="1588912" cy="13019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181600" y="1538571"/>
            <a:ext cx="3015341" cy="1077218"/>
            <a:chOff x="4310743" y="3037112"/>
            <a:chExt cx="3015341" cy="107721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14" t="27909" r="25684" b="58816"/>
            <a:stretch/>
          </p:blipFill>
          <p:spPr bwMode="auto">
            <a:xfrm>
              <a:off x="4310743" y="3535562"/>
              <a:ext cx="185057" cy="535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430484" y="3037112"/>
              <a:ext cx="2895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Control BRN3a/DAPI</a:t>
              </a:r>
            </a:p>
            <a:p>
              <a:r>
                <a:rPr lang="en-US" sz="1600" b="1" dirty="0" smtClean="0"/>
                <a:t>VO </a:t>
              </a:r>
              <a:r>
                <a:rPr lang="en-US" sz="1600" b="1" dirty="0"/>
                <a:t>BRN3a/DAPI</a:t>
              </a:r>
            </a:p>
            <a:p>
              <a:r>
                <a:rPr lang="en-US" sz="1600" b="1" dirty="0"/>
                <a:t>Control </a:t>
              </a:r>
              <a:r>
                <a:rPr lang="en-US" sz="1600" b="1" dirty="0" smtClean="0"/>
                <a:t>ISLET-1/DAPI</a:t>
              </a:r>
              <a:endParaRPr lang="en-US" sz="1600" b="1" dirty="0"/>
            </a:p>
            <a:p>
              <a:r>
                <a:rPr lang="en-US" sz="1600" b="1" dirty="0" smtClean="0"/>
                <a:t>VO </a:t>
              </a:r>
              <a:r>
                <a:rPr lang="en-US" sz="1600" b="1" dirty="0" smtClean="0"/>
                <a:t>ISLET-1/DAPI</a:t>
              </a:r>
              <a:endParaRPr lang="en-US" sz="16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14" t="12590" r="25684" b="75867"/>
            <a:stretch/>
          </p:blipFill>
          <p:spPr bwMode="auto">
            <a:xfrm>
              <a:off x="4310743" y="3124200"/>
              <a:ext cx="185057" cy="465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07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229" y="2438400"/>
            <a:ext cx="8382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 of RGC differentiation efficiency.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culture medium used for RGC differentiation contained 10% neural induction medium. Samples were normalized to the Control BRN3a/DAPI staining or the Control ISLET-1/DAPI staining. The number of BRN3a or ISLET-1 signals versus the number of DAPI signals was calculated. A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0.084 was obtained for the BRN3a signal comparison between the Control and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0.076 was obtained for the ISLET-1 signal comparison between the Control and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Student’s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 was used to analyze differences between two groups.</a:t>
            </a:r>
          </a:p>
        </p:txBody>
      </p:sp>
    </p:spTree>
    <p:extLst>
      <p:ext uri="{BB962C8B-B14F-4D97-AF65-F5344CB8AC3E}">
        <p14:creationId xmlns:p14="http://schemas.microsoft.com/office/powerpoint/2010/main" val="637703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e9ff\Desktop\12-28-2014\Olivia-Noggin-Brn3a-28\Olivia-Noggin-Brn3a-28_c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" y="94869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he9ff\Desktop\12-28-2014\Olivia-Noggin-Brn3a-28\Olivia-Noggin-Brn3a-28_c1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46" y="94488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che9ff\Desktop\12-28-2014\Olivia-Noggin-Brn3a-28\Olivia-Noggin-Brn3a-28_(c1+c2+c3)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168" y="95250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che9ff\Desktop\12-28-2014\Olivia-Noggin-Islet1-1\Olivia-Noggin-Islet1-1_c2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" y="320421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che9ff\Desktop\12-28-2014\Olivia-Noggin-Islet1-1\Olivia-Noggin-Islet1-1_c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47" y="320421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che9ff\Desktop\12-28-2014\Olivia-Noggin-Islet1-1\Olivia-Noggin-Islet1-1_(c1+c2+c3)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170" y="3204210"/>
            <a:ext cx="2974658" cy="224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820" y="289560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7050" y="289560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9056" y="2895600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044" y="515112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67050" y="515112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9056" y="5151120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24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136339"/>
            <a:ext cx="838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Noggin rescued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OPA1</a:t>
            </a:r>
            <a:r>
              <a:rPr lang="en-US" sz="14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iPSC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-OL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differentiation into RGCs confirmed by IF.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Mature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EBs were cultured with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medium containing 10% FBS and 100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ng/mL Noggin to obtain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neuron rosettes, followed by culturing putative RGCs with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medium containing 10% FBS, DAPT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100 ng/mL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Noggin.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fixed with 4% PFA on day 31.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Upper panel shows IF staining of TUJ-1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(green) and BRN3a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red),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whereas lower panel shows staining of TUJ-1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(green) and ISLET1 (red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en-US" sz="14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scale 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bars equal 50 µM in both panels. 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9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he9ff\Desktop\12-28-2014\Olivia-2E-Brn3a-1\Olivia-2E-Brn3a-1_c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" y="88392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che9ff\Desktop\12-28-2014\Olivia-2E-Brn3a-1\Olivia-2E-Brn3a-1_c1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972" y="883920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che9ff\Desktop\12-28-2014\Olivia-2E-Brn3a-1\Olivia-2E-Brn3a-1_(c1+c2+c3)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504" y="887186"/>
            <a:ext cx="29899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che9ff\Desktop\12-28-2014\Olivia-2E-Islet1-1\Olivia-2E-Islet1-1_c2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0" y="3135629"/>
            <a:ext cx="2985392" cy="224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che9ff\Desktop\12-28-2014\Olivia-2E-Islet1-1\Olivia-2E-Islet1-1_c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910" y="3141980"/>
            <a:ext cx="2988975" cy="224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che9ff\Desktop\12-28-2014\Olivia-2E-Islet1-1\Olivia-2E-Islet1-1_(c1+c2+c3)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770" y="3135630"/>
            <a:ext cx="2986646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680" y="281940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9910" y="281940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01916" y="2830286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18" y="507492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9910" y="507492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2802" y="5064034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86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133600"/>
            <a:ext cx="8534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Addition of 17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-estradiol in RGC differentiation medium promoted generation of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OPA1</a:t>
            </a:r>
            <a:r>
              <a:rPr lang="en-US" sz="1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RGCs-OL.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Putative RGCs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incubated with 100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estradiol in the cell culture medium during all of the differentiation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stages, followed by fixation on day 31.  Upper panel shows IF staining against TUJ1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(green) and BRN3a (red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Lower panel shows TUJ1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(green) and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ISLET-1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(red)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bars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equal 50 µM.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37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438400"/>
            <a:ext cx="8229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OPA1</a:t>
            </a:r>
            <a:r>
              <a:rPr lang="en-US" sz="1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iPSC</a:t>
            </a:r>
            <a:r>
              <a:rPr lang="en-US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OL) 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unfavorable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 into neural rosette.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Culture conditions were the same with those of in Figure 3.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anel A shows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EBs, which were derived from Control and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iPSCs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respectively. Morphologically Olivia EBs look similar to Control EBs. Panel B shows neuron rosettes (NRs) after 5 days of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attachment.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Fewer and smaller neuron rosettes were derived from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EBs, compared with neuron rosettes from Control EBs.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83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240" y="6129051"/>
            <a:ext cx="28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che9ff\Desktop\12-28-2014\Olivia-O-Brn3a-7\Olivia-O-Brn3a-7_(c1+c2+c3)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803" y="826770"/>
            <a:ext cx="29492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che9ff\Desktop\12-28-2014\Olivia-O-Brn3a-7\Olivia-O-Brn3a-7_c2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26770"/>
            <a:ext cx="29492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che9ff\Desktop\12-28-2014\Olivia-O-Brn3a-7\Olivia-O-Brn3a-7_c1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105" y="826770"/>
            <a:ext cx="29492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che9ff\Desktop\12-28-2014\Olivia-O-ISLET1-1\Olivia-O-ISLET1-1_(c1+c2+c3)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803" y="3048000"/>
            <a:ext cx="2953043" cy="221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che9ff\Desktop\12-28-2014\Olivia-O-ISLET1-1\Olivia-O-ISLET1-1_c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892" y="3048000"/>
            <a:ext cx="2953042" cy="221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che9ff\Desktop\12-28-2014\Olivia-O-ISLET1-1\Olivia-O-ISLET1-1_c2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0"/>
            <a:ext cx="2949233" cy="221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2400" y="495300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495300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55652" y="4953000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740223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4200" y="2740223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55652" y="2740223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56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136339"/>
            <a:ext cx="8382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OPA1</a:t>
            </a:r>
            <a:r>
              <a:rPr lang="en-US" sz="1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iPSCs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-OL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failed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differentiate into RGCs with culture medium supplemented with 10% FBS and DAPT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Differentiation method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 was followed. Putative RGCs were fixed on day 24 before fixation, followed by IF staining. </a:t>
            </a:r>
            <a:r>
              <a:rPr lang="en-US" sz="14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U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pper panel shows </a:t>
            </a:r>
            <a:r>
              <a:rPr lang="en-US" altLang="en-US" sz="1400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stainings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of </a:t>
            </a:r>
            <a:r>
              <a:rPr lang="en-US" altLang="en-US" sz="14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TUJ1 (green) and BRN3a (red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), while lower panel displays </a:t>
            </a:r>
            <a:r>
              <a:rPr lang="en-US" altLang="en-US" sz="1400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stainings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of </a:t>
            </a:r>
            <a:r>
              <a:rPr lang="en-US" altLang="en-US" sz="14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TUJ1 (green) and ISLET1 (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red).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bars equal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µM.</a:t>
            </a:r>
          </a:p>
        </p:txBody>
      </p:sp>
    </p:spTree>
    <p:extLst>
      <p:ext uri="{BB962C8B-B14F-4D97-AF65-F5344CB8AC3E}">
        <p14:creationId xmlns:p14="http://schemas.microsoft.com/office/powerpoint/2010/main" val="18015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50427" y="80817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TUJ-1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30320" y="80393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BRN3a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04494" y="80481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Merged</a:t>
            </a:r>
            <a:endParaRPr lang="en-US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370185" y="1191071"/>
            <a:ext cx="8392815" cy="3838129"/>
            <a:chOff x="218244" y="1146630"/>
            <a:chExt cx="8392815" cy="3838129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-160970" y="3829770"/>
              <a:ext cx="1127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V0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-157342" y="1903147"/>
              <a:ext cx="1127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Control</a:t>
              </a:r>
              <a:endParaRPr lang="en-US" b="1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65700" y="1146631"/>
              <a:ext cx="2670869" cy="1889626"/>
              <a:chOff x="972432" y="1146630"/>
              <a:chExt cx="2670869" cy="189398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00685" y="1146630"/>
                <a:ext cx="2642616" cy="1892808"/>
                <a:chOff x="1000685" y="1146630"/>
                <a:chExt cx="2642616" cy="1892808"/>
              </a:xfrm>
            </p:grpSpPr>
            <p:pic>
              <p:nvPicPr>
                <p:cNvPr id="6149" name="Picture 5" descr="C:\Users\che9ff\Dropbox\Normal RGCs with Green Tuj1 and Red Brn3a--1\Normal RGCs with Green Tuj1 and Red Brn3a--1_Alexa 488.JPG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0685" y="1146630"/>
                  <a:ext cx="2642616" cy="189280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Straight Connector 14"/>
                <p:cNvCxnSpPr/>
                <p:nvPr/>
              </p:nvCxnSpPr>
              <p:spPr>
                <a:xfrm>
                  <a:off x="3124200" y="2895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TextBox 28"/>
              <p:cNvSpPr txBox="1"/>
              <p:nvPr/>
            </p:nvSpPr>
            <p:spPr>
              <a:xfrm>
                <a:off x="972432" y="2763618"/>
                <a:ext cx="26399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TUJ-1</a:t>
                </a:r>
                <a:endParaRPr lang="en-US" sz="1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269454" y="1146630"/>
              <a:ext cx="2642616" cy="1890352"/>
              <a:chOff x="3647608" y="1146630"/>
              <a:chExt cx="2650279" cy="189035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647608" y="1146630"/>
                <a:ext cx="2646650" cy="1889626"/>
                <a:chOff x="3647608" y="1146630"/>
                <a:chExt cx="2646650" cy="1889626"/>
              </a:xfrm>
            </p:grpSpPr>
            <p:pic>
              <p:nvPicPr>
                <p:cNvPr id="6150" name="Picture 6" descr="C:\Users\che9ff\Dropbox\Normal RGCs with Green Tuj1 and Red Brn3a--1\Normal RGCs with Green Tuj1 and Red Brn3a--1_Texasred.JPG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7608" y="1146630"/>
                  <a:ext cx="2646650" cy="1889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7" name="Straight Connector 16"/>
                <p:cNvCxnSpPr/>
                <p:nvPr/>
              </p:nvCxnSpPr>
              <p:spPr>
                <a:xfrm>
                  <a:off x="5791200" y="2895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Box 29"/>
              <p:cNvSpPr txBox="1"/>
              <p:nvPr/>
            </p:nvSpPr>
            <p:spPr>
              <a:xfrm>
                <a:off x="3653747" y="2759983"/>
                <a:ext cx="26441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BRN3a</a:t>
                </a:r>
                <a:endPara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940369" y="1147763"/>
              <a:ext cx="2643642" cy="1890711"/>
              <a:chOff x="6323286" y="1143000"/>
              <a:chExt cx="2643642" cy="1890711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323286" y="1143000"/>
                <a:ext cx="2643642" cy="1889626"/>
                <a:chOff x="6323286" y="1143000"/>
                <a:chExt cx="2643642" cy="1889626"/>
              </a:xfrm>
            </p:grpSpPr>
            <p:pic>
              <p:nvPicPr>
                <p:cNvPr id="6151" name="Picture 7" descr="C:\Users\che9ff\Dropbox\Normal RGCs with Green Tuj1 and Red Brn3a--1\Normal RGCs with Green Tuj1 and Red Brn3a--1_(Texasred+Alexa 488+DAPI).JPG"/>
                <p:cNvPicPr preferRelativeResize="0">
                  <a:picLocks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23286" y="1143000"/>
                  <a:ext cx="2643642" cy="1889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8" name="Straight Connector 17"/>
                <p:cNvCxnSpPr/>
                <p:nvPr/>
              </p:nvCxnSpPr>
              <p:spPr>
                <a:xfrm>
                  <a:off x="8458200" y="2895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/>
              <p:cNvSpPr txBox="1"/>
              <p:nvPr/>
            </p:nvSpPr>
            <p:spPr>
              <a:xfrm>
                <a:off x="6323286" y="2756712"/>
                <a:ext cx="26409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TUJ-1 </a:t>
                </a:r>
                <a:r>
                  <a:rPr lang="en-US" sz="12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BRN3a / </a:t>
                </a:r>
                <a:r>
                  <a:rPr lang="en-US" sz="12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96341" y="3064860"/>
              <a:ext cx="2642616" cy="1895046"/>
              <a:chOff x="969732" y="3069623"/>
              <a:chExt cx="2642616" cy="189504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69732" y="3069623"/>
                <a:ext cx="2642616" cy="1892808"/>
                <a:chOff x="969732" y="3069623"/>
                <a:chExt cx="2642616" cy="1892808"/>
              </a:xfrm>
            </p:grpSpPr>
            <p:pic>
              <p:nvPicPr>
                <p:cNvPr id="6146" name="Picture 2" descr="C:\Users\che9ff\Dropbox\LiV0 RGCs with Green Tuj1 and Red Brn3a--3\LiV0 RGCs with Green Tuj1 and Red Brn3a--3_c2.JPG"/>
                <p:cNvPicPr preferRelativeResize="0">
                  <a:picLocks noChangeArrowheads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bright="4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9732" y="3069623"/>
                  <a:ext cx="2642616" cy="189280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124200" y="4800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/>
              <p:cNvSpPr txBox="1"/>
              <p:nvPr/>
            </p:nvSpPr>
            <p:spPr>
              <a:xfrm>
                <a:off x="969732" y="4687670"/>
                <a:ext cx="26426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TUJ-1</a:t>
                </a:r>
                <a:endParaRPr lang="en-US" sz="1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265969" y="3064860"/>
              <a:ext cx="2701300" cy="1892808"/>
              <a:chOff x="3589253" y="3069623"/>
              <a:chExt cx="2705004" cy="188962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3589253" y="3069623"/>
                <a:ext cx="2646650" cy="1889626"/>
                <a:chOff x="3589253" y="3069623"/>
                <a:chExt cx="2646650" cy="1889626"/>
              </a:xfrm>
            </p:grpSpPr>
            <p:pic>
              <p:nvPicPr>
                <p:cNvPr id="6147" name="Picture 3" descr="C:\Users\che9ff\Dropbox\LiV0 RGCs with Green Tuj1 and Red Brn3a--3\LiV0 RGCs with Green Tuj1 and Red Brn3a--3_c1.JPG"/>
                <p:cNvPicPr preferRelativeResize="0">
                  <a:picLocks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89253" y="3069623"/>
                  <a:ext cx="2646650" cy="1889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791200" y="4800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/>
              <p:cNvSpPr txBox="1"/>
              <p:nvPr/>
            </p:nvSpPr>
            <p:spPr>
              <a:xfrm>
                <a:off x="3653746" y="4679272"/>
                <a:ext cx="26405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BRN3a</a:t>
                </a:r>
                <a:endPara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5940369" y="3067248"/>
              <a:ext cx="2670690" cy="1917511"/>
              <a:chOff x="6297095" y="3043476"/>
              <a:chExt cx="2670690" cy="1914287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6297095" y="3043476"/>
                <a:ext cx="2643642" cy="1889626"/>
                <a:chOff x="6297095" y="3043476"/>
                <a:chExt cx="2643642" cy="1889626"/>
              </a:xfrm>
            </p:grpSpPr>
            <p:pic>
              <p:nvPicPr>
                <p:cNvPr id="6148" name="Picture 4" descr="C:\Users\che9ff\Dropbox\LiV0 RGCs with Green Tuj1 and Red Brn3a--3\LiV0 RGCs with Green Tuj1 and Red Brn3a--3_(c1+c2+c3).JPG"/>
                <p:cNvPicPr preferRelativeResize="0">
                  <a:picLocks noChangeArrowheads="1"/>
                </p:cNvPicPr>
                <p:nvPr/>
              </p:nvPicPr>
              <p:blipFill>
                <a:blip r:embed="rId11" cstate="print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rightnessContrast bright="4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97095" y="3043476"/>
                  <a:ext cx="2643642" cy="1889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458200" y="4800600"/>
                  <a:ext cx="283464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/>
              <p:cNvSpPr txBox="1"/>
              <p:nvPr/>
            </p:nvSpPr>
            <p:spPr>
              <a:xfrm>
                <a:off x="6326829" y="4680764"/>
                <a:ext cx="26409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TUJ-1 </a:t>
                </a:r>
                <a:r>
                  <a:rPr lang="en-US" sz="12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BRN3a/ </a:t>
                </a:r>
                <a:r>
                  <a:rPr lang="en-US" sz="12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282569" y="925485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20000" y="6129051"/>
            <a:ext cx="1349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7168"/>
          <p:cNvGrpSpPr/>
          <p:nvPr/>
        </p:nvGrpSpPr>
        <p:grpSpPr>
          <a:xfrm>
            <a:off x="398461" y="908523"/>
            <a:ext cx="8396741" cy="4196877"/>
            <a:chOff x="561751" y="586814"/>
            <a:chExt cx="8396741" cy="4196877"/>
          </a:xfrm>
        </p:grpSpPr>
        <p:sp>
          <p:nvSpPr>
            <p:cNvPr id="15" name="TextBox 14"/>
            <p:cNvSpPr txBox="1"/>
            <p:nvPr/>
          </p:nvSpPr>
          <p:spPr>
            <a:xfrm>
              <a:off x="1350703" y="586814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TUJ-1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30596" y="587072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ISLET-1</a:t>
              </a:r>
              <a:endParaRPr lang="en-US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04770" y="587947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Merged</a:t>
              </a:r>
              <a:endParaRPr lang="en-US" b="1" dirty="0"/>
            </a:p>
          </p:txBody>
        </p:sp>
        <p:grpSp>
          <p:nvGrpSpPr>
            <p:cNvPr id="7168" name="Group 7167"/>
            <p:cNvGrpSpPr/>
            <p:nvPr/>
          </p:nvGrpSpPr>
          <p:grpSpPr>
            <a:xfrm>
              <a:off x="561751" y="964186"/>
              <a:ext cx="8396741" cy="3819505"/>
              <a:chOff x="561751" y="964186"/>
              <a:chExt cx="8396741" cy="3819505"/>
            </a:xfrm>
          </p:grpSpPr>
          <p:sp>
            <p:nvSpPr>
              <p:cNvPr id="3" name="TextBox 2"/>
              <p:cNvSpPr txBox="1"/>
              <p:nvPr/>
            </p:nvSpPr>
            <p:spPr>
              <a:xfrm rot="16200000">
                <a:off x="182537" y="1725924"/>
                <a:ext cx="1127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Control</a:t>
                </a:r>
                <a:endParaRPr lang="en-US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183120" y="3648126"/>
                <a:ext cx="1127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V0</a:t>
                </a:r>
                <a:endParaRPr lang="en-US" b="1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3615148" y="964301"/>
                <a:ext cx="2642616" cy="1895100"/>
                <a:chOff x="3615148" y="964301"/>
                <a:chExt cx="2642616" cy="1895100"/>
              </a:xfrm>
            </p:grpSpPr>
            <p:pic>
              <p:nvPicPr>
                <p:cNvPr id="7171" name="Picture 3" descr="C:\Users\che9ff\Dropbox\Normal RGCs with Green Tuj1 and Red Islet1--6\Normal RGCs with Green Tuj1 and Red Islet1--6_Texasred.JPG"/>
                <p:cNvPicPr>
                  <a:picLocks noChangeArrowheads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730" t="33598" r="32169" b="8628"/>
                <a:stretch/>
              </p:blipFill>
              <p:spPr bwMode="auto">
                <a:xfrm>
                  <a:off x="3615148" y="964301"/>
                  <a:ext cx="2642616" cy="189280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458305" y="2667000"/>
                  <a:ext cx="548640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3615148" y="2582402"/>
                  <a:ext cx="26426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ISLET-1</a:t>
                  </a:r>
                  <a:endParaRPr 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6287298" y="964186"/>
                <a:ext cx="2671194" cy="1892808"/>
                <a:chOff x="6258720" y="959423"/>
                <a:chExt cx="2671194" cy="1892808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258720" y="959423"/>
                  <a:ext cx="2642616" cy="1892808"/>
                  <a:chOff x="6258720" y="959423"/>
                  <a:chExt cx="2642616" cy="1892808"/>
                </a:xfrm>
              </p:grpSpPr>
              <p:pic>
                <p:nvPicPr>
                  <p:cNvPr id="7172" name="Picture 4" descr="C:\Users\che9ff\Dropbox\Normal RGCs with Green Tuj1 and Red Islet1--6\Normal RGCs with Green Tuj1 and Red Islet1--6_(Texasred+Alexa 488+DAPI).JPG"/>
                  <p:cNvPicPr>
                    <a:picLocks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bright="4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116" t="18041" r="22333" b="18141"/>
                  <a:stretch/>
                </p:blipFill>
                <p:spPr bwMode="auto">
                  <a:xfrm>
                    <a:off x="6258720" y="959423"/>
                    <a:ext cx="2642616" cy="189280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8125305" y="2667000"/>
                    <a:ext cx="548640" cy="0"/>
                  </a:xfrm>
                  <a:prstGeom prst="line">
                    <a:avLst/>
                  </a:prstGeom>
                  <a:ln w="349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6287298" y="2574368"/>
                  <a:ext cx="26426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TUJ-1 / </a:t>
                  </a:r>
                  <a:r>
                    <a:rPr lang="en-US" sz="12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ISLET-1 / </a:t>
                  </a:r>
                  <a:r>
                    <a:rPr lang="en-US" sz="1200" b="1" dirty="0" smtClean="0">
                      <a:solidFill>
                        <a:srgbClr val="00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DAPI</a:t>
                  </a:r>
                  <a:endParaRPr lang="en-US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942851" y="2886388"/>
                <a:ext cx="2642616" cy="1897303"/>
                <a:chOff x="942851" y="2881625"/>
                <a:chExt cx="2642616" cy="1897303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942851" y="2881625"/>
                  <a:ext cx="2642616" cy="1892808"/>
                  <a:chOff x="942851" y="2881625"/>
                  <a:chExt cx="2642616" cy="1892808"/>
                </a:xfrm>
              </p:grpSpPr>
              <p:pic>
                <p:nvPicPr>
                  <p:cNvPr id="7173" name="Picture 5" descr="C:\Users\che9ff\Dropbox\LiV0 RGCs with Green Tuj1 and Red Islet1-1\LiV0 RGCs with Green Tuj1 and Red Islet1--1_c2.JPG"/>
                  <p:cNvPicPr>
                    <a:picLocks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rightnessContrast bright="4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777" t="23847" r="18949" b="3124"/>
                  <a:stretch/>
                </p:blipFill>
                <p:spPr bwMode="auto">
                  <a:xfrm>
                    <a:off x="942851" y="2881625"/>
                    <a:ext cx="2642616" cy="189280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2775505" y="4572000"/>
                    <a:ext cx="548640" cy="0"/>
                  </a:xfrm>
                  <a:prstGeom prst="line">
                    <a:avLst/>
                  </a:prstGeom>
                  <a:ln w="349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TextBox 28"/>
                <p:cNvSpPr txBox="1"/>
                <p:nvPr/>
              </p:nvSpPr>
              <p:spPr>
                <a:xfrm>
                  <a:off x="942852" y="4501929"/>
                  <a:ext cx="264261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TUJ-1</a:t>
                  </a:r>
                  <a:endParaRPr lang="en-US" sz="12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615148" y="2886388"/>
                <a:ext cx="2642617" cy="1893668"/>
                <a:chOff x="3615148" y="2881625"/>
                <a:chExt cx="2642617" cy="1893668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3615148" y="2881625"/>
                  <a:ext cx="2642616" cy="1892808"/>
                  <a:chOff x="3615148" y="2881625"/>
                  <a:chExt cx="2642616" cy="1892808"/>
                </a:xfrm>
              </p:grpSpPr>
              <p:pic>
                <p:nvPicPr>
                  <p:cNvPr id="7174" name="Picture 6" descr="C:\Users\che9ff\Dropbox\LiV0 RGCs with Green Tuj1 and Red Islet1-1\LiV0 RGCs with Green Tuj1 and Red Islet1--1_c1.JPG"/>
                  <p:cNvPicPr>
                    <a:picLocks noChangeArrowheads="1"/>
                  </p:cNvPicPr>
                  <p:nvPr/>
                </p:nvPicPr>
                <p:blipFill rotWithShape="1"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11220"/>
                  <a:stretch/>
                </p:blipFill>
                <p:spPr bwMode="auto">
                  <a:xfrm>
                    <a:off x="3615148" y="2881625"/>
                    <a:ext cx="2642616" cy="189280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5458025" y="4572000"/>
                    <a:ext cx="548640" cy="0"/>
                  </a:xfrm>
                  <a:prstGeom prst="line">
                    <a:avLst/>
                  </a:prstGeom>
                  <a:ln w="349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Box 29"/>
                <p:cNvSpPr txBox="1"/>
                <p:nvPr/>
              </p:nvSpPr>
              <p:spPr>
                <a:xfrm>
                  <a:off x="3615149" y="4498294"/>
                  <a:ext cx="26426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ISLET-1</a:t>
                  </a:r>
                  <a:endParaRPr 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6287298" y="2886388"/>
                <a:ext cx="2642616" cy="1895160"/>
                <a:chOff x="6287298" y="2881625"/>
                <a:chExt cx="2642616" cy="189516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6287298" y="2881625"/>
                  <a:ext cx="2642616" cy="1892808"/>
                  <a:chOff x="6287298" y="2881625"/>
                  <a:chExt cx="2642616" cy="1892808"/>
                </a:xfrm>
              </p:grpSpPr>
              <p:pic>
                <p:nvPicPr>
                  <p:cNvPr id="7175" name="Picture 7" descr="C:\Users\che9ff\Dropbox\LiV0 RGCs with Green Tuj1 and Red Islet1-1\LiV0 RGCs with Green Tuj1 and Red Islet1--1_(c1+c2+c3).JPG"/>
                  <p:cNvPicPr>
                    <a:picLocks noChangeArrowheads="1"/>
                  </p:cNvPicPr>
                  <p:nvPr/>
                </p:nvPicPr>
                <p:blipFill rotWithShape="1">
                  <a:blip r:embed="rId9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bright="4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1708" t="26832" r="20254" b="2512"/>
                  <a:stretch/>
                </p:blipFill>
                <p:spPr bwMode="auto">
                  <a:xfrm>
                    <a:off x="6287298" y="2881625"/>
                    <a:ext cx="2642616" cy="189280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8125025" y="4572000"/>
                    <a:ext cx="548640" cy="0"/>
                  </a:xfrm>
                  <a:prstGeom prst="line">
                    <a:avLst/>
                  </a:prstGeom>
                  <a:ln w="349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6287298" y="4499786"/>
                  <a:ext cx="26426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TUJ-1 / </a:t>
                  </a:r>
                  <a:r>
                    <a:rPr lang="en-US" sz="12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ISLET-1 / </a:t>
                  </a:r>
                  <a:r>
                    <a:rPr lang="en-US" sz="1200" b="1" dirty="0" smtClean="0">
                      <a:solidFill>
                        <a:srgbClr val="0000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DAPI</a:t>
                  </a:r>
                  <a:endParaRPr lang="en-US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942851" y="964300"/>
                <a:ext cx="2642616" cy="1893973"/>
                <a:chOff x="942851" y="964300"/>
                <a:chExt cx="2642616" cy="1893973"/>
              </a:xfrm>
            </p:grpSpPr>
            <p:pic>
              <p:nvPicPr>
                <p:cNvPr id="7170" name="Picture 2" descr="C:\Users\che9ff\Dropbox\Normal RGCs with Green Tuj1 and Red Islet1--6\Normal RGCs with Green Tuj1 and Red Islet1--6_Alexa 488.JPG"/>
                <p:cNvPicPr>
                  <a:picLocks noChangeArrowheads="1"/>
                </p:cNvPicPr>
                <p:nvPr/>
              </p:nvPicPr>
              <p:blipFill rotWithShape="1">
                <a:blip r:embed="rId11" cstate="print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rightnessContrast bright="4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468" t="16286" r="21902" b="16887"/>
                <a:stretch/>
              </p:blipFill>
              <p:spPr bwMode="auto">
                <a:xfrm>
                  <a:off x="942851" y="964300"/>
                  <a:ext cx="2642616" cy="189280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775785" y="2667000"/>
                  <a:ext cx="548640" cy="0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942851" y="2581274"/>
                  <a:ext cx="26426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TUJ-1</a:t>
                  </a:r>
                  <a:endParaRPr lang="en-US" sz="12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38" name="TextBox 37"/>
          <p:cNvSpPr txBox="1"/>
          <p:nvPr/>
        </p:nvSpPr>
        <p:spPr>
          <a:xfrm>
            <a:off x="315684" y="1029277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20000" y="6129051"/>
            <a:ext cx="1349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5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0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analysis of RGCs derived from the Control and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iPSCs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day 38.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Neurospheres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plated onto PLO/L-coated plates and cultured in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hESC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medium containing 10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DAPT and 10% FBS for 21 d before fixation with 4% PFA on day 38. Cells were stained with TUJ1 (green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BRN3a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red)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ISLET-1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red)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scale bars equal 20 µM.</a:t>
            </a:r>
          </a:p>
        </p:txBody>
      </p:sp>
    </p:spTree>
    <p:extLst>
      <p:ext uri="{BB962C8B-B14F-4D97-AF65-F5344CB8AC3E}">
        <p14:creationId xmlns:p14="http://schemas.microsoft.com/office/powerpoint/2010/main" val="192560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he9ff\Desktop\12-28-2014\Olivia-NIM-Brn3a-1\Olivia-NIM-Brn3a-1_c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29492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che9ff\Desktop\12-28-2014\Olivia-NIM-Brn3a-1\Olivia-NIM-Brn3a-1_c1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253" y="685800"/>
            <a:ext cx="294923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che9ff\Desktop\12-28-2014\Olivia-NIM-Brn3a-1\Olivia-NIM-Brn3a-1_(c1+c2+c3)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915" y="681990"/>
            <a:ext cx="2954318" cy="221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che9ff\Desktop\12-28-2014\Olivia-NIM-ISLET1-1\Olivia-NIM-ISLET1-1_c2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07029"/>
            <a:ext cx="2949233" cy="22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che9ff\Desktop\12-28-2014\Olivia-NIM-ISLET1-1\Olivia-NIM-ISLET1-1_c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254" y="2907030"/>
            <a:ext cx="2949232" cy="221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che9ff\Desktop\12-28-2014\Olivia-NIM-ISLET1-1\Olivia-NIM-ISLET1-1_(c1+c2+c3)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915" y="2907030"/>
            <a:ext cx="2956851" cy="221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2590800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01340" y="2590800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67626" y="2590800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BRN3a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4839533"/>
            <a:ext cx="2773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</a:t>
            </a:r>
            <a:endParaRPr 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12770" y="4839533"/>
            <a:ext cx="27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67626" y="4839533"/>
            <a:ext cx="279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TUJ-1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ISLET-1 /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799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4800" y="2220726"/>
            <a:ext cx="8610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NIM promoted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OPA1</a:t>
            </a:r>
            <a:r>
              <a:rPr lang="en-US" sz="14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RGC-OL generation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detected by</a:t>
            </a:r>
            <a:r>
              <a:rPr kumimoji="0" lang="en-US" alt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IF.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Putative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OL-</a:t>
            </a:r>
            <a:r>
              <a:rPr kumimoji="0" lang="en-US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RGCs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derived from </a:t>
            </a:r>
            <a:r>
              <a:rPr kumimoji="0" lang="en-US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OL-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iPSCs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were cultured with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hESC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medium containing 10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SimSun" pitchFamily="2" charset="-122"/>
                <a:cs typeface="Times New Roman" pitchFamily="18" charset="0"/>
              </a:rPr>
              <a:t>m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DAPT, 10% FBS, and 10% neural induction medium (NIM) for 14 d before fixation on day 31. Upper panel shows TUJ1 (green) and BRN3a (red)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stainings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Lower panel shows </a:t>
            </a:r>
            <a:r>
              <a:rPr lang="en-US" altLang="en-US" sz="1400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stainings</a:t>
            </a:r>
            <a:r>
              <a:rPr lang="en-US" altLang="en-US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of TUJ1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(green) and ISLET1 (red). The scale bars equal 50 µM.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572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9869</TotalTime>
  <Words>756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Jing</dc:creator>
  <cp:lastModifiedBy>CCHMC</cp:lastModifiedBy>
  <cp:revision>38</cp:revision>
  <dcterms:created xsi:type="dcterms:W3CDTF">2006-08-16T00:00:00Z</dcterms:created>
  <dcterms:modified xsi:type="dcterms:W3CDTF">2015-05-12T03:30:27Z</dcterms:modified>
</cp:coreProperties>
</file>