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6858000" cy="9144000" type="letter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18" y="135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417002041411487"/>
          <c:y val="4.0993539269129832E-2"/>
          <c:w val="0.63630604981105487"/>
          <c:h val="0.75767191601050077"/>
        </c:manualLayout>
      </c:layout>
      <c:lineChart>
        <c:grouping val="standar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IB-Mortality</c:v>
                </c:pt>
              </c:strCache>
            </c:strRef>
          </c:tx>
          <c:spPr>
            <a:ln>
              <a:solidFill>
                <a:srgbClr val="FF0000"/>
              </a:solidFill>
              <a:prstDash val="sysDash"/>
            </a:ln>
          </c:spPr>
          <c:marker>
            <c:symbol val="none"/>
          </c:marker>
          <c:cat>
            <c:numRef>
              <c:f>Sheet1!$A$2:$A$38</c:f>
              <c:numCache>
                <c:formatCode>General</c:formatCode>
                <c:ptCount val="37"/>
                <c:pt idx="0">
                  <c:v>1975</c:v>
                </c:pt>
                <c:pt idx="1">
                  <c:v>1976</c:v>
                </c:pt>
                <c:pt idx="2">
                  <c:v>1977</c:v>
                </c:pt>
                <c:pt idx="3">
                  <c:v>1978</c:v>
                </c:pt>
                <c:pt idx="4">
                  <c:v>1979</c:v>
                </c:pt>
                <c:pt idx="5">
                  <c:v>1980</c:v>
                </c:pt>
                <c:pt idx="6">
                  <c:v>1981</c:v>
                </c:pt>
                <c:pt idx="7">
                  <c:v>1982</c:v>
                </c:pt>
                <c:pt idx="8">
                  <c:v>1983</c:v>
                </c:pt>
                <c:pt idx="9">
                  <c:v>1984</c:v>
                </c:pt>
                <c:pt idx="10">
                  <c:v>1985</c:v>
                </c:pt>
                <c:pt idx="11">
                  <c:v>1986</c:v>
                </c:pt>
                <c:pt idx="12">
                  <c:v>1987</c:v>
                </c:pt>
                <c:pt idx="13">
                  <c:v>1988</c:v>
                </c:pt>
                <c:pt idx="14">
                  <c:v>1989</c:v>
                </c:pt>
                <c:pt idx="15">
                  <c:v>1990</c:v>
                </c:pt>
                <c:pt idx="16">
                  <c:v>1991</c:v>
                </c:pt>
                <c:pt idx="17">
                  <c:v>1992</c:v>
                </c:pt>
                <c:pt idx="18">
                  <c:v>1993</c:v>
                </c:pt>
                <c:pt idx="19">
                  <c:v>1994</c:v>
                </c:pt>
                <c:pt idx="20">
                  <c:v>1995</c:v>
                </c:pt>
                <c:pt idx="21">
                  <c:v>1996</c:v>
                </c:pt>
                <c:pt idx="22">
                  <c:v>1997</c:v>
                </c:pt>
                <c:pt idx="23">
                  <c:v>1998</c:v>
                </c:pt>
                <c:pt idx="24">
                  <c:v>1999</c:v>
                </c:pt>
                <c:pt idx="25">
                  <c:v>2000</c:v>
                </c:pt>
                <c:pt idx="26">
                  <c:v>2001</c:v>
                </c:pt>
                <c:pt idx="27">
                  <c:v>2002</c:v>
                </c:pt>
                <c:pt idx="28">
                  <c:v>2003</c:v>
                </c:pt>
                <c:pt idx="29">
                  <c:v>2004</c:v>
                </c:pt>
                <c:pt idx="30">
                  <c:v>2005</c:v>
                </c:pt>
                <c:pt idx="31">
                  <c:v>2006</c:v>
                </c:pt>
                <c:pt idx="32">
                  <c:v>2007</c:v>
                </c:pt>
                <c:pt idx="33">
                  <c:v>2008</c:v>
                </c:pt>
                <c:pt idx="34">
                  <c:v>2009</c:v>
                </c:pt>
                <c:pt idx="35">
                  <c:v>2010</c:v>
                </c:pt>
                <c:pt idx="36">
                  <c:v>2011</c:v>
                </c:pt>
              </c:numCache>
            </c:numRef>
          </c:cat>
          <c:val>
            <c:numRef>
              <c:f>Sheet1!$B$2:$B$38</c:f>
              <c:numCache>
                <c:formatCode>0.0</c:formatCode>
                <c:ptCount val="37"/>
                <c:pt idx="0">
                  <c:v>4.8</c:v>
                </c:pt>
                <c:pt idx="1">
                  <c:v>5.9</c:v>
                </c:pt>
                <c:pt idx="2">
                  <c:v>6.7</c:v>
                </c:pt>
                <c:pt idx="3">
                  <c:v>7.3</c:v>
                </c:pt>
                <c:pt idx="4">
                  <c:v>7.7</c:v>
                </c:pt>
                <c:pt idx="5">
                  <c:v>8.7000000000000011</c:v>
                </c:pt>
                <c:pt idx="6">
                  <c:v>8.7000000000000011</c:v>
                </c:pt>
                <c:pt idx="7">
                  <c:v>9.2000000000000011</c:v>
                </c:pt>
                <c:pt idx="8">
                  <c:v>9.3000000000000007</c:v>
                </c:pt>
                <c:pt idx="9">
                  <c:v>9.6</c:v>
                </c:pt>
                <c:pt idx="10">
                  <c:v>10.3</c:v>
                </c:pt>
                <c:pt idx="11">
                  <c:v>10.200000000000001</c:v>
                </c:pt>
                <c:pt idx="12">
                  <c:v>10.4</c:v>
                </c:pt>
                <c:pt idx="13">
                  <c:v>10.3</c:v>
                </c:pt>
                <c:pt idx="14">
                  <c:v>10.3</c:v>
                </c:pt>
                <c:pt idx="15">
                  <c:v>10.6</c:v>
                </c:pt>
                <c:pt idx="16">
                  <c:v>10.8</c:v>
                </c:pt>
                <c:pt idx="17">
                  <c:v>11</c:v>
                </c:pt>
                <c:pt idx="18">
                  <c:v>10.8</c:v>
                </c:pt>
                <c:pt idx="19">
                  <c:v>11.3</c:v>
                </c:pt>
                <c:pt idx="20">
                  <c:v>11.3</c:v>
                </c:pt>
                <c:pt idx="21">
                  <c:v>11.3</c:v>
                </c:pt>
                <c:pt idx="22">
                  <c:v>11.3</c:v>
                </c:pt>
                <c:pt idx="23">
                  <c:v>11.2</c:v>
                </c:pt>
                <c:pt idx="24">
                  <c:v>10.4</c:v>
                </c:pt>
                <c:pt idx="25">
                  <c:v>10.8</c:v>
                </c:pt>
                <c:pt idx="26">
                  <c:v>10.4</c:v>
                </c:pt>
                <c:pt idx="27">
                  <c:v>10.3</c:v>
                </c:pt>
                <c:pt idx="28">
                  <c:v>10</c:v>
                </c:pt>
                <c:pt idx="29">
                  <c:v>9.7000000000000011</c:v>
                </c:pt>
                <c:pt idx="30">
                  <c:v>9</c:v>
                </c:pt>
                <c:pt idx="31">
                  <c:v>9.3000000000000007</c:v>
                </c:pt>
                <c:pt idx="32">
                  <c:v>9.1</c:v>
                </c:pt>
                <c:pt idx="33">
                  <c:v>7.9</c:v>
                </c:pt>
                <c:pt idx="34">
                  <c:v>8.3000000000000007</c:v>
                </c:pt>
                <c:pt idx="35">
                  <c:v>8.3000000000000007</c:v>
                </c:pt>
                <c:pt idx="36">
                  <c:v>7.6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Death Certificate Mortality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Sheet1!$A$2:$A$38</c:f>
              <c:numCache>
                <c:formatCode>General</c:formatCode>
                <c:ptCount val="37"/>
                <c:pt idx="0">
                  <c:v>1975</c:v>
                </c:pt>
                <c:pt idx="1">
                  <c:v>1976</c:v>
                </c:pt>
                <c:pt idx="2">
                  <c:v>1977</c:v>
                </c:pt>
                <c:pt idx="3">
                  <c:v>1978</c:v>
                </c:pt>
                <c:pt idx="4">
                  <c:v>1979</c:v>
                </c:pt>
                <c:pt idx="5">
                  <c:v>1980</c:v>
                </c:pt>
                <c:pt idx="6">
                  <c:v>1981</c:v>
                </c:pt>
                <c:pt idx="7">
                  <c:v>1982</c:v>
                </c:pt>
                <c:pt idx="8">
                  <c:v>1983</c:v>
                </c:pt>
                <c:pt idx="9">
                  <c:v>1984</c:v>
                </c:pt>
                <c:pt idx="10">
                  <c:v>1985</c:v>
                </c:pt>
                <c:pt idx="11">
                  <c:v>1986</c:v>
                </c:pt>
                <c:pt idx="12">
                  <c:v>1987</c:v>
                </c:pt>
                <c:pt idx="13">
                  <c:v>1988</c:v>
                </c:pt>
                <c:pt idx="14">
                  <c:v>1989</c:v>
                </c:pt>
                <c:pt idx="15">
                  <c:v>1990</c:v>
                </c:pt>
                <c:pt idx="16">
                  <c:v>1991</c:v>
                </c:pt>
                <c:pt idx="17">
                  <c:v>1992</c:v>
                </c:pt>
                <c:pt idx="18">
                  <c:v>1993</c:v>
                </c:pt>
                <c:pt idx="19">
                  <c:v>1994</c:v>
                </c:pt>
                <c:pt idx="20">
                  <c:v>1995</c:v>
                </c:pt>
                <c:pt idx="21">
                  <c:v>1996</c:v>
                </c:pt>
                <c:pt idx="22">
                  <c:v>1997</c:v>
                </c:pt>
                <c:pt idx="23">
                  <c:v>1998</c:v>
                </c:pt>
                <c:pt idx="24">
                  <c:v>1999</c:v>
                </c:pt>
                <c:pt idx="25">
                  <c:v>2000</c:v>
                </c:pt>
                <c:pt idx="26">
                  <c:v>2001</c:v>
                </c:pt>
                <c:pt idx="27">
                  <c:v>2002</c:v>
                </c:pt>
                <c:pt idx="28">
                  <c:v>2003</c:v>
                </c:pt>
                <c:pt idx="29">
                  <c:v>2004</c:v>
                </c:pt>
                <c:pt idx="30">
                  <c:v>2005</c:v>
                </c:pt>
                <c:pt idx="31">
                  <c:v>2006</c:v>
                </c:pt>
                <c:pt idx="32">
                  <c:v>2007</c:v>
                </c:pt>
                <c:pt idx="33">
                  <c:v>2008</c:v>
                </c:pt>
                <c:pt idx="34">
                  <c:v>2009</c:v>
                </c:pt>
                <c:pt idx="35">
                  <c:v>2010</c:v>
                </c:pt>
                <c:pt idx="36">
                  <c:v>2011</c:v>
                </c:pt>
              </c:numCache>
            </c:numRef>
          </c:cat>
          <c:val>
            <c:numRef>
              <c:f>Sheet1!$C$2:$C$38</c:f>
              <c:numCache>
                <c:formatCode>0.0</c:formatCode>
                <c:ptCount val="37"/>
                <c:pt idx="0">
                  <c:v>7.8</c:v>
                </c:pt>
                <c:pt idx="1">
                  <c:v>8.1</c:v>
                </c:pt>
                <c:pt idx="2">
                  <c:v>8.3000000000000007</c:v>
                </c:pt>
                <c:pt idx="3">
                  <c:v>8.7000000000000011</c:v>
                </c:pt>
                <c:pt idx="4">
                  <c:v>8.6</c:v>
                </c:pt>
                <c:pt idx="5">
                  <c:v>9.2000000000000011</c:v>
                </c:pt>
                <c:pt idx="6">
                  <c:v>9.1</c:v>
                </c:pt>
                <c:pt idx="7">
                  <c:v>9.4</c:v>
                </c:pt>
                <c:pt idx="8">
                  <c:v>9.5</c:v>
                </c:pt>
                <c:pt idx="9">
                  <c:v>9.8000000000000007</c:v>
                </c:pt>
                <c:pt idx="10">
                  <c:v>10.4</c:v>
                </c:pt>
                <c:pt idx="11">
                  <c:v>10.8</c:v>
                </c:pt>
                <c:pt idx="12">
                  <c:v>10.4</c:v>
                </c:pt>
                <c:pt idx="13">
                  <c:v>10.200000000000001</c:v>
                </c:pt>
                <c:pt idx="14">
                  <c:v>10.9</c:v>
                </c:pt>
                <c:pt idx="15">
                  <c:v>10.9</c:v>
                </c:pt>
                <c:pt idx="16">
                  <c:v>11.3</c:v>
                </c:pt>
                <c:pt idx="17">
                  <c:v>11.6</c:v>
                </c:pt>
                <c:pt idx="18">
                  <c:v>11.1</c:v>
                </c:pt>
                <c:pt idx="19">
                  <c:v>12.1</c:v>
                </c:pt>
                <c:pt idx="20">
                  <c:v>11.7</c:v>
                </c:pt>
                <c:pt idx="21">
                  <c:v>12.1</c:v>
                </c:pt>
                <c:pt idx="22">
                  <c:v>12.1</c:v>
                </c:pt>
                <c:pt idx="23">
                  <c:v>12</c:v>
                </c:pt>
                <c:pt idx="24">
                  <c:v>11.4</c:v>
                </c:pt>
                <c:pt idx="25">
                  <c:v>11.1</c:v>
                </c:pt>
                <c:pt idx="26">
                  <c:v>11.1</c:v>
                </c:pt>
                <c:pt idx="27">
                  <c:v>10.8</c:v>
                </c:pt>
                <c:pt idx="28">
                  <c:v>10.3</c:v>
                </c:pt>
                <c:pt idx="29">
                  <c:v>9.8000000000000007</c:v>
                </c:pt>
                <c:pt idx="30">
                  <c:v>9.3000000000000007</c:v>
                </c:pt>
                <c:pt idx="31">
                  <c:v>9.5</c:v>
                </c:pt>
                <c:pt idx="32">
                  <c:v>9.3000000000000007</c:v>
                </c:pt>
                <c:pt idx="33">
                  <c:v>8.3000000000000007</c:v>
                </c:pt>
                <c:pt idx="34">
                  <c:v>8.7000000000000011</c:v>
                </c:pt>
                <c:pt idx="35">
                  <c:v>8.6</c:v>
                </c:pt>
                <c:pt idx="36">
                  <c:v>8.2000000000000011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884352"/>
        <c:axId val="44886272"/>
      </c:lineChart>
      <c:catAx>
        <c:axId val="448843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 smtClean="0"/>
                  <a:t>Calendar</a:t>
                </a:r>
                <a:r>
                  <a:rPr lang="en-US" sz="1000" baseline="0" dirty="0" smtClean="0"/>
                  <a:t> Year of NHL Cancer Death</a:t>
                </a:r>
                <a:endParaRPr lang="en-US" sz="10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44886272"/>
        <c:crosses val="autoZero"/>
        <c:auto val="1"/>
        <c:lblAlgn val="ctr"/>
        <c:lblOffset val="100"/>
        <c:tickLblSkip val="6"/>
        <c:tickMarkSkip val="6"/>
        <c:noMultiLvlLbl val="0"/>
      </c:catAx>
      <c:valAx>
        <c:axId val="44886272"/>
        <c:scaling>
          <c:orientation val="minMax"/>
          <c:max val="14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 dirty="0" smtClean="0"/>
                  <a:t>Age-adjusted rate per 100,000</a:t>
                </a:r>
                <a:endParaRPr lang="en-US" sz="1200" dirty="0"/>
              </a:p>
            </c:rich>
          </c:tx>
          <c:layout>
            <c:manualLayout>
              <c:xMode val="edge"/>
              <c:yMode val="edge"/>
              <c:x val="6.2667412837546801E-2"/>
              <c:y val="0.26679373411656848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44884352"/>
        <c:crosses val="autoZero"/>
        <c:crossBetween val="midCat"/>
        <c:majorUnit val="4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0.4276</cdr:x>
      <cdr:y>0.30159</cdr:y>
    </cdr:from>
    <cdr:to>
      <cdr:x>0.68891</cdr:x>
      <cdr:y>0.36312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18509" y="1447800"/>
          <a:ext cx="1600200" cy="2953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800" b="1" dirty="0" smtClean="0">
              <a:solidFill>
                <a:srgbClr val="FF0000"/>
              </a:solidFill>
            </a:rPr>
            <a:t>Incidence-based Mortality</a:t>
          </a:r>
          <a:r>
            <a:rPr lang="en-US" sz="800" b="1" dirty="0" smtClean="0"/>
            <a:t> 	</a:t>
          </a:r>
          <a:r>
            <a:rPr lang="en-US" sz="1100" dirty="0" smtClean="0"/>
            <a:t>																																																																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0.16629</cdr:x>
      <cdr:y>0.1746</cdr:y>
    </cdr:from>
    <cdr:to>
      <cdr:x>0.4276</cdr:x>
      <cdr:y>0.23613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1018309" y="838200"/>
          <a:ext cx="1600200" cy="2953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800" b="1" dirty="0" smtClean="0">
              <a:solidFill>
                <a:schemeClr val="tx1"/>
              </a:solidFill>
            </a:rPr>
            <a:t>Death Certificate Mortality	</a:t>
          </a:r>
          <a:r>
            <a:rPr lang="en-US" sz="1100" dirty="0" smtClean="0">
              <a:solidFill>
                <a:schemeClr val="tx1"/>
              </a:solidFill>
            </a:rPr>
            <a:t>																																																																							</a:t>
          </a:r>
          <a:endParaRPr lang="en-US" sz="11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0.42185</cdr:x>
      <cdr:y>0.63492</cdr:y>
    </cdr:from>
    <cdr:to>
      <cdr:x>0.85068</cdr:x>
      <cdr:y>0.73016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2583287" y="3047997"/>
          <a:ext cx="2626030" cy="4572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800" b="1" dirty="0" smtClean="0">
              <a:solidFill>
                <a:srgbClr val="0070C0"/>
              </a:solidFill>
            </a:rPr>
            <a:t>Valid IBM rates allowing partition of subtype-specific mortality trends from 1990+ period</a:t>
          </a:r>
          <a:r>
            <a:rPr lang="en-US" sz="800" b="1" dirty="0" smtClean="0">
              <a:solidFill>
                <a:schemeClr val="tx1"/>
              </a:solidFill>
            </a:rPr>
            <a:t>	</a:t>
          </a:r>
          <a:r>
            <a:rPr lang="en-US" sz="1100" dirty="0" smtClean="0">
              <a:solidFill>
                <a:schemeClr val="tx1"/>
              </a:solidFill>
            </a:rPr>
            <a:t>																																																																							</a:t>
          </a:r>
          <a:endParaRPr lang="en-US" sz="11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0.15271</cdr:x>
      <cdr:y>0.63492</cdr:y>
    </cdr:from>
    <cdr:to>
      <cdr:x>0.41403</cdr:x>
      <cdr:y>0.69645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935182" y="3048000"/>
          <a:ext cx="1600200" cy="2953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800" b="1" dirty="0" smtClean="0">
              <a:solidFill>
                <a:srgbClr val="0070C0"/>
              </a:solidFill>
            </a:rPr>
            <a:t>IBM rates are underestimated before 1990</a:t>
          </a:r>
          <a:r>
            <a:rPr lang="en-US" sz="800" b="1" dirty="0" smtClean="0">
              <a:solidFill>
                <a:schemeClr val="tx1"/>
              </a:solidFill>
            </a:rPr>
            <a:t>	</a:t>
          </a:r>
          <a:r>
            <a:rPr lang="en-US" sz="1100" dirty="0" smtClean="0">
              <a:solidFill>
                <a:schemeClr val="tx1"/>
              </a:solidFill>
            </a:rPr>
            <a:t>																																																																							</a:t>
          </a:r>
          <a:endParaRPr lang="en-US" sz="11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0.32805</cdr:x>
      <cdr:y>0.06349</cdr:y>
    </cdr:from>
    <cdr:to>
      <cdr:x>0.52715</cdr:x>
      <cdr:y>0.12502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2008909" y="304800"/>
          <a:ext cx="1219200" cy="2953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800" b="1" dirty="0" smtClean="0">
              <a:solidFill>
                <a:srgbClr val="0070C0"/>
              </a:solidFill>
            </a:rPr>
            <a:t>Calendar Year 1990</a:t>
          </a:r>
          <a:r>
            <a:rPr lang="en-US" sz="800" b="1" dirty="0" smtClean="0">
              <a:solidFill>
                <a:schemeClr val="tx1"/>
              </a:solidFill>
            </a:rPr>
            <a:t>	</a:t>
          </a:r>
          <a:r>
            <a:rPr lang="en-US" sz="1100" dirty="0" smtClean="0">
              <a:solidFill>
                <a:schemeClr val="tx1"/>
              </a:solidFill>
            </a:rPr>
            <a:t>																																																																							</a:t>
          </a:r>
          <a:endParaRPr lang="en-US" sz="11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0.37811</cdr:x>
      <cdr:y>0.88889</cdr:y>
    </cdr:from>
    <cdr:to>
      <cdr:x>0.58965</cdr:x>
      <cdr:y>0.94659</cdr:y>
    </cdr:to>
    <cdr:sp macro="" textlink="">
      <cdr:nvSpPr>
        <cdr:cNvPr id="10" name="TextBox 71"/>
        <cdr:cNvSpPr txBox="1"/>
      </cdr:nvSpPr>
      <cdr:spPr>
        <a:xfrm xmlns:a="http://schemas.openxmlformats.org/drawingml/2006/main">
          <a:off x="2315441" y="4267200"/>
          <a:ext cx="1295400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Calendar Year</a:t>
          </a:r>
          <a:endParaRPr lang="en-US" sz="1200" b="1" dirty="0"/>
        </a:p>
      </cdr:txBody>
    </cdr:sp>
  </cdr:relSizeAnchor>
  <cdr:relSizeAnchor xmlns:cdr="http://schemas.openxmlformats.org/drawingml/2006/chartDrawing">
    <cdr:from>
      <cdr:x>0.39253</cdr:x>
      <cdr:y>0.88889</cdr:y>
    </cdr:from>
    <cdr:to>
      <cdr:x>0.41516</cdr:x>
      <cdr:y>0.89841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403764" y="4267200"/>
          <a:ext cx="138545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0.30317</cdr:x>
      <cdr:y>0.85714</cdr:y>
    </cdr:from>
    <cdr:to>
      <cdr:x>0.65894</cdr:x>
      <cdr:y>0.90476</cdr:y>
    </cdr:to>
    <cdr:sp macro="" textlink="">
      <cdr:nvSpPr>
        <cdr:cNvPr id="11" name="Rectangle 10"/>
        <cdr:cNvSpPr/>
      </cdr:nvSpPr>
      <cdr:spPr>
        <a:xfrm xmlns:a="http://schemas.openxmlformats.org/drawingml/2006/main">
          <a:off x="1856508" y="4114800"/>
          <a:ext cx="2178627" cy="228600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25400" cap="flat" cmpd="sng" algn="ctr">
          <a:noFill/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56E73-3745-4528-A1E3-42A6AC917500}" type="datetimeFigureOut">
              <a:rPr lang="en-US"/>
              <a:pPr>
                <a:defRPr/>
              </a:pPr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CE21A-5D8B-4069-83BA-66A155DBF9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833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95ED9-4E01-4C42-91C6-7097337070D6}" type="datetimeFigureOut">
              <a:rPr lang="en-US"/>
              <a:pPr>
                <a:defRPr/>
              </a:pPr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31FE8-9E8A-4195-BB98-965D7ECFD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41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9D1AA-86D5-4786-BC7E-444FA4A039FD}" type="datetimeFigureOut">
              <a:rPr lang="en-US"/>
              <a:pPr>
                <a:defRPr/>
              </a:pPr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0F7EE-7D7A-4792-BEC8-400B51A2A6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215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F4584-9906-478F-88AA-4EF87DF9C75F}" type="datetimeFigureOut">
              <a:rPr lang="en-US"/>
              <a:pPr>
                <a:defRPr/>
              </a:pPr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9A963-591B-4CFF-907F-E58BAF005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32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A81E4-8BBD-4FCC-A211-B415691F83E4}" type="datetimeFigureOut">
              <a:rPr lang="en-US"/>
              <a:pPr>
                <a:defRPr/>
              </a:pPr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7B099-1C30-4E88-A532-9EA7D0CFBB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18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8993F-CFD9-408C-A713-D34B6FEDF0F2}" type="datetimeFigureOut">
              <a:rPr lang="en-US"/>
              <a:pPr>
                <a:defRPr/>
              </a:pPr>
              <a:t>8/12/2015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C8498-927A-4428-B373-F125E65E54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429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27CB6-2940-4A3C-A9DB-FAB45A24621E}" type="datetimeFigureOut">
              <a:rPr lang="en-US"/>
              <a:pPr>
                <a:defRPr/>
              </a:pPr>
              <a:t>8/12/2015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6E660-2120-4D9E-9465-32FD632A32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70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5EBE1-14F5-4116-9F24-8641CEE1717D}" type="datetimeFigureOut">
              <a:rPr lang="en-US"/>
              <a:pPr>
                <a:defRPr/>
              </a:pPr>
              <a:t>8/12/2015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23A80-26B9-4BD7-A31D-251BF3FD6D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714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044A9-B4FC-4728-AE2B-6515DE05887A}" type="datetimeFigureOut">
              <a:rPr lang="en-US"/>
              <a:pPr>
                <a:defRPr/>
              </a:pPr>
              <a:t>8/12/2015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C0FA7-50F0-47F2-B6AF-B8DFD2F5BA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832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5B467-7A77-4FE7-8CE9-97B15F6201B4}" type="datetimeFigureOut">
              <a:rPr lang="en-US"/>
              <a:pPr>
                <a:defRPr/>
              </a:pPr>
              <a:t>8/12/2015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5C3D4-6107-4B15-9BA4-7FB626287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943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FC25-807F-4825-BDC6-DE572D3C3494}" type="datetimeFigureOut">
              <a:rPr lang="en-US"/>
              <a:pPr>
                <a:defRPr/>
              </a:pPr>
              <a:t>8/12/2015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42FB1-450B-45B5-82F5-23933BACB3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190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7AF702-0D15-44FA-B464-447CEA68593D}" type="datetimeFigureOut">
              <a:rPr lang="en-US"/>
              <a:pPr>
                <a:defRPr/>
              </a:pPr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3A0AD8-3CE0-4E54-B8EE-6EEA3DFF3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228600" y="457200"/>
            <a:ext cx="6134100" cy="853016"/>
          </a:xfrm>
        </p:spPr>
        <p:txBody>
          <a:bodyPr/>
          <a:lstStyle/>
          <a:p>
            <a:pPr algn="l"/>
            <a:r>
              <a:rPr lang="en-US" sz="1300" dirty="0" smtClean="0"/>
              <a:t>Supplementary Figure 1: Non-Hodgkin Lymphoma (NHL) Death Certificate Mortality </a:t>
            </a:r>
            <a:r>
              <a:rPr lang="en-US" sz="1300" dirty="0"/>
              <a:t>and </a:t>
            </a:r>
            <a:r>
              <a:rPr lang="en-US" sz="1300" dirty="0" smtClean="0"/>
              <a:t>Incidence-based Mortality (IBM) Rates. SEER-9, 1975-2011</a:t>
            </a:r>
            <a:r>
              <a:rPr lang="en-US" sz="1300" dirty="0"/>
              <a:t>.  </a:t>
            </a:r>
            <a:r>
              <a:rPr lang="en-US" sz="1400" b="1" dirty="0" smtClean="0"/>
              <a:t/>
            </a:r>
            <a:br>
              <a:rPr lang="en-US" sz="1400" b="1" dirty="0" smtClean="0"/>
            </a:br>
            <a:endParaRPr lang="en-US" sz="14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796132204"/>
              </p:ext>
            </p:extLst>
          </p:nvPr>
        </p:nvGraphicFramePr>
        <p:xfrm>
          <a:off x="277091" y="1066800"/>
          <a:ext cx="6123709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4" name="Straight Connector 13"/>
          <p:cNvCxnSpPr/>
          <p:nvPr/>
        </p:nvCxnSpPr>
        <p:spPr>
          <a:xfrm>
            <a:off x="2819400" y="1600200"/>
            <a:ext cx="0" cy="3276600"/>
          </a:xfrm>
          <a:prstGeom prst="line">
            <a:avLst/>
          </a:prstGeom>
          <a:ln w="254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 flipH="1">
            <a:off x="2376055" y="4572000"/>
            <a:ext cx="3048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902527" y="4572000"/>
            <a:ext cx="3048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317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1703</TotalTime>
  <Words>63</Words>
  <Application>Microsoft Office PowerPoint</Application>
  <PresentationFormat>Letter Paper (8.5x11 in)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Supplementary Figure 1: Non-Hodgkin Lymphoma (NHL) Death Certificate Mortality and Incidence-based Mortality (IBM) Rates. SEER-9, 1975-2011.   </vt:lpstr>
    </vt:vector>
  </TitlesOfParts>
  <Company>NCI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Howlader, Nadia (NIH/NCI) [E]</dc:creator>
  <cp:lastModifiedBy>Howlader, Nadia (NIH/NCI) [E]</cp:lastModifiedBy>
  <cp:revision>151</cp:revision>
  <cp:lastPrinted>2015-07-07T20:51:54Z</cp:lastPrinted>
  <dcterms:created xsi:type="dcterms:W3CDTF">2015-03-12T19:47:41Z</dcterms:created>
  <dcterms:modified xsi:type="dcterms:W3CDTF">2015-08-12T17:39:48Z</dcterms:modified>
</cp:coreProperties>
</file>