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2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5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0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0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57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8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8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7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5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4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BE41E-3A0C-4AEB-BEF3-310FDDFEF857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FF2CB-EFAC-4C5E-BC86-63F51ED961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9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33022" r="23937"/>
          <a:stretch>
            <a:fillRect/>
          </a:stretch>
        </p:blipFill>
        <p:spPr bwMode="auto">
          <a:xfrm>
            <a:off x="6805537" y="544530"/>
            <a:ext cx="2133600" cy="194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92" y="544530"/>
            <a:ext cx="2197951" cy="194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078340"/>
              </p:ext>
            </p:extLst>
          </p:nvPr>
        </p:nvGraphicFramePr>
        <p:xfrm>
          <a:off x="4722108" y="3667328"/>
          <a:ext cx="4191000" cy="162848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46398"/>
                <a:gridCol w="1168984"/>
                <a:gridCol w="950601"/>
                <a:gridCol w="500991"/>
                <a:gridCol w="411073"/>
                <a:gridCol w="712953"/>
              </a:tblGrid>
              <a:tr h="3086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Time (</a:t>
                      </a:r>
                      <a:r>
                        <a:rPr lang="en-US" sz="1000" u="none" strike="noStrike" dirty="0" err="1" smtClean="0">
                          <a:effectLst/>
                        </a:rPr>
                        <a:t>Mins</a:t>
                      </a:r>
                      <a:r>
                        <a:rPr lang="en-US" sz="1000" u="none" strike="noStrike" dirty="0" smtClean="0">
                          <a:effectLst/>
                        </a:rPr>
                        <a:t>)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Concentration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Observed (</a:t>
                      </a:r>
                      <a:r>
                        <a:rPr lang="en-US" sz="1000" u="none" strike="noStrike" baseline="0" dirty="0" err="1" smtClean="0">
                          <a:effectLst/>
                        </a:rPr>
                        <a:t>ng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/mL)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err="1" smtClean="0">
                          <a:effectLst/>
                        </a:rPr>
                        <a:t>Concentraion</a:t>
                      </a:r>
                      <a:r>
                        <a:rPr lang="en-US" sz="1000" u="none" strike="noStrike" dirty="0" smtClean="0">
                          <a:effectLst/>
                        </a:rPr>
                        <a:t> Predicted (</a:t>
                      </a:r>
                      <a:r>
                        <a:rPr lang="en-US" sz="1000" u="none" strike="noStrike" dirty="0" err="1" smtClean="0">
                          <a:effectLst/>
                        </a:rPr>
                        <a:t>ng</a:t>
                      </a:r>
                      <a:r>
                        <a:rPr lang="en-US" sz="1000" u="none" strike="noStrike" dirty="0" smtClean="0">
                          <a:effectLst/>
                        </a:rPr>
                        <a:t>/mL)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Residual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Weighting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Standard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Residual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2138.33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2137.96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0.37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1.32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820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919.66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921.84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-2.18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</a:rPr>
                        <a:t>1.35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450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443.09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6.9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1.35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159.33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174.8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-15.47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-</a:t>
                      </a:r>
                      <a:r>
                        <a:rPr lang="en-US" sz="1000" u="none" strike="noStrike" dirty="0" smtClean="0">
                          <a:effectLst/>
                        </a:rPr>
                        <a:t>1.24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66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52.34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13.65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0.87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33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4.69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28.3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1.39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240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0.038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16.96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0.83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  <a:tr h="150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360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10.66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0.000304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10.67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0.52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352" marR="9352" marT="9352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735" y="175198"/>
            <a:ext cx="26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6384" y="3030805"/>
            <a:ext cx="26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3390329"/>
            <a:ext cx="7263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Summary Table showing observed and predicted concentrations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305820"/>
              </p:ext>
            </p:extLst>
          </p:nvPr>
        </p:nvGraphicFramePr>
        <p:xfrm>
          <a:off x="304800" y="3657600"/>
          <a:ext cx="3187700" cy="80962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749300"/>
                <a:gridCol w="609600"/>
                <a:gridCol w="609600"/>
                <a:gridCol w="609600"/>
                <a:gridCol w="609600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PARAMETER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V1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K10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K12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K21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K10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-0.78439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K12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-0.73596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0.406535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K21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-0.37507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0.468646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0.508105</a:t>
                      </a:r>
                      <a:endParaRPr lang="en-US" sz="1000" b="0" i="0" u="none" strike="noStrike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76600" y="152400"/>
            <a:ext cx="26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3429000"/>
            <a:ext cx="3055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Correlation Matrix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5715000"/>
            <a:ext cx="84895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Supp. Fig. 2.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Additional PK parameters for the confirmation of 2-compartment model. (A) Plot of Predicted Concentration vs. Observed Concentration, (B) Plot of Residual vs. Predicted Concentration, (C) Plot of Residual Y vs. Time, (D)  Values of correlation matrix and (E) Summary of observed and predicted concentrations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t="30159"/>
          <a:stretch>
            <a:fillRect/>
          </a:stretch>
        </p:blipFill>
        <p:spPr bwMode="auto">
          <a:xfrm>
            <a:off x="3548465" y="501362"/>
            <a:ext cx="2311478" cy="193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553200" y="152400"/>
            <a:ext cx="26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39269" y="3198167"/>
            <a:ext cx="26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7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173</Words>
  <Application>Microsoft Office PowerPoint</Application>
  <PresentationFormat>On-screen Show (4:3)</PresentationFormat>
  <Paragraphs>81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Texas Tech University Health Sciences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Fofaria, Neel</dc:creator>
  <cp:lastModifiedBy>Srivastava, Sanjay</cp:lastModifiedBy>
  <cp:revision>11</cp:revision>
  <dcterms:created xsi:type="dcterms:W3CDTF">2015-08-20T17:34:02Z</dcterms:created>
  <dcterms:modified xsi:type="dcterms:W3CDTF">2015-11-05T17:09:50Z</dcterms:modified>
</cp:coreProperties>
</file>