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0196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418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5899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5418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8159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62591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16052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23768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00017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8237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0969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5259C-F70C-486E-BA0A-F180F754A262}" type="datetimeFigureOut">
              <a:rPr lang="ko-KR" altLang="en-US" smtClean="0"/>
              <a:t>2015-11-10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44110-0EBF-4BDD-B9F8-820CF9A2484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11994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tiff"/><Relationship Id="rId7" Type="http://schemas.openxmlformats.org/officeDocument/2006/relationships/image" Target="../media/image9.tiff"/><Relationship Id="rId12" Type="http://schemas.openxmlformats.org/officeDocument/2006/relationships/image" Target="../media/image14.png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tiff"/><Relationship Id="rId11" Type="http://schemas.openxmlformats.org/officeDocument/2006/relationships/image" Target="../media/image13.png"/><Relationship Id="rId5" Type="http://schemas.openxmlformats.org/officeDocument/2006/relationships/image" Target="../media/image7.tiff"/><Relationship Id="rId10" Type="http://schemas.openxmlformats.org/officeDocument/2006/relationships/image" Target="../media/image12.png"/><Relationship Id="rId4" Type="http://schemas.openxmlformats.org/officeDocument/2006/relationships/image" Target="../media/image6.tiff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9" name="Picture 1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1"/>
          <a:stretch/>
        </p:blipFill>
        <p:spPr bwMode="auto">
          <a:xfrm>
            <a:off x="4211960" y="598205"/>
            <a:ext cx="3384375" cy="2235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1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22"/>
          <a:stretch/>
        </p:blipFill>
        <p:spPr bwMode="auto">
          <a:xfrm>
            <a:off x="325201" y="685525"/>
            <a:ext cx="3382704" cy="2146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547664" y="2833423"/>
            <a:ext cx="1390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KRC-00509</a:t>
            </a:r>
            <a:endParaRPr lang="ko-KR" alt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345430" y="2833423"/>
            <a:ext cx="1390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/>
              <a:t>KRC-00715</a:t>
            </a:r>
            <a:endParaRPr lang="ko-KR" alt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923928" y="6303016"/>
            <a:ext cx="124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err="1" smtClean="0"/>
              <a:t>Crizotinib</a:t>
            </a:r>
            <a:endParaRPr lang="ko-KR" altLang="en-US" b="1" dirty="0"/>
          </a:p>
        </p:txBody>
      </p:sp>
      <p:pic>
        <p:nvPicPr>
          <p:cNvPr id="3092" name="Picture 20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28"/>
          <a:stretch/>
        </p:blipFill>
        <p:spPr bwMode="auto">
          <a:xfrm>
            <a:off x="2627784" y="3888336"/>
            <a:ext cx="3490078" cy="22862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2525" y="316194"/>
            <a:ext cx="36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A</a:t>
            </a:r>
            <a:endParaRPr lang="ko-KR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204128" y="316194"/>
            <a:ext cx="36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46244" y="3640508"/>
            <a:ext cx="36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724128" y="6303016"/>
            <a:ext cx="270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Supplementary Figure 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8058461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 descr="C:\Users\Administrator\Desktop\Research in KRICT\c-Met data\western blot\20120316\20120316_1503_pMet, pErk.tif"/>
          <p:cNvPicPr>
            <a:picLocks noChangeAspect="1" noChangeArrowheads="1"/>
          </p:cNvPicPr>
          <p:nvPr/>
        </p:nvPicPr>
        <p:blipFill rotWithShape="1">
          <a:blip r:embed="rId2" cstate="print"/>
          <a:srcRect l="6343" t="41992" r="54214" b="48144"/>
          <a:stretch/>
        </p:blipFill>
        <p:spPr bwMode="auto">
          <a:xfrm>
            <a:off x="548167" y="1170874"/>
            <a:ext cx="2661277" cy="411511"/>
          </a:xfrm>
          <a:prstGeom prst="rect">
            <a:avLst/>
          </a:prstGeom>
          <a:noFill/>
        </p:spPr>
      </p:pic>
      <p:pic>
        <p:nvPicPr>
          <p:cNvPr id="25" name="Picture 2" descr="C:\Users\Administrator\Desktop\Research in KRICT\c-Met data\western blot\20120316\20120316_1503_pMet, pErk.tif"/>
          <p:cNvPicPr>
            <a:picLocks noChangeAspect="1" noChangeArrowheads="1"/>
          </p:cNvPicPr>
          <p:nvPr/>
        </p:nvPicPr>
        <p:blipFill rotWithShape="1">
          <a:blip r:embed="rId2" cstate="print"/>
          <a:srcRect l="56461" t="25990" r="4097" b="66216"/>
          <a:stretch/>
        </p:blipFill>
        <p:spPr bwMode="auto">
          <a:xfrm>
            <a:off x="548166" y="1594192"/>
            <a:ext cx="2661278" cy="325164"/>
          </a:xfrm>
          <a:prstGeom prst="rect">
            <a:avLst/>
          </a:prstGeom>
          <a:noFill/>
        </p:spPr>
      </p:pic>
      <p:pic>
        <p:nvPicPr>
          <p:cNvPr id="26" name="Picture 2" descr="C:\Users\Administrator\Desktop\Research in KRICT\c-Met data\western blot\20120316\20120316_1431_pStat, pAkt_2.tif"/>
          <p:cNvPicPr>
            <a:picLocks noChangeAspect="1" noChangeArrowheads="1"/>
          </p:cNvPicPr>
          <p:nvPr/>
        </p:nvPicPr>
        <p:blipFill rotWithShape="1">
          <a:blip r:embed="rId3" cstate="print"/>
          <a:srcRect l="21764" t="47748" r="38906" b="45714"/>
          <a:stretch/>
        </p:blipFill>
        <p:spPr bwMode="auto">
          <a:xfrm>
            <a:off x="548165" y="1939774"/>
            <a:ext cx="2661279" cy="2735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80988" y="1293124"/>
            <a:ext cx="388254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pMet</a:t>
            </a:r>
            <a:endParaRPr lang="ko-KR" alt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3180988" y="1620950"/>
            <a:ext cx="349167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pErk</a:t>
            </a:r>
            <a:endParaRPr lang="ko-KR" altLang="en-US" sz="800" dirty="0"/>
          </a:p>
        </p:txBody>
      </p:sp>
      <p:sp>
        <p:nvSpPr>
          <p:cNvPr id="8" name="TextBox 7"/>
          <p:cNvSpPr txBox="1"/>
          <p:nvPr/>
        </p:nvSpPr>
        <p:spPr>
          <a:xfrm>
            <a:off x="3180988" y="1928706"/>
            <a:ext cx="360748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pAkt</a:t>
            </a:r>
            <a:endParaRPr lang="ko-KR" alt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3187869" y="2240295"/>
            <a:ext cx="478006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Tubulin</a:t>
            </a:r>
            <a:endParaRPr lang="ko-KR" alt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563938" y="785494"/>
            <a:ext cx="277944" cy="34848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14" name="TextBox 13"/>
          <p:cNvSpPr txBox="1"/>
          <p:nvPr/>
        </p:nvSpPr>
        <p:spPr>
          <a:xfrm>
            <a:off x="969940" y="485711"/>
            <a:ext cx="277944" cy="6482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8nM</a:t>
            </a:r>
            <a:endParaRPr lang="ko-KR" altLang="en-US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9501" y="436452"/>
            <a:ext cx="277944" cy="69752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40nM</a:t>
            </a:r>
            <a:endParaRPr lang="ko-KR" altLang="en-US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1375943" y="387191"/>
            <a:ext cx="277944" cy="7467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KRC-509 200nM</a:t>
            </a:r>
            <a:endParaRPr lang="ko-KR" altLang="en-US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1554859" y="318228"/>
            <a:ext cx="277944" cy="8157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1,000nM</a:t>
            </a:r>
            <a:endParaRPr lang="ko-KR" altLang="en-US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2858835" y="785494"/>
            <a:ext cx="277944" cy="34848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1898929" y="446303"/>
            <a:ext cx="277944" cy="6876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8nM</a:t>
            </a:r>
            <a:endParaRPr lang="ko-KR" altLang="en-US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2093252" y="397044"/>
            <a:ext cx="277944" cy="73693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40nM</a:t>
            </a:r>
            <a:endParaRPr lang="ko-KR" alt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2318694" y="347783"/>
            <a:ext cx="277944" cy="78619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200nM</a:t>
            </a:r>
            <a:endParaRPr lang="ko-KR" altLang="en-US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2497610" y="278819"/>
            <a:ext cx="277944" cy="8551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1,000nM</a:t>
            </a:r>
            <a:endParaRPr lang="ko-KR" altLang="en-US" sz="800" dirty="0"/>
          </a:p>
        </p:txBody>
      </p:sp>
      <p:sp>
        <p:nvSpPr>
          <p:cNvPr id="23" name="TextBox 22"/>
          <p:cNvSpPr txBox="1"/>
          <p:nvPr/>
        </p:nvSpPr>
        <p:spPr>
          <a:xfrm>
            <a:off x="1967660" y="2510701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SNU-638</a:t>
            </a:r>
            <a:endParaRPr lang="ko-KR" altLang="en-US" sz="1400" dirty="0"/>
          </a:p>
        </p:txBody>
      </p:sp>
      <p:pic>
        <p:nvPicPr>
          <p:cNvPr id="47" name="Picture 2" descr="C:\Users\Administrator\Desktop\Research in KRICT\c-Met data\western blot\20120316\20120316_1503_pMet, pErk.tif"/>
          <p:cNvPicPr>
            <a:picLocks noChangeAspect="1" noChangeArrowheads="1"/>
          </p:cNvPicPr>
          <p:nvPr/>
        </p:nvPicPr>
        <p:blipFill rotWithShape="1">
          <a:blip r:embed="rId2" cstate="print"/>
          <a:srcRect l="5735" t="87798" r="54679" b="2611"/>
          <a:stretch/>
        </p:blipFill>
        <p:spPr bwMode="auto">
          <a:xfrm>
            <a:off x="4944923" y="1170874"/>
            <a:ext cx="2733197" cy="411512"/>
          </a:xfrm>
          <a:prstGeom prst="rect">
            <a:avLst/>
          </a:prstGeom>
          <a:noFill/>
        </p:spPr>
      </p:pic>
      <p:pic>
        <p:nvPicPr>
          <p:cNvPr id="48" name="Picture 2" descr="C:\Users\Administrator\Desktop\Research in KRICT\c-Met data\western blot\20120316\20120316_1503_pMet, pErk_4.tif"/>
          <p:cNvPicPr>
            <a:picLocks noChangeAspect="1" noChangeArrowheads="1"/>
          </p:cNvPicPr>
          <p:nvPr/>
        </p:nvPicPr>
        <p:blipFill rotWithShape="1">
          <a:blip r:embed="rId4" cstate="print"/>
          <a:srcRect l="57077" t="53188" r="2856" b="38350"/>
          <a:stretch/>
        </p:blipFill>
        <p:spPr bwMode="auto">
          <a:xfrm>
            <a:off x="4944923" y="1598357"/>
            <a:ext cx="2733197" cy="358756"/>
          </a:xfrm>
          <a:prstGeom prst="rect">
            <a:avLst/>
          </a:prstGeom>
          <a:noFill/>
        </p:spPr>
      </p:pic>
      <p:pic>
        <p:nvPicPr>
          <p:cNvPr id="49" name="Picture 2" descr="C:\Users\Administrator\Desktop\Research in KRICT\c-Met data\western blot\20120316\20120316_1431_pStat, pAkt_2.tif"/>
          <p:cNvPicPr>
            <a:picLocks noChangeAspect="1" noChangeArrowheads="1"/>
          </p:cNvPicPr>
          <p:nvPr/>
        </p:nvPicPr>
        <p:blipFill>
          <a:blip r:embed="rId3" cstate="print"/>
          <a:srcRect l="22443" t="67249" r="37546" b="27143"/>
          <a:stretch>
            <a:fillRect/>
          </a:stretch>
        </p:blipFill>
        <p:spPr bwMode="auto">
          <a:xfrm>
            <a:off x="4944923" y="1985884"/>
            <a:ext cx="2733197" cy="238108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7640131" y="1268760"/>
            <a:ext cx="388253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pMet</a:t>
            </a:r>
            <a:endParaRPr lang="ko-KR" altLang="en-US" sz="800" dirty="0"/>
          </a:p>
        </p:txBody>
      </p:sp>
      <p:sp>
        <p:nvSpPr>
          <p:cNvPr id="31" name="TextBox 30"/>
          <p:cNvSpPr txBox="1"/>
          <p:nvPr/>
        </p:nvSpPr>
        <p:spPr>
          <a:xfrm>
            <a:off x="7640131" y="1630037"/>
            <a:ext cx="349167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pErk</a:t>
            </a:r>
            <a:endParaRPr lang="ko-KR" alt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7640131" y="1937793"/>
            <a:ext cx="360748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pAkt</a:t>
            </a:r>
            <a:endParaRPr lang="ko-KR" altLang="en-US" sz="800" dirty="0"/>
          </a:p>
        </p:txBody>
      </p:sp>
      <p:sp>
        <p:nvSpPr>
          <p:cNvPr id="35" name="TextBox 34"/>
          <p:cNvSpPr txBox="1"/>
          <p:nvPr/>
        </p:nvSpPr>
        <p:spPr>
          <a:xfrm>
            <a:off x="7635003" y="2222203"/>
            <a:ext cx="478006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Tubulin</a:t>
            </a:r>
            <a:endParaRPr lang="ko-KR" altLang="en-US" sz="800" dirty="0"/>
          </a:p>
        </p:txBody>
      </p:sp>
      <p:sp>
        <p:nvSpPr>
          <p:cNvPr id="36" name="TextBox 35"/>
          <p:cNvSpPr txBox="1"/>
          <p:nvPr/>
        </p:nvSpPr>
        <p:spPr>
          <a:xfrm>
            <a:off x="4927277" y="793516"/>
            <a:ext cx="277944" cy="34848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5333280" y="493733"/>
            <a:ext cx="277944" cy="6482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8nM</a:t>
            </a:r>
            <a:endParaRPr lang="ko-KR" altLang="en-US" sz="800" dirty="0"/>
          </a:p>
        </p:txBody>
      </p:sp>
      <p:sp>
        <p:nvSpPr>
          <p:cNvPr id="38" name="TextBox 37"/>
          <p:cNvSpPr txBox="1"/>
          <p:nvPr/>
        </p:nvSpPr>
        <p:spPr>
          <a:xfrm>
            <a:off x="5532840" y="444474"/>
            <a:ext cx="277944" cy="69752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40nM</a:t>
            </a:r>
            <a:endParaRPr lang="ko-KR" altLang="en-US" sz="800" dirty="0"/>
          </a:p>
        </p:txBody>
      </p:sp>
      <p:sp>
        <p:nvSpPr>
          <p:cNvPr id="39" name="TextBox 38"/>
          <p:cNvSpPr txBox="1"/>
          <p:nvPr/>
        </p:nvSpPr>
        <p:spPr>
          <a:xfrm>
            <a:off x="5739282" y="395213"/>
            <a:ext cx="277944" cy="7467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KRC-509 200nM</a:t>
            </a:r>
            <a:endParaRPr lang="ko-KR" alt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5918198" y="326250"/>
            <a:ext cx="277944" cy="8157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1,000nM</a:t>
            </a:r>
            <a:endParaRPr lang="ko-KR" alt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7305626" y="793516"/>
            <a:ext cx="277944" cy="34848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6318942" y="454325"/>
            <a:ext cx="277944" cy="6876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8nM</a:t>
            </a:r>
            <a:endParaRPr lang="ko-KR" altLang="en-US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6513265" y="405066"/>
            <a:ext cx="277944" cy="73693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40nM</a:t>
            </a:r>
            <a:endParaRPr lang="ko-KR" altLang="en-US" sz="800" dirty="0"/>
          </a:p>
        </p:txBody>
      </p:sp>
      <p:sp>
        <p:nvSpPr>
          <p:cNvPr id="44" name="TextBox 43"/>
          <p:cNvSpPr txBox="1"/>
          <p:nvPr/>
        </p:nvSpPr>
        <p:spPr>
          <a:xfrm>
            <a:off x="6738707" y="355805"/>
            <a:ext cx="277944" cy="78619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200nM</a:t>
            </a:r>
            <a:endParaRPr lang="ko-KR" altLang="en-US" sz="800" dirty="0"/>
          </a:p>
        </p:txBody>
      </p:sp>
      <p:sp>
        <p:nvSpPr>
          <p:cNvPr id="45" name="TextBox 44"/>
          <p:cNvSpPr txBox="1"/>
          <p:nvPr/>
        </p:nvSpPr>
        <p:spPr>
          <a:xfrm>
            <a:off x="6917624" y="286841"/>
            <a:ext cx="277944" cy="8551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1,000nM</a:t>
            </a:r>
            <a:endParaRPr lang="ko-KR" altLang="en-US" sz="800" dirty="0"/>
          </a:p>
        </p:txBody>
      </p:sp>
      <p:sp>
        <p:nvSpPr>
          <p:cNvPr id="46" name="TextBox 45"/>
          <p:cNvSpPr txBox="1"/>
          <p:nvPr/>
        </p:nvSpPr>
        <p:spPr>
          <a:xfrm>
            <a:off x="6432156" y="2438693"/>
            <a:ext cx="9188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SNU-620</a:t>
            </a:r>
            <a:endParaRPr lang="ko-KR" altLang="en-US" sz="1400" dirty="0"/>
          </a:p>
        </p:txBody>
      </p:sp>
      <p:pic>
        <p:nvPicPr>
          <p:cNvPr id="50" name="Picture 2" descr="C:\Users\Administrator\Desktop\Research in KRICT\c-Met data\western blot\20120503 tubulin\20120504_1149 2.tif"/>
          <p:cNvPicPr>
            <a:picLocks noChangeAspect="1" noChangeArrowheads="1"/>
          </p:cNvPicPr>
          <p:nvPr/>
        </p:nvPicPr>
        <p:blipFill>
          <a:blip r:embed="rId5" cstate="print"/>
          <a:srcRect l="31113" t="77686" r="31144" b="18390"/>
          <a:stretch>
            <a:fillRect/>
          </a:stretch>
        </p:blipFill>
        <p:spPr bwMode="auto">
          <a:xfrm>
            <a:off x="4963623" y="2236234"/>
            <a:ext cx="2664296" cy="184654"/>
          </a:xfrm>
          <a:prstGeom prst="rect">
            <a:avLst/>
          </a:prstGeom>
          <a:noFill/>
        </p:spPr>
      </p:pic>
      <p:sp>
        <p:nvSpPr>
          <p:cNvPr id="52" name="TextBox 51"/>
          <p:cNvSpPr txBox="1"/>
          <p:nvPr/>
        </p:nvSpPr>
        <p:spPr>
          <a:xfrm>
            <a:off x="424878" y="4092333"/>
            <a:ext cx="277944" cy="34848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53" name="TextBox 52"/>
          <p:cNvSpPr txBox="1"/>
          <p:nvPr/>
        </p:nvSpPr>
        <p:spPr>
          <a:xfrm>
            <a:off x="830881" y="3792550"/>
            <a:ext cx="277944" cy="64826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8nM</a:t>
            </a:r>
            <a:endParaRPr lang="ko-KR" altLang="en-US" sz="800" dirty="0"/>
          </a:p>
        </p:txBody>
      </p:sp>
      <p:sp>
        <p:nvSpPr>
          <p:cNvPr id="54" name="TextBox 53"/>
          <p:cNvSpPr txBox="1"/>
          <p:nvPr/>
        </p:nvSpPr>
        <p:spPr>
          <a:xfrm>
            <a:off x="1030441" y="3743291"/>
            <a:ext cx="277944" cy="69752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40nM</a:t>
            </a:r>
            <a:endParaRPr lang="ko-KR" altLang="en-US" sz="800" dirty="0"/>
          </a:p>
        </p:txBody>
      </p:sp>
      <p:sp>
        <p:nvSpPr>
          <p:cNvPr id="55" name="TextBox 54"/>
          <p:cNvSpPr txBox="1"/>
          <p:nvPr/>
        </p:nvSpPr>
        <p:spPr>
          <a:xfrm>
            <a:off x="1236883" y="3694030"/>
            <a:ext cx="277944" cy="74678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KRC-509 200nM</a:t>
            </a:r>
            <a:endParaRPr lang="ko-KR" altLang="en-US" sz="800" dirty="0"/>
          </a:p>
        </p:txBody>
      </p:sp>
      <p:sp>
        <p:nvSpPr>
          <p:cNvPr id="56" name="TextBox 55"/>
          <p:cNvSpPr txBox="1"/>
          <p:nvPr/>
        </p:nvSpPr>
        <p:spPr>
          <a:xfrm>
            <a:off x="1415799" y="3625067"/>
            <a:ext cx="277944" cy="8157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1,000nM</a:t>
            </a:r>
            <a:endParaRPr lang="ko-KR" altLang="en-US" sz="800" dirty="0"/>
          </a:p>
        </p:txBody>
      </p:sp>
      <p:sp>
        <p:nvSpPr>
          <p:cNvPr id="57" name="TextBox 56"/>
          <p:cNvSpPr txBox="1"/>
          <p:nvPr/>
        </p:nvSpPr>
        <p:spPr>
          <a:xfrm>
            <a:off x="2771435" y="4092333"/>
            <a:ext cx="277944" cy="34848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58" name="TextBox 57"/>
          <p:cNvSpPr txBox="1"/>
          <p:nvPr/>
        </p:nvSpPr>
        <p:spPr>
          <a:xfrm>
            <a:off x="1835565" y="3753142"/>
            <a:ext cx="277944" cy="68767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8nM</a:t>
            </a:r>
            <a:endParaRPr lang="ko-KR" altLang="en-US" sz="800" dirty="0"/>
          </a:p>
        </p:txBody>
      </p:sp>
      <p:sp>
        <p:nvSpPr>
          <p:cNvPr id="59" name="TextBox 58"/>
          <p:cNvSpPr txBox="1"/>
          <p:nvPr/>
        </p:nvSpPr>
        <p:spPr>
          <a:xfrm>
            <a:off x="2007600" y="3703883"/>
            <a:ext cx="277944" cy="73693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40nM</a:t>
            </a:r>
            <a:endParaRPr lang="ko-KR" altLang="en-US" sz="800" dirty="0"/>
          </a:p>
        </p:txBody>
      </p:sp>
      <p:sp>
        <p:nvSpPr>
          <p:cNvPr id="60" name="TextBox 59"/>
          <p:cNvSpPr txBox="1"/>
          <p:nvPr/>
        </p:nvSpPr>
        <p:spPr>
          <a:xfrm>
            <a:off x="2214042" y="3654622"/>
            <a:ext cx="277944" cy="78619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200nM</a:t>
            </a:r>
            <a:endParaRPr lang="ko-KR" altLang="en-US" sz="800" dirty="0"/>
          </a:p>
        </p:txBody>
      </p:sp>
      <p:sp>
        <p:nvSpPr>
          <p:cNvPr id="61" name="TextBox 60"/>
          <p:cNvSpPr txBox="1"/>
          <p:nvPr/>
        </p:nvSpPr>
        <p:spPr>
          <a:xfrm>
            <a:off x="2392958" y="3585658"/>
            <a:ext cx="277944" cy="85515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1,000nM</a:t>
            </a:r>
            <a:endParaRPr lang="ko-KR" altLang="en-US" sz="800" dirty="0"/>
          </a:p>
        </p:txBody>
      </p:sp>
      <p:pic>
        <p:nvPicPr>
          <p:cNvPr id="62" name="Picture 2" descr="C:\Users\Administrator\Desktop\Research in KRICT 20120526\창의과제신청\western blot\20120612-2\20120613_1708.tif"/>
          <p:cNvPicPr>
            <a:picLocks noChangeAspect="1" noChangeArrowheads="1"/>
          </p:cNvPicPr>
          <p:nvPr/>
        </p:nvPicPr>
        <p:blipFill>
          <a:blip r:embed="rId6" cstate="print"/>
          <a:srcRect l="25771" t="17402" r="26908" b="74688"/>
          <a:stretch>
            <a:fillRect/>
          </a:stretch>
        </p:blipFill>
        <p:spPr bwMode="auto">
          <a:xfrm>
            <a:off x="467544" y="4437112"/>
            <a:ext cx="2584704" cy="288032"/>
          </a:xfrm>
          <a:prstGeom prst="rect">
            <a:avLst/>
          </a:prstGeom>
          <a:noFill/>
        </p:spPr>
      </p:pic>
      <p:pic>
        <p:nvPicPr>
          <p:cNvPr id="64" name="Picture 2" descr="C:\Users\Administrator\Desktop\Research in KRICT 20120526\창의과제신청\western blot\20120612-2\20120613_1708.tif"/>
          <p:cNvPicPr>
            <a:picLocks noChangeAspect="1" noChangeArrowheads="1"/>
          </p:cNvPicPr>
          <p:nvPr/>
        </p:nvPicPr>
        <p:blipFill rotWithShape="1">
          <a:blip r:embed="rId6" cstate="print"/>
          <a:srcRect l="26026" t="44359" r="26713" b="48945"/>
          <a:stretch/>
        </p:blipFill>
        <p:spPr bwMode="auto">
          <a:xfrm>
            <a:off x="467956" y="5065304"/>
            <a:ext cx="2581423" cy="243840"/>
          </a:xfrm>
          <a:prstGeom prst="rect">
            <a:avLst/>
          </a:prstGeom>
          <a:noFill/>
        </p:spPr>
      </p:pic>
      <p:pic>
        <p:nvPicPr>
          <p:cNvPr id="65" name="Picture 2" descr="C:\Users\Administrator\Desktop\Research in KRICT 20120526\창의과제신청\western blot\20120612-2\20120613_1708.tif"/>
          <p:cNvPicPr>
            <a:picLocks noChangeAspect="1" noChangeArrowheads="1"/>
          </p:cNvPicPr>
          <p:nvPr/>
        </p:nvPicPr>
        <p:blipFill rotWithShape="1">
          <a:blip r:embed="rId6" cstate="print"/>
          <a:srcRect l="25764" t="59091" r="26922" b="33555"/>
          <a:stretch/>
        </p:blipFill>
        <p:spPr bwMode="auto">
          <a:xfrm>
            <a:off x="467956" y="4758037"/>
            <a:ext cx="2584292" cy="267781"/>
          </a:xfrm>
          <a:prstGeom prst="rect">
            <a:avLst/>
          </a:prstGeom>
          <a:noFill/>
        </p:spPr>
      </p:pic>
      <p:sp>
        <p:nvSpPr>
          <p:cNvPr id="66" name="TextBox 65"/>
          <p:cNvSpPr txBox="1"/>
          <p:nvPr/>
        </p:nvSpPr>
        <p:spPr>
          <a:xfrm>
            <a:off x="2996450" y="4441128"/>
            <a:ext cx="388254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pMet</a:t>
            </a:r>
            <a:endParaRPr lang="ko-KR" altLang="en-US" sz="800" dirty="0"/>
          </a:p>
        </p:txBody>
      </p:sp>
      <p:sp>
        <p:nvSpPr>
          <p:cNvPr id="67" name="TextBox 66"/>
          <p:cNvSpPr txBox="1"/>
          <p:nvPr/>
        </p:nvSpPr>
        <p:spPr>
          <a:xfrm>
            <a:off x="2996450" y="4768954"/>
            <a:ext cx="349167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pErk</a:t>
            </a:r>
            <a:endParaRPr lang="ko-KR" altLang="en-US" sz="800" dirty="0"/>
          </a:p>
        </p:txBody>
      </p:sp>
      <p:sp>
        <p:nvSpPr>
          <p:cNvPr id="68" name="TextBox 67"/>
          <p:cNvSpPr txBox="1"/>
          <p:nvPr/>
        </p:nvSpPr>
        <p:spPr>
          <a:xfrm>
            <a:off x="2996450" y="5076709"/>
            <a:ext cx="360748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pAkt</a:t>
            </a:r>
            <a:endParaRPr lang="ko-KR" altLang="en-US" sz="800" dirty="0"/>
          </a:p>
        </p:txBody>
      </p:sp>
      <p:sp>
        <p:nvSpPr>
          <p:cNvPr id="70" name="TextBox 69"/>
          <p:cNvSpPr txBox="1"/>
          <p:nvPr/>
        </p:nvSpPr>
        <p:spPr>
          <a:xfrm>
            <a:off x="2996450" y="5391455"/>
            <a:ext cx="478006" cy="189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Tubulin</a:t>
            </a:r>
            <a:endParaRPr lang="ko-KR" altLang="en-US" sz="800" dirty="0"/>
          </a:p>
        </p:txBody>
      </p:sp>
      <p:sp>
        <p:nvSpPr>
          <p:cNvPr id="71" name="TextBox 70"/>
          <p:cNvSpPr txBox="1"/>
          <p:nvPr/>
        </p:nvSpPr>
        <p:spPr>
          <a:xfrm>
            <a:off x="2134845" y="5644113"/>
            <a:ext cx="720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SNU-1</a:t>
            </a:r>
            <a:endParaRPr lang="ko-KR" altLang="en-US" sz="1400" dirty="0"/>
          </a:p>
        </p:txBody>
      </p:sp>
      <p:pic>
        <p:nvPicPr>
          <p:cNvPr id="72" name="Picture 2" descr="C:\Users\Administrator\Desktop\Research in KRICT 20120526\창의과제신청\western blot\20120612 tubulin\20120614_1440 3.tif"/>
          <p:cNvPicPr>
            <a:picLocks noChangeAspect="1" noChangeArrowheads="1"/>
          </p:cNvPicPr>
          <p:nvPr/>
        </p:nvPicPr>
        <p:blipFill rotWithShape="1">
          <a:blip r:embed="rId7" cstate="print"/>
          <a:srcRect l="24547" t="11099" r="27871" b="82349"/>
          <a:stretch/>
        </p:blipFill>
        <p:spPr bwMode="auto">
          <a:xfrm>
            <a:off x="464781" y="5345181"/>
            <a:ext cx="2587468" cy="237529"/>
          </a:xfrm>
          <a:prstGeom prst="rect">
            <a:avLst/>
          </a:prstGeom>
          <a:noFill/>
        </p:spPr>
      </p:pic>
      <p:pic>
        <p:nvPicPr>
          <p:cNvPr id="74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185" y="4399777"/>
            <a:ext cx="2937653" cy="283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828" y="4725144"/>
            <a:ext cx="2952328" cy="316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" name="Picture 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8829" y="5085184"/>
            <a:ext cx="2952328" cy="321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4888414" y="3929624"/>
            <a:ext cx="307777" cy="3969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78" name="TextBox 77"/>
          <p:cNvSpPr txBox="1"/>
          <p:nvPr/>
        </p:nvSpPr>
        <p:spPr>
          <a:xfrm>
            <a:off x="5330374" y="3588184"/>
            <a:ext cx="307777" cy="73834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8nM</a:t>
            </a:r>
            <a:endParaRPr lang="ko-KR" altLang="en-US" sz="800" dirty="0"/>
          </a:p>
        </p:txBody>
      </p:sp>
      <p:sp>
        <p:nvSpPr>
          <p:cNvPr id="79" name="TextBox 78"/>
          <p:cNvSpPr txBox="1"/>
          <p:nvPr/>
        </p:nvSpPr>
        <p:spPr>
          <a:xfrm>
            <a:off x="5520874" y="3532080"/>
            <a:ext cx="307777" cy="79444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40nM</a:t>
            </a:r>
            <a:endParaRPr lang="ko-KR" altLang="en-US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5734234" y="3475974"/>
            <a:ext cx="307777" cy="85055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KRC-509 200nM</a:t>
            </a:r>
            <a:endParaRPr lang="ko-KR" altLang="en-US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5947594" y="3397428"/>
            <a:ext cx="307777" cy="92910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KRC-509 1,000nM</a:t>
            </a:r>
            <a:endParaRPr lang="ko-KR" altLang="en-US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6366694" y="3543300"/>
            <a:ext cx="307777" cy="78322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8nM</a:t>
            </a:r>
            <a:endParaRPr lang="ko-KR" altLang="en-US" sz="800" dirty="0"/>
          </a:p>
        </p:txBody>
      </p:sp>
      <p:sp>
        <p:nvSpPr>
          <p:cNvPr id="83" name="TextBox 82"/>
          <p:cNvSpPr txBox="1"/>
          <p:nvPr/>
        </p:nvSpPr>
        <p:spPr>
          <a:xfrm>
            <a:off x="6557194" y="3487196"/>
            <a:ext cx="307777" cy="83933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40nM</a:t>
            </a:r>
            <a:endParaRPr lang="ko-KR" altLang="en-US" sz="800" dirty="0"/>
          </a:p>
        </p:txBody>
      </p:sp>
      <p:sp>
        <p:nvSpPr>
          <p:cNvPr id="84" name="TextBox 83"/>
          <p:cNvSpPr txBox="1"/>
          <p:nvPr/>
        </p:nvSpPr>
        <p:spPr>
          <a:xfrm>
            <a:off x="6770554" y="3431090"/>
            <a:ext cx="307777" cy="89543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200nM</a:t>
            </a:r>
            <a:endParaRPr lang="ko-KR" altLang="en-US" sz="800" dirty="0"/>
          </a:p>
        </p:txBody>
      </p:sp>
      <p:sp>
        <p:nvSpPr>
          <p:cNvPr id="85" name="TextBox 84"/>
          <p:cNvSpPr txBox="1"/>
          <p:nvPr/>
        </p:nvSpPr>
        <p:spPr>
          <a:xfrm>
            <a:off x="6983914" y="3352543"/>
            <a:ext cx="307777" cy="97398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1,000nM</a:t>
            </a:r>
            <a:endParaRPr lang="ko-KR" altLang="en-US" sz="800" dirty="0"/>
          </a:p>
        </p:txBody>
      </p:sp>
      <p:sp>
        <p:nvSpPr>
          <p:cNvPr id="86" name="TextBox 85"/>
          <p:cNvSpPr txBox="1"/>
          <p:nvPr/>
        </p:nvSpPr>
        <p:spPr>
          <a:xfrm>
            <a:off x="7395394" y="3929624"/>
            <a:ext cx="307777" cy="3969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87" name="TextBox 86"/>
          <p:cNvSpPr txBox="1"/>
          <p:nvPr/>
        </p:nvSpPr>
        <p:spPr>
          <a:xfrm>
            <a:off x="6627485" y="5767224"/>
            <a:ext cx="7665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MKN-1</a:t>
            </a:r>
            <a:endParaRPr lang="ko-KR" altLang="en-US" sz="1400" dirty="0"/>
          </a:p>
        </p:txBody>
      </p:sp>
      <p:sp>
        <p:nvSpPr>
          <p:cNvPr id="88" name="TextBox 87"/>
          <p:cNvSpPr txBox="1"/>
          <p:nvPr/>
        </p:nvSpPr>
        <p:spPr>
          <a:xfrm>
            <a:off x="7723100" y="4399777"/>
            <a:ext cx="42992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/>
              <a:t>p</a:t>
            </a:r>
            <a:r>
              <a:rPr lang="en-US" altLang="ko-KR" sz="800" dirty="0" err="1" smtClean="0"/>
              <a:t>Met</a:t>
            </a:r>
            <a:endParaRPr lang="ko-KR" altLang="en-US" sz="800" dirty="0"/>
          </a:p>
        </p:txBody>
      </p:sp>
      <p:sp>
        <p:nvSpPr>
          <p:cNvPr id="90" name="TextBox 89"/>
          <p:cNvSpPr txBox="1"/>
          <p:nvPr/>
        </p:nvSpPr>
        <p:spPr>
          <a:xfrm>
            <a:off x="7740352" y="4763636"/>
            <a:ext cx="3994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pAkt</a:t>
            </a:r>
            <a:endParaRPr lang="ko-KR" altLang="en-US" sz="800" dirty="0"/>
          </a:p>
        </p:txBody>
      </p:sp>
      <p:sp>
        <p:nvSpPr>
          <p:cNvPr id="91" name="TextBox 90"/>
          <p:cNvSpPr txBox="1"/>
          <p:nvPr/>
        </p:nvSpPr>
        <p:spPr>
          <a:xfrm>
            <a:off x="7740352" y="5129396"/>
            <a:ext cx="386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err="1" smtClean="0"/>
              <a:t>pErk</a:t>
            </a:r>
            <a:endParaRPr lang="ko-KR" altLang="en-US" sz="800" dirty="0"/>
          </a:p>
        </p:txBody>
      </p:sp>
      <p:pic>
        <p:nvPicPr>
          <p:cNvPr id="92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9692" y="5456024"/>
            <a:ext cx="2951668" cy="277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3" name="TextBox 92"/>
          <p:cNvSpPr txBox="1"/>
          <p:nvPr/>
        </p:nvSpPr>
        <p:spPr>
          <a:xfrm>
            <a:off x="7740352" y="5480308"/>
            <a:ext cx="5293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Tubulin</a:t>
            </a:r>
            <a:endParaRPr lang="ko-KR" altLang="en-US" sz="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24" y="2235621"/>
            <a:ext cx="2637420" cy="250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" name="TextBox 2047"/>
          <p:cNvSpPr txBox="1"/>
          <p:nvPr/>
        </p:nvSpPr>
        <p:spPr>
          <a:xfrm>
            <a:off x="323528" y="278819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96" name="TextBox 95"/>
          <p:cNvSpPr txBox="1"/>
          <p:nvPr/>
        </p:nvSpPr>
        <p:spPr>
          <a:xfrm>
            <a:off x="4622063" y="278819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B</a:t>
            </a:r>
            <a:endParaRPr lang="ko-KR" altLang="en-US" dirty="0"/>
          </a:p>
        </p:txBody>
      </p:sp>
      <p:sp>
        <p:nvSpPr>
          <p:cNvPr id="97" name="TextBox 96"/>
          <p:cNvSpPr txBox="1"/>
          <p:nvPr/>
        </p:nvSpPr>
        <p:spPr>
          <a:xfrm>
            <a:off x="4622063" y="3492038"/>
            <a:ext cx="349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D</a:t>
            </a:r>
            <a:endParaRPr lang="ko-KR" altLang="en-US" dirty="0"/>
          </a:p>
        </p:txBody>
      </p:sp>
      <p:sp>
        <p:nvSpPr>
          <p:cNvPr id="98" name="TextBox 97"/>
          <p:cNvSpPr txBox="1"/>
          <p:nvPr/>
        </p:nvSpPr>
        <p:spPr>
          <a:xfrm>
            <a:off x="314983" y="3492038"/>
            <a:ext cx="336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C</a:t>
            </a:r>
            <a:endParaRPr lang="ko-KR" altLang="en-US" dirty="0"/>
          </a:p>
        </p:txBody>
      </p:sp>
      <p:sp>
        <p:nvSpPr>
          <p:cNvPr id="2049" name="TextBox 2048"/>
          <p:cNvSpPr txBox="1"/>
          <p:nvPr/>
        </p:nvSpPr>
        <p:spPr>
          <a:xfrm>
            <a:off x="5787753" y="6309320"/>
            <a:ext cx="270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Supplementary Figure 2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241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540" y="1759227"/>
            <a:ext cx="293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A</a:t>
            </a:r>
            <a:endParaRPr lang="ko-KR" altLang="en-US" sz="1200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1352800" y="2377839"/>
            <a:ext cx="1413505" cy="1972360"/>
            <a:chOff x="1813339" y="1988840"/>
            <a:chExt cx="2348197" cy="3276600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t="2691" r="10769" b="3639"/>
            <a:stretch/>
          </p:blipFill>
          <p:spPr bwMode="auto">
            <a:xfrm>
              <a:off x="1813339" y="1988840"/>
              <a:ext cx="474120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98" b="4132"/>
            <a:stretch/>
          </p:blipFill>
          <p:spPr bwMode="auto">
            <a:xfrm>
              <a:off x="2302747" y="1988840"/>
              <a:ext cx="914322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176" b="2947"/>
            <a:stretch/>
          </p:blipFill>
          <p:spPr bwMode="auto">
            <a:xfrm>
              <a:off x="3220888" y="1988840"/>
              <a:ext cx="940648" cy="3276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/>
          <p:cNvSpPr txBox="1"/>
          <p:nvPr/>
        </p:nvSpPr>
        <p:spPr>
          <a:xfrm>
            <a:off x="1332678" y="1982204"/>
            <a:ext cx="307777" cy="3969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1618277" y="1472450"/>
            <a:ext cx="307777" cy="90665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KRC-00509 30nM</a:t>
            </a:r>
            <a:endParaRPr lang="ko-KR" altLang="en-US" sz="800" dirty="0"/>
          </a:p>
        </p:txBody>
      </p:sp>
      <p:sp>
        <p:nvSpPr>
          <p:cNvPr id="11" name="TextBox 10"/>
          <p:cNvSpPr txBox="1"/>
          <p:nvPr/>
        </p:nvSpPr>
        <p:spPr>
          <a:xfrm>
            <a:off x="1877911" y="1539777"/>
            <a:ext cx="307777" cy="83933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30nM</a:t>
            </a:r>
            <a:endParaRPr lang="ko-KR" altLang="en-US" sz="800" dirty="0"/>
          </a:p>
        </p:txBody>
      </p:sp>
      <p:sp>
        <p:nvSpPr>
          <p:cNvPr id="12" name="TextBox 11"/>
          <p:cNvSpPr txBox="1"/>
          <p:nvPr/>
        </p:nvSpPr>
        <p:spPr>
          <a:xfrm>
            <a:off x="2184281" y="1416345"/>
            <a:ext cx="307777" cy="96276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KRC-00509 100nM</a:t>
            </a:r>
            <a:endParaRPr lang="ko-KR" altLang="en-US" sz="800" dirty="0"/>
          </a:p>
        </p:txBody>
      </p:sp>
      <p:sp>
        <p:nvSpPr>
          <p:cNvPr id="13" name="TextBox 12"/>
          <p:cNvSpPr txBox="1"/>
          <p:nvPr/>
        </p:nvSpPr>
        <p:spPr>
          <a:xfrm>
            <a:off x="2459494" y="1483671"/>
            <a:ext cx="307777" cy="89543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 smtClean="0"/>
              <a:t>Crizotinib</a:t>
            </a:r>
            <a:r>
              <a:rPr lang="en-US" altLang="ko-KR" sz="800" dirty="0" smtClean="0"/>
              <a:t> 100nM</a:t>
            </a:r>
            <a:endParaRPr lang="ko-KR" altLang="en-US" sz="800" dirty="0"/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4235" y="2571931"/>
            <a:ext cx="339397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369373" y="2102439"/>
            <a:ext cx="307777" cy="3969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16" name="TextBox 15"/>
          <p:cNvSpPr txBox="1"/>
          <p:nvPr/>
        </p:nvSpPr>
        <p:spPr>
          <a:xfrm>
            <a:off x="4822218" y="1648789"/>
            <a:ext cx="307777" cy="85055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/>
              <a:t>KRC-00509 </a:t>
            </a:r>
            <a:r>
              <a:rPr lang="en-US" altLang="ko-KR" sz="800" dirty="0" smtClean="0"/>
              <a:t>8nM</a:t>
            </a:r>
            <a:endParaRPr lang="ko-KR" altLang="en-US" sz="800" dirty="0"/>
          </a:p>
        </p:txBody>
      </p:sp>
      <p:sp>
        <p:nvSpPr>
          <p:cNvPr id="17" name="TextBox 16"/>
          <p:cNvSpPr txBox="1"/>
          <p:nvPr/>
        </p:nvSpPr>
        <p:spPr>
          <a:xfrm>
            <a:off x="5066058" y="1592685"/>
            <a:ext cx="307777" cy="90665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/>
              <a:t>KRC-00509 </a:t>
            </a:r>
            <a:r>
              <a:rPr lang="en-US" altLang="ko-KR" sz="800" dirty="0" smtClean="0"/>
              <a:t>40nM</a:t>
            </a:r>
            <a:endParaRPr lang="ko-KR" altLang="en-US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5309898" y="1536579"/>
            <a:ext cx="307777" cy="96276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/>
              <a:t>KRC-00509 </a:t>
            </a:r>
            <a:r>
              <a:rPr lang="en-US" altLang="ko-KR" sz="800" dirty="0" smtClean="0"/>
              <a:t>200nM</a:t>
            </a:r>
            <a:endParaRPr lang="ko-KR" alt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5545029" y="1458032"/>
            <a:ext cx="307777" cy="1041311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/>
              <a:t>KRC-00509 </a:t>
            </a:r>
            <a:r>
              <a:rPr lang="en-US" altLang="ko-KR" sz="800" dirty="0" smtClean="0"/>
              <a:t>1,000nM</a:t>
            </a:r>
            <a:endParaRPr lang="ko-KR" altLang="en-US" sz="800" dirty="0"/>
          </a:p>
        </p:txBody>
      </p:sp>
      <p:sp>
        <p:nvSpPr>
          <p:cNvPr id="20" name="TextBox 19"/>
          <p:cNvSpPr txBox="1"/>
          <p:nvPr/>
        </p:nvSpPr>
        <p:spPr>
          <a:xfrm>
            <a:off x="5982427" y="1716115"/>
            <a:ext cx="307777" cy="78322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/>
              <a:t>Crizotinib</a:t>
            </a:r>
            <a:r>
              <a:rPr lang="en-US" altLang="ko-KR" sz="800" dirty="0"/>
              <a:t> </a:t>
            </a:r>
            <a:r>
              <a:rPr lang="en-US" altLang="ko-KR" sz="800" dirty="0" smtClean="0"/>
              <a:t>8nM</a:t>
            </a:r>
            <a:endParaRPr lang="ko-KR" altLang="en-US" sz="800" dirty="0"/>
          </a:p>
        </p:txBody>
      </p:sp>
      <p:sp>
        <p:nvSpPr>
          <p:cNvPr id="21" name="TextBox 20"/>
          <p:cNvSpPr txBox="1"/>
          <p:nvPr/>
        </p:nvSpPr>
        <p:spPr>
          <a:xfrm>
            <a:off x="6226267" y="1660011"/>
            <a:ext cx="307777" cy="839332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/>
              <a:t>Crizotinib</a:t>
            </a:r>
            <a:r>
              <a:rPr lang="en-US" altLang="ko-KR" sz="800" dirty="0"/>
              <a:t> </a:t>
            </a:r>
            <a:r>
              <a:rPr lang="en-US" altLang="ko-KR" sz="800" dirty="0" smtClean="0"/>
              <a:t>40nM</a:t>
            </a:r>
            <a:endParaRPr lang="ko-KR" altLang="en-US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6470107" y="1603905"/>
            <a:ext cx="307777" cy="89543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/>
              <a:t>Crizotinib</a:t>
            </a:r>
            <a:r>
              <a:rPr lang="en-US" altLang="ko-KR" sz="800" dirty="0"/>
              <a:t> </a:t>
            </a:r>
            <a:r>
              <a:rPr lang="en-US" altLang="ko-KR" sz="800" dirty="0" smtClean="0"/>
              <a:t>200nM</a:t>
            </a:r>
            <a:endParaRPr lang="ko-KR" altLang="en-US" sz="800" dirty="0"/>
          </a:p>
        </p:txBody>
      </p:sp>
      <p:sp>
        <p:nvSpPr>
          <p:cNvPr id="23" name="TextBox 22"/>
          <p:cNvSpPr txBox="1"/>
          <p:nvPr/>
        </p:nvSpPr>
        <p:spPr>
          <a:xfrm>
            <a:off x="6705238" y="1525358"/>
            <a:ext cx="307777" cy="973985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err="1"/>
              <a:t>Crizotinib</a:t>
            </a:r>
            <a:r>
              <a:rPr lang="en-US" altLang="ko-KR" sz="800" dirty="0"/>
              <a:t> </a:t>
            </a:r>
            <a:r>
              <a:rPr lang="en-US" altLang="ko-KR" sz="800" dirty="0" smtClean="0"/>
              <a:t>1,000nM</a:t>
            </a:r>
            <a:endParaRPr lang="ko-KR" altLang="en-US" sz="800" dirty="0"/>
          </a:p>
        </p:txBody>
      </p:sp>
      <p:sp>
        <p:nvSpPr>
          <p:cNvPr id="24" name="TextBox 23"/>
          <p:cNvSpPr txBox="1"/>
          <p:nvPr/>
        </p:nvSpPr>
        <p:spPr>
          <a:xfrm>
            <a:off x="7166462" y="2102439"/>
            <a:ext cx="307777" cy="39690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en-US" altLang="ko-KR" sz="800" dirty="0" smtClean="0"/>
              <a:t>DMSO</a:t>
            </a:r>
            <a:endParaRPr lang="ko-KR" alt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4130205" y="1739296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/>
              <a:t>B</a:t>
            </a:r>
            <a:endParaRPr lang="ko-KR" altLang="en-US" sz="1200" b="1" dirty="0"/>
          </a:p>
        </p:txBody>
      </p:sp>
      <p:cxnSp>
        <p:nvCxnSpPr>
          <p:cNvPr id="27" name="직선 연결선 26"/>
          <p:cNvCxnSpPr/>
          <p:nvPr/>
        </p:nvCxnSpPr>
        <p:spPr>
          <a:xfrm>
            <a:off x="4077651" y="2772916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/>
          <p:cNvCxnSpPr/>
          <p:nvPr/>
        </p:nvCxnSpPr>
        <p:spPr>
          <a:xfrm>
            <a:off x="4077651" y="2928364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직선 연결선 28"/>
          <p:cNvCxnSpPr/>
          <p:nvPr/>
        </p:nvCxnSpPr>
        <p:spPr>
          <a:xfrm>
            <a:off x="4077651" y="3129532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직선 연결선 29"/>
          <p:cNvCxnSpPr/>
          <p:nvPr/>
        </p:nvCxnSpPr>
        <p:spPr>
          <a:xfrm>
            <a:off x="4077651" y="3330700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754181" y="2664343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250</a:t>
            </a:r>
            <a:endParaRPr lang="ko-KR" altLang="en-US" sz="800" dirty="0"/>
          </a:p>
        </p:txBody>
      </p:sp>
      <p:sp>
        <p:nvSpPr>
          <p:cNvPr id="32" name="TextBox 31"/>
          <p:cNvSpPr txBox="1"/>
          <p:nvPr/>
        </p:nvSpPr>
        <p:spPr>
          <a:xfrm>
            <a:off x="3754181" y="2810647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150</a:t>
            </a:r>
            <a:endParaRPr lang="ko-KR" altLang="en-US" sz="800" dirty="0"/>
          </a:p>
        </p:txBody>
      </p:sp>
      <p:sp>
        <p:nvSpPr>
          <p:cNvPr id="33" name="TextBox 32"/>
          <p:cNvSpPr txBox="1"/>
          <p:nvPr/>
        </p:nvSpPr>
        <p:spPr>
          <a:xfrm>
            <a:off x="3754181" y="3011815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100</a:t>
            </a:r>
            <a:endParaRPr lang="ko-KR" altLang="en-US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3754181" y="3212983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75</a:t>
            </a:r>
            <a:endParaRPr lang="ko-KR" altLang="en-US" sz="800" dirty="0"/>
          </a:p>
        </p:txBody>
      </p:sp>
      <p:cxnSp>
        <p:nvCxnSpPr>
          <p:cNvPr id="35" name="직선 연결선 34"/>
          <p:cNvCxnSpPr/>
          <p:nvPr/>
        </p:nvCxnSpPr>
        <p:spPr>
          <a:xfrm>
            <a:off x="1197291" y="2782060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직선 연결선 35"/>
          <p:cNvCxnSpPr/>
          <p:nvPr/>
        </p:nvCxnSpPr>
        <p:spPr>
          <a:xfrm>
            <a:off x="1197291" y="2964940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직선 연결선 36"/>
          <p:cNvCxnSpPr/>
          <p:nvPr/>
        </p:nvCxnSpPr>
        <p:spPr>
          <a:xfrm>
            <a:off x="1197291" y="3257548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/>
          <p:cNvCxnSpPr/>
          <p:nvPr/>
        </p:nvCxnSpPr>
        <p:spPr>
          <a:xfrm>
            <a:off x="1197291" y="3513580"/>
            <a:ext cx="1240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73821" y="2673487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250</a:t>
            </a:r>
            <a:endParaRPr lang="ko-KR" altLang="en-US" sz="800" dirty="0"/>
          </a:p>
        </p:txBody>
      </p:sp>
      <p:sp>
        <p:nvSpPr>
          <p:cNvPr id="40" name="TextBox 39"/>
          <p:cNvSpPr txBox="1"/>
          <p:nvPr/>
        </p:nvSpPr>
        <p:spPr>
          <a:xfrm>
            <a:off x="873821" y="2847223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150</a:t>
            </a:r>
            <a:endParaRPr lang="ko-KR" altLang="en-US" sz="800" dirty="0"/>
          </a:p>
        </p:txBody>
      </p:sp>
      <p:sp>
        <p:nvSpPr>
          <p:cNvPr id="41" name="TextBox 40"/>
          <p:cNvSpPr txBox="1"/>
          <p:nvPr/>
        </p:nvSpPr>
        <p:spPr>
          <a:xfrm>
            <a:off x="873821" y="3148975"/>
            <a:ext cx="35298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100</a:t>
            </a:r>
            <a:endParaRPr lang="ko-KR" altLang="en-US" sz="800" dirty="0"/>
          </a:p>
        </p:txBody>
      </p:sp>
      <p:sp>
        <p:nvSpPr>
          <p:cNvPr id="42" name="TextBox 41"/>
          <p:cNvSpPr txBox="1"/>
          <p:nvPr/>
        </p:nvSpPr>
        <p:spPr>
          <a:xfrm>
            <a:off x="873821" y="3395863"/>
            <a:ext cx="296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75</a:t>
            </a:r>
            <a:endParaRPr lang="ko-KR" altLang="en-US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5787753" y="6309320"/>
            <a:ext cx="270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Supplementary Figure 3</a:t>
            </a:r>
            <a:endParaRPr lang="ko-KR" alt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051678" y="4361972"/>
            <a:ext cx="8152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Hs746T</a:t>
            </a:r>
            <a:endParaRPr lang="ko-KR" altLang="en-US" sz="1400" dirty="0"/>
          </a:p>
        </p:txBody>
      </p:sp>
      <p:sp>
        <p:nvSpPr>
          <p:cNvPr id="45" name="TextBox 44"/>
          <p:cNvSpPr txBox="1"/>
          <p:nvPr/>
        </p:nvSpPr>
        <p:spPr>
          <a:xfrm>
            <a:off x="7107247" y="4246011"/>
            <a:ext cx="525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/>
              <a:t>AGS</a:t>
            </a:r>
            <a:endParaRPr lang="ko-KR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8502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150</Words>
  <Application>Microsoft Office PowerPoint</Application>
  <PresentationFormat>화면 슬라이드 쇼(4:3)</PresentationFormat>
  <Paragraphs>100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pch</dc:creator>
  <cp:lastModifiedBy>박지훈</cp:lastModifiedBy>
  <cp:revision>9</cp:revision>
  <dcterms:created xsi:type="dcterms:W3CDTF">2014-08-19T11:10:11Z</dcterms:created>
  <dcterms:modified xsi:type="dcterms:W3CDTF">2015-11-10T13:50:23Z</dcterms:modified>
</cp:coreProperties>
</file>