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8" d="100"/>
          <a:sy n="58" d="100"/>
        </p:scale>
        <p:origin x="-1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40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759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785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3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8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25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78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33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40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48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74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8C270-9B16-3A4D-8CD1-D02F8DEBA833}" type="datetimeFigureOut">
              <a:rPr lang="en-US" smtClean="0"/>
              <a:t>4/15/15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052DA-938D-274A-9C09-855171350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6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95657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200" b="1" dirty="0" err="1" smtClean="0">
                <a:cs typeface="Arial" charset="0"/>
              </a:rPr>
              <a:t>Supp</a:t>
            </a:r>
            <a:r>
              <a:rPr lang="en-US" sz="1200" b="1" dirty="0" smtClean="0">
                <a:cs typeface="Arial" charset="0"/>
              </a:rPr>
              <a:t> </a:t>
            </a:r>
            <a:r>
              <a:rPr lang="en-US" sz="1200" b="1" dirty="0" err="1" smtClean="0">
                <a:cs typeface="Arial" charset="0"/>
              </a:rPr>
              <a:t>lementary</a:t>
            </a:r>
            <a:r>
              <a:rPr lang="en-US" sz="1200" b="1" dirty="0" smtClean="0">
                <a:cs typeface="Arial" charset="0"/>
              </a:rPr>
              <a:t> figure 1</a:t>
            </a:r>
            <a:r>
              <a:rPr lang="en-US" sz="1200" b="1" dirty="0" smtClean="0">
                <a:cs typeface="Arial" charset="0"/>
              </a:rPr>
              <a:t> </a:t>
            </a:r>
            <a:endParaRPr lang="en-US" sz="1200" dirty="0">
              <a:cs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608873" y="615114"/>
            <a:ext cx="3340870" cy="2679972"/>
            <a:chOff x="2608873" y="615114"/>
            <a:chExt cx="3340870" cy="267997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0143" y="615114"/>
              <a:ext cx="3149600" cy="2387600"/>
            </a:xfrm>
            <a:prstGeom prst="rect">
              <a:avLst/>
            </a:prstGeom>
          </p:spPr>
        </p:pic>
        <p:sp>
          <p:nvSpPr>
            <p:cNvPr id="5" name="TextBox 34"/>
            <p:cNvSpPr txBox="1">
              <a:spLocks noChangeArrowheads="1"/>
            </p:cNvSpPr>
            <p:nvPr/>
          </p:nvSpPr>
          <p:spPr bwMode="auto">
            <a:xfrm>
              <a:off x="3722464" y="3048871"/>
              <a:ext cx="1168051" cy="246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b="1"/>
                <a:t>BPA sulfonation</a:t>
              </a:r>
            </a:p>
          </p:txBody>
        </p:sp>
        <p:sp>
          <p:nvSpPr>
            <p:cNvPr id="6" name="TextBox 29"/>
            <p:cNvSpPr txBox="1">
              <a:spLocks noChangeArrowheads="1"/>
            </p:cNvSpPr>
            <p:nvPr/>
          </p:nvSpPr>
          <p:spPr bwMode="auto">
            <a:xfrm rot="16200000">
              <a:off x="2097088" y="1689265"/>
              <a:ext cx="1269854" cy="246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b="1"/>
                <a:t>DHEA sulfonation</a:t>
              </a:r>
            </a:p>
          </p:txBody>
        </p:sp>
        <p:sp>
          <p:nvSpPr>
            <p:cNvPr id="7" name="TextBox 18"/>
            <p:cNvSpPr txBox="1">
              <a:spLocks noChangeArrowheads="1"/>
            </p:cNvSpPr>
            <p:nvPr/>
          </p:nvSpPr>
          <p:spPr bwMode="auto">
            <a:xfrm>
              <a:off x="3128750" y="955928"/>
              <a:ext cx="139702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b="1" dirty="0"/>
                <a:t>r</a:t>
              </a:r>
              <a:r>
                <a:rPr lang="en-US" sz="1000" b="1" baseline="30000" dirty="0"/>
                <a:t>2</a:t>
              </a:r>
              <a:r>
                <a:rPr lang="en-US" sz="1000" b="1" dirty="0"/>
                <a:t>= </a:t>
              </a:r>
              <a:r>
                <a:rPr lang="en-US" sz="1000" b="1" dirty="0" smtClean="0"/>
                <a:t>0.947, </a:t>
              </a:r>
              <a:r>
                <a:rPr lang="en-US" sz="1000" b="1" dirty="0"/>
                <a:t>p ≤ </a:t>
              </a:r>
              <a:r>
                <a:rPr lang="en-US" sz="1000" b="1" dirty="0" smtClean="0"/>
                <a:t>0.0275</a:t>
              </a:r>
              <a:endParaRPr 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57728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ChangeArrowheads="1"/>
          </p:cNvSpPr>
          <p:nvPr/>
        </p:nvSpPr>
        <p:spPr bwMode="auto">
          <a:xfrm>
            <a:off x="0" y="95657"/>
            <a:ext cx="914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1200" b="1" dirty="0" smtClean="0">
                <a:cs typeface="Arial" charset="0"/>
              </a:rPr>
              <a:t>Supp</a:t>
            </a:r>
            <a:r>
              <a:rPr lang="en-US" sz="1200" b="1" dirty="0" smtClean="0">
                <a:cs typeface="Arial" charset="0"/>
              </a:rPr>
              <a:t>lementary </a:t>
            </a:r>
            <a:r>
              <a:rPr lang="en-US" sz="1200" b="1" dirty="0">
                <a:cs typeface="Arial" charset="0"/>
              </a:rPr>
              <a:t>F</a:t>
            </a:r>
            <a:r>
              <a:rPr lang="en-US" sz="1200" b="1" dirty="0" smtClean="0">
                <a:cs typeface="Arial" charset="0"/>
              </a:rPr>
              <a:t>igure 2</a:t>
            </a:r>
            <a:endParaRPr lang="en-US" sz="1200" dirty="0">
              <a:cs typeface="Arial" charset="0"/>
            </a:endParaRPr>
          </a:p>
        </p:txBody>
      </p:sp>
      <p:sp>
        <p:nvSpPr>
          <p:cNvPr id="18434" name="TextBox 35"/>
          <p:cNvSpPr txBox="1">
            <a:spLocks noChangeArrowheads="1"/>
          </p:cNvSpPr>
          <p:nvPr/>
        </p:nvSpPr>
        <p:spPr bwMode="auto">
          <a:xfrm>
            <a:off x="844200" y="1216025"/>
            <a:ext cx="307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/>
              <a:t>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934688" y="1326455"/>
            <a:ext cx="3396708" cy="2559743"/>
            <a:chOff x="14288" y="1326455"/>
            <a:chExt cx="3396708" cy="255974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t="12758" r="6549"/>
            <a:stretch/>
          </p:blipFill>
          <p:spPr>
            <a:xfrm>
              <a:off x="242164" y="1326455"/>
              <a:ext cx="3168832" cy="2371584"/>
            </a:xfrm>
            <a:prstGeom prst="rect">
              <a:avLst/>
            </a:prstGeom>
          </p:spPr>
        </p:pic>
        <p:grpSp>
          <p:nvGrpSpPr>
            <p:cNvPr id="18451" name="Group 28"/>
            <p:cNvGrpSpPr>
              <a:grpSpLocks/>
            </p:cNvGrpSpPr>
            <p:nvPr/>
          </p:nvGrpSpPr>
          <p:grpSpPr bwMode="auto">
            <a:xfrm>
              <a:off x="14288" y="1371896"/>
              <a:ext cx="2303537" cy="2514302"/>
              <a:chOff x="624669" y="1219434"/>
              <a:chExt cx="2302959" cy="2514366"/>
            </a:xfrm>
          </p:grpSpPr>
          <p:sp>
            <p:nvSpPr>
              <p:cNvPr id="18452" name="TextBox 34"/>
              <p:cNvSpPr txBox="1">
                <a:spLocks noChangeArrowheads="1"/>
              </p:cNvSpPr>
              <p:nvPr/>
            </p:nvSpPr>
            <p:spPr bwMode="auto">
              <a:xfrm>
                <a:off x="1759870" y="3487579"/>
                <a:ext cx="116775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b="1"/>
                  <a:t>BPA sulfonation</a:t>
                </a:r>
              </a:p>
            </p:txBody>
          </p:sp>
          <p:sp>
            <p:nvSpPr>
              <p:cNvPr id="18453" name="TextBox 29"/>
              <p:cNvSpPr txBox="1">
                <a:spLocks noChangeArrowheads="1"/>
              </p:cNvSpPr>
              <p:nvPr/>
            </p:nvSpPr>
            <p:spPr bwMode="auto">
              <a:xfrm rot="-5400000">
                <a:off x="112837" y="1952824"/>
                <a:ext cx="126988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b="1"/>
                  <a:t>DHEA sulfonation</a:t>
                </a:r>
              </a:p>
            </p:txBody>
          </p:sp>
          <p:sp>
            <p:nvSpPr>
              <p:cNvPr id="18454" name="TextBox 18"/>
              <p:cNvSpPr txBox="1">
                <a:spLocks noChangeArrowheads="1"/>
              </p:cNvSpPr>
              <p:nvPr/>
            </p:nvSpPr>
            <p:spPr bwMode="auto">
              <a:xfrm>
                <a:off x="1144416" y="1219434"/>
                <a:ext cx="1396669" cy="246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b="1" dirty="0"/>
                  <a:t>r</a:t>
                </a:r>
                <a:r>
                  <a:rPr lang="en-US" sz="1000" b="1" baseline="30000" dirty="0"/>
                  <a:t>2</a:t>
                </a:r>
                <a:r>
                  <a:rPr lang="en-US" sz="1000" b="1" dirty="0"/>
                  <a:t>= </a:t>
                </a:r>
                <a:r>
                  <a:rPr lang="en-US" sz="1000" b="1" dirty="0" smtClean="0"/>
                  <a:t>0.083, </a:t>
                </a:r>
                <a:r>
                  <a:rPr lang="en-US" sz="1000" b="1" dirty="0"/>
                  <a:t>p ≤ </a:t>
                </a:r>
                <a:r>
                  <a:rPr lang="en-US" sz="1000" b="1" dirty="0" smtClean="0"/>
                  <a:t>0.1912</a:t>
                </a:r>
                <a:endParaRPr lang="en-US" sz="1000" b="1" dirty="0"/>
              </a:p>
            </p:txBody>
          </p:sp>
        </p:grpSp>
      </p:grpSp>
      <p:sp>
        <p:nvSpPr>
          <p:cNvPr id="18438" name="TextBox 35"/>
          <p:cNvSpPr txBox="1">
            <a:spLocks noChangeArrowheads="1"/>
          </p:cNvSpPr>
          <p:nvPr/>
        </p:nvSpPr>
        <p:spPr bwMode="auto">
          <a:xfrm>
            <a:off x="4257792" y="1295400"/>
            <a:ext cx="31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/>
              <a:t>B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294643" y="1295400"/>
            <a:ext cx="3385686" cy="2590800"/>
            <a:chOff x="3374243" y="1295400"/>
            <a:chExt cx="3385686" cy="25908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t="10646" r="6045"/>
            <a:stretch/>
          </p:blipFill>
          <p:spPr>
            <a:xfrm>
              <a:off x="3574012" y="1295400"/>
              <a:ext cx="3185917" cy="2379962"/>
            </a:xfrm>
            <a:prstGeom prst="rect">
              <a:avLst/>
            </a:prstGeom>
          </p:spPr>
        </p:pic>
        <p:grpSp>
          <p:nvGrpSpPr>
            <p:cNvPr id="18446" name="Group 41"/>
            <p:cNvGrpSpPr>
              <a:grpSpLocks/>
            </p:cNvGrpSpPr>
            <p:nvPr/>
          </p:nvGrpSpPr>
          <p:grpSpPr bwMode="auto">
            <a:xfrm>
              <a:off x="3374243" y="1335088"/>
              <a:ext cx="2294921" cy="2551112"/>
              <a:chOff x="624669" y="1182624"/>
              <a:chExt cx="2295374" cy="2551176"/>
            </a:xfrm>
          </p:grpSpPr>
          <p:sp>
            <p:nvSpPr>
              <p:cNvPr id="18447" name="TextBox 34"/>
              <p:cNvSpPr txBox="1">
                <a:spLocks noChangeArrowheads="1"/>
              </p:cNvSpPr>
              <p:nvPr/>
            </p:nvSpPr>
            <p:spPr bwMode="auto">
              <a:xfrm>
                <a:off x="1752285" y="3487579"/>
                <a:ext cx="1167758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b="1" dirty="0"/>
                  <a:t>BPA </a:t>
                </a:r>
                <a:r>
                  <a:rPr lang="en-US" sz="1000" b="1" dirty="0" err="1"/>
                  <a:t>sulfonation</a:t>
                </a:r>
                <a:endParaRPr lang="en-US" sz="1000" b="1" dirty="0"/>
              </a:p>
            </p:txBody>
          </p:sp>
          <p:sp>
            <p:nvSpPr>
              <p:cNvPr id="18448" name="TextBox 29"/>
              <p:cNvSpPr txBox="1">
                <a:spLocks noChangeArrowheads="1"/>
              </p:cNvSpPr>
              <p:nvPr/>
            </p:nvSpPr>
            <p:spPr bwMode="auto">
              <a:xfrm rot="-5400000">
                <a:off x="112837" y="1952824"/>
                <a:ext cx="126988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b="1"/>
                  <a:t>DHEA sulfonation</a:t>
                </a:r>
              </a:p>
            </p:txBody>
          </p:sp>
          <p:sp>
            <p:nvSpPr>
              <p:cNvPr id="18449" name="TextBox 18"/>
              <p:cNvSpPr txBox="1">
                <a:spLocks noChangeArrowheads="1"/>
              </p:cNvSpPr>
              <p:nvPr/>
            </p:nvSpPr>
            <p:spPr bwMode="auto">
              <a:xfrm>
                <a:off x="1066485" y="1182624"/>
                <a:ext cx="1254626" cy="2462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b="1" dirty="0"/>
                  <a:t>r</a:t>
                </a:r>
                <a:r>
                  <a:rPr lang="en-US" sz="1000" b="1" baseline="30000" dirty="0"/>
                  <a:t>2</a:t>
                </a:r>
                <a:r>
                  <a:rPr lang="en-US" sz="1000" b="1" dirty="0"/>
                  <a:t>= </a:t>
                </a:r>
                <a:r>
                  <a:rPr lang="en-US" sz="1000" b="1" dirty="0" smtClean="0"/>
                  <a:t>0.010, </a:t>
                </a:r>
                <a:r>
                  <a:rPr lang="en-US" sz="1000" b="1" dirty="0"/>
                  <a:t>p ≤ </a:t>
                </a:r>
                <a:r>
                  <a:rPr lang="en-US" sz="1000" b="1" dirty="0" smtClean="0"/>
                  <a:t>0.67</a:t>
                </a:r>
                <a:endParaRPr lang="en-US" sz="10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7198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42</Words>
  <Application>Microsoft Macintosh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Supriya Kulkarni</dc:creator>
  <cp:lastModifiedBy>Supriya Kulkarni</cp:lastModifiedBy>
  <cp:revision>12</cp:revision>
  <dcterms:created xsi:type="dcterms:W3CDTF">2015-01-08T19:57:33Z</dcterms:created>
  <dcterms:modified xsi:type="dcterms:W3CDTF">2015-04-15T13:31:50Z</dcterms:modified>
</cp:coreProperties>
</file>