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6858000" cy="9144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43" autoAdjust="0"/>
  </p:normalViewPr>
  <p:slideViewPr>
    <p:cSldViewPr>
      <p:cViewPr>
        <p:scale>
          <a:sx n="125" d="100"/>
          <a:sy n="125" d="100"/>
        </p:scale>
        <p:origin x="-456" y="-80"/>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ting:Desktop:Projects:PCL%20STUFFS:PCL%20Raw%20Data:Behavior%20Study:PkdL%20Behavior%20Study%20v2.xls"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E:\Boston\tony\2015.7.10%20cAMP%20assa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8765789041995"/>
          <c:y val="0.0250871080139373"/>
          <c:w val="0.871234210958005"/>
          <c:h val="0.780555555555555"/>
        </c:manualLayout>
      </c:layout>
      <c:barChart>
        <c:barDir val="col"/>
        <c:grouping val="clustered"/>
        <c:varyColors val="0"/>
        <c:ser>
          <c:idx val="0"/>
          <c:order val="0"/>
          <c:tx>
            <c:strRef>
              <c:f>'WT vs Pcl null on PTZ Seizure'!$B$44</c:f>
              <c:strCache>
                <c:ptCount val="1"/>
                <c:pt idx="0">
                  <c:v>PkdL+/+</c:v>
                </c:pt>
              </c:strCache>
            </c:strRef>
          </c:tx>
          <c:spPr>
            <a:solidFill>
              <a:sysClr val="window" lastClr="FFFFFF"/>
            </a:solidFill>
            <a:ln w="9525">
              <a:solidFill>
                <a:srgbClr val="292929"/>
              </a:solidFill>
              <a:prstDash val="solid"/>
            </a:ln>
          </c:spPr>
          <c:invertIfNegative val="0"/>
          <c:dLbls>
            <c:numFmt formatCode="#,##0_);[Red]\(#,##0\)" sourceLinked="0"/>
            <c:showLegendKey val="0"/>
            <c:showVal val="1"/>
            <c:showCatName val="0"/>
            <c:showSerName val="0"/>
            <c:showPercent val="0"/>
            <c:showBubbleSize val="0"/>
            <c:showLeaderLines val="0"/>
          </c:dLbls>
          <c:cat>
            <c:numRef>
              <c:f>'WT vs Pcl null on PTZ Seizure'!$C$43:$F$43</c:f>
              <c:numCache>
                <c:formatCode>General</c:formatCode>
                <c:ptCount val="4"/>
                <c:pt idx="0">
                  <c:v>0.0</c:v>
                </c:pt>
                <c:pt idx="1">
                  <c:v>1.0</c:v>
                </c:pt>
                <c:pt idx="2">
                  <c:v>2.0</c:v>
                </c:pt>
                <c:pt idx="3">
                  <c:v>3.0</c:v>
                </c:pt>
              </c:numCache>
            </c:numRef>
          </c:cat>
          <c:val>
            <c:numRef>
              <c:f>'WT vs Pcl null on PTZ Seizure'!$C$44:$F$44</c:f>
              <c:numCache>
                <c:formatCode>0.0</c:formatCode>
                <c:ptCount val="4"/>
                <c:pt idx="0">
                  <c:v>12.5</c:v>
                </c:pt>
                <c:pt idx="1">
                  <c:v>37.5</c:v>
                </c:pt>
                <c:pt idx="2">
                  <c:v>33.33333333333333</c:v>
                </c:pt>
                <c:pt idx="3">
                  <c:v>16.6666666666667</c:v>
                </c:pt>
              </c:numCache>
            </c:numRef>
          </c:val>
        </c:ser>
        <c:ser>
          <c:idx val="1"/>
          <c:order val="1"/>
          <c:tx>
            <c:strRef>
              <c:f>'WT vs Pcl null on PTZ Seizure'!$B$45</c:f>
              <c:strCache>
                <c:ptCount val="1"/>
                <c:pt idx="0">
                  <c:v>PkdL-/-</c:v>
                </c:pt>
              </c:strCache>
            </c:strRef>
          </c:tx>
          <c:spPr>
            <a:solidFill>
              <a:sysClr val="windowText" lastClr="000000">
                <a:lumMod val="75000"/>
                <a:lumOff val="25000"/>
              </a:sysClr>
            </a:solidFill>
            <a:ln w="9525">
              <a:solidFill>
                <a:srgbClr val="292929"/>
              </a:solidFill>
              <a:prstDash val="solid"/>
            </a:ln>
          </c:spPr>
          <c:invertIfNegative val="0"/>
          <c:dLbls>
            <c:numFmt formatCode="#,##0_);[Red]\(#,##0\)" sourceLinked="0"/>
            <c:showLegendKey val="0"/>
            <c:showVal val="1"/>
            <c:showCatName val="0"/>
            <c:showSerName val="0"/>
            <c:showPercent val="0"/>
            <c:showBubbleSize val="0"/>
            <c:showLeaderLines val="0"/>
          </c:dLbls>
          <c:cat>
            <c:numRef>
              <c:f>'WT vs Pcl null on PTZ Seizure'!$C$43:$F$43</c:f>
              <c:numCache>
                <c:formatCode>General</c:formatCode>
                <c:ptCount val="4"/>
                <c:pt idx="0">
                  <c:v>0.0</c:v>
                </c:pt>
                <c:pt idx="1">
                  <c:v>1.0</c:v>
                </c:pt>
                <c:pt idx="2">
                  <c:v>2.0</c:v>
                </c:pt>
                <c:pt idx="3">
                  <c:v>3.0</c:v>
                </c:pt>
              </c:numCache>
            </c:numRef>
          </c:cat>
          <c:val>
            <c:numRef>
              <c:f>'WT vs Pcl null on PTZ Seizure'!$C$45:$F$45</c:f>
              <c:numCache>
                <c:formatCode>0.0</c:formatCode>
                <c:ptCount val="4"/>
                <c:pt idx="0">
                  <c:v>4.16666666666667</c:v>
                </c:pt>
                <c:pt idx="1">
                  <c:v>16.66666666666666</c:v>
                </c:pt>
                <c:pt idx="2">
                  <c:v>29.16666666666667</c:v>
                </c:pt>
                <c:pt idx="3">
                  <c:v>50.0</c:v>
                </c:pt>
              </c:numCache>
            </c:numRef>
          </c:val>
        </c:ser>
        <c:dLbls>
          <c:showLegendKey val="0"/>
          <c:showVal val="1"/>
          <c:showCatName val="0"/>
          <c:showSerName val="0"/>
          <c:showPercent val="0"/>
          <c:showBubbleSize val="0"/>
        </c:dLbls>
        <c:gapWidth val="150"/>
        <c:axId val="1784216056"/>
        <c:axId val="1784085672"/>
      </c:barChart>
      <c:catAx>
        <c:axId val="1784216056"/>
        <c:scaling>
          <c:orientation val="minMax"/>
        </c:scaling>
        <c:delete val="0"/>
        <c:axPos val="b"/>
        <c:numFmt formatCode="General" sourceLinked="1"/>
        <c:majorTickMark val="out"/>
        <c:minorTickMark val="none"/>
        <c:tickLblPos val="nextTo"/>
        <c:spPr>
          <a:ln w="12700">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1784085672"/>
        <c:crosses val="autoZero"/>
        <c:auto val="1"/>
        <c:lblAlgn val="ctr"/>
        <c:lblOffset val="100"/>
        <c:tickLblSkip val="1"/>
        <c:tickMarkSkip val="1"/>
        <c:noMultiLvlLbl val="0"/>
      </c:catAx>
      <c:valAx>
        <c:axId val="1784085672"/>
        <c:scaling>
          <c:orientation val="minMax"/>
        </c:scaling>
        <c:delete val="0"/>
        <c:axPos val="l"/>
        <c:numFmt formatCode="0" sourceLinked="0"/>
        <c:majorTickMark val="out"/>
        <c:minorTickMark val="none"/>
        <c:tickLblPos val="nextTo"/>
        <c:spPr>
          <a:ln w="12700">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1784216056"/>
        <c:crosses val="autoZero"/>
        <c:crossBetween val="between"/>
      </c:valAx>
      <c:spPr>
        <a:solidFill>
          <a:srgbClr val="FFFFFF"/>
        </a:solidFill>
        <a:ln w="25400">
          <a:noFill/>
        </a:ln>
      </c:spPr>
    </c:plotArea>
    <c:plotVisOnly val="1"/>
    <c:dispBlanksAs val="gap"/>
    <c:showDLblsOverMax val="0"/>
  </c:chart>
  <c:spPr>
    <a:solidFill>
      <a:srgbClr val="FFFFFF"/>
    </a:solidFill>
    <a:ln w="9525">
      <a:noFill/>
    </a:ln>
  </c:spPr>
  <c:txPr>
    <a:bodyPr/>
    <a:lstStyle/>
    <a:p>
      <a:pPr>
        <a:defRPr sz="800" b="0" i="0" u="none" strike="noStrike" baseline="0">
          <a:solidFill>
            <a:srgbClr val="000000"/>
          </a:solidFill>
          <a:latin typeface="Arial"/>
          <a:ea typeface="Arial"/>
          <a:cs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Sheet2!$B$92</c:f>
              <c:strCache>
                <c:ptCount val="1"/>
                <c:pt idx="0">
                  <c:v>PCL WT</c:v>
                </c:pt>
              </c:strCache>
            </c:strRef>
          </c:tx>
          <c:spPr>
            <a:solidFill>
              <a:schemeClr val="bg1"/>
            </a:solidFill>
            <a:ln>
              <a:solidFill>
                <a:schemeClr val="tx1"/>
              </a:solidFill>
            </a:ln>
          </c:spPr>
          <c:invertIfNegative val="0"/>
          <c:errBars>
            <c:errBarType val="plus"/>
            <c:errValType val="cust"/>
            <c:noEndCap val="0"/>
            <c:plus>
              <c:numRef>
                <c:f>Sheet2!$D$92:$D$93</c:f>
                <c:numCache>
                  <c:formatCode>General</c:formatCode>
                  <c:ptCount val="2"/>
                  <c:pt idx="0">
                    <c:v>8.66</c:v>
                  </c:pt>
                  <c:pt idx="1">
                    <c:v>9.139999999999998</c:v>
                  </c:pt>
                </c:numCache>
              </c:numRef>
            </c:plus>
            <c:minus>
              <c:numLit>
                <c:formatCode>General</c:formatCode>
                <c:ptCount val="1"/>
                <c:pt idx="0">
                  <c:v>1.0</c:v>
                </c:pt>
              </c:numLit>
            </c:minus>
          </c:errBars>
          <c:val>
            <c:numRef>
              <c:f>Sheet2!$C$92</c:f>
              <c:numCache>
                <c:formatCode>General</c:formatCode>
                <c:ptCount val="1"/>
                <c:pt idx="0">
                  <c:v>214.0</c:v>
                </c:pt>
              </c:numCache>
            </c:numRef>
          </c:val>
        </c:ser>
        <c:ser>
          <c:idx val="1"/>
          <c:order val="1"/>
          <c:tx>
            <c:strRef>
              <c:f>Sheet2!$B$93</c:f>
              <c:strCache>
                <c:ptCount val="1"/>
                <c:pt idx="0">
                  <c:v>PCL Null</c:v>
                </c:pt>
              </c:strCache>
            </c:strRef>
          </c:tx>
          <c:spPr>
            <a:solidFill>
              <a:schemeClr val="tx1">
                <a:lumMod val="75000"/>
                <a:lumOff val="25000"/>
              </a:schemeClr>
            </a:solidFill>
            <a:ln>
              <a:solidFill>
                <a:schemeClr val="tx1"/>
              </a:solidFill>
            </a:ln>
          </c:spPr>
          <c:invertIfNegative val="0"/>
          <c:errBars>
            <c:errBarType val="plus"/>
            <c:errValType val="cust"/>
            <c:noEndCap val="0"/>
            <c:plus>
              <c:numRef>
                <c:f>Sheet2!$D$93</c:f>
                <c:numCache>
                  <c:formatCode>General</c:formatCode>
                  <c:ptCount val="1"/>
                  <c:pt idx="0">
                    <c:v>9.139999999999998</c:v>
                  </c:pt>
                </c:numCache>
              </c:numRef>
            </c:plus>
            <c:minus>
              <c:numLit>
                <c:formatCode>General</c:formatCode>
                <c:ptCount val="1"/>
                <c:pt idx="0">
                  <c:v>1.0</c:v>
                </c:pt>
              </c:numLit>
            </c:minus>
          </c:errBars>
          <c:val>
            <c:numRef>
              <c:f>Sheet2!$C$93</c:f>
              <c:numCache>
                <c:formatCode>General</c:formatCode>
                <c:ptCount val="1"/>
                <c:pt idx="0">
                  <c:v>182.2</c:v>
                </c:pt>
              </c:numCache>
            </c:numRef>
          </c:val>
        </c:ser>
        <c:dLbls>
          <c:showLegendKey val="0"/>
          <c:showVal val="0"/>
          <c:showCatName val="0"/>
          <c:showSerName val="0"/>
          <c:showPercent val="0"/>
          <c:showBubbleSize val="0"/>
        </c:dLbls>
        <c:gapWidth val="150"/>
        <c:axId val="-2058127304"/>
        <c:axId val="-2029566520"/>
      </c:barChart>
      <c:catAx>
        <c:axId val="-2058127304"/>
        <c:scaling>
          <c:orientation val="minMax"/>
        </c:scaling>
        <c:delete val="0"/>
        <c:axPos val="b"/>
        <c:majorTickMark val="none"/>
        <c:minorTickMark val="none"/>
        <c:tickLblPos val="none"/>
        <c:spPr>
          <a:ln w="12700">
            <a:solidFill>
              <a:schemeClr val="tx1"/>
            </a:solidFill>
          </a:ln>
        </c:spPr>
        <c:crossAx val="-2029566520"/>
        <c:crosses val="autoZero"/>
        <c:auto val="1"/>
        <c:lblAlgn val="ctr"/>
        <c:lblOffset val="100"/>
        <c:noMultiLvlLbl val="0"/>
      </c:catAx>
      <c:valAx>
        <c:axId val="-2029566520"/>
        <c:scaling>
          <c:orientation val="minMax"/>
        </c:scaling>
        <c:delete val="0"/>
        <c:axPos val="l"/>
        <c:numFmt formatCode="General" sourceLinked="1"/>
        <c:majorTickMark val="out"/>
        <c:minorTickMark val="none"/>
        <c:tickLblPos val="nextTo"/>
        <c:spPr>
          <a:ln w="12700">
            <a:solidFill>
              <a:schemeClr val="tx1"/>
            </a:solidFill>
          </a:ln>
        </c:spPr>
        <c:crossAx val="-2058127304"/>
        <c:crosses val="autoZero"/>
        <c:crossBetween val="between"/>
      </c:valAx>
      <c:spPr>
        <a:ln w="12700"/>
      </c:spPr>
    </c:plotArea>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C9239D-EC39-42BD-8907-324A54E84BBF}" type="datetimeFigureOut">
              <a:rPr lang="zh-CN" altLang="en-US" smtClean="0"/>
              <a:t>10/22/15</a:t>
            </a:fld>
            <a:endParaRPr lang="zh-CN" altLang="en-US"/>
          </a:p>
        </p:txBody>
      </p:sp>
      <p:sp>
        <p:nvSpPr>
          <p:cNvPr id="4" name="幻灯片图像占位符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9AAFF3-716B-461C-831D-02EBC07FD060}" type="slidenum">
              <a:rPr lang="zh-CN" altLang="en-US" smtClean="0"/>
              <a:t>‹#›</a:t>
            </a:fld>
            <a:endParaRPr lang="zh-CN" altLang="en-US"/>
          </a:p>
        </p:txBody>
      </p:sp>
    </p:spTree>
    <p:extLst>
      <p:ext uri="{BB962C8B-B14F-4D97-AF65-F5344CB8AC3E}">
        <p14:creationId xmlns:p14="http://schemas.microsoft.com/office/powerpoint/2010/main" val="4252169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xfrm>
            <a:off x="2143125" y="685800"/>
            <a:ext cx="257175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smtClean="0"/>
              <a:t>10X Cortex is cropped to arrange the pics looked well.</a:t>
            </a: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charset="0"/>
                <a:ea typeface="ＭＳ Ｐゴシック" charset="-128"/>
              </a:defRPr>
            </a:lvl1pPr>
            <a:lvl2pPr marL="37931725" indent="-37474525" eaLnBrk="0" hangingPunct="0">
              <a:spcBef>
                <a:spcPct val="30000"/>
              </a:spcBef>
              <a:defRPr sz="1200">
                <a:solidFill>
                  <a:schemeClr val="tx1"/>
                </a:solidFill>
                <a:latin typeface="Calibri" charset="0"/>
                <a:ea typeface="ＭＳ Ｐゴシック" charset="-128"/>
              </a:defRPr>
            </a:lvl2pPr>
            <a:lvl3pPr marL="1143000" indent="-228600" eaLnBrk="0" hangingPunct="0">
              <a:spcBef>
                <a:spcPct val="30000"/>
              </a:spcBef>
              <a:defRPr sz="1200">
                <a:solidFill>
                  <a:schemeClr val="tx1"/>
                </a:solidFill>
                <a:latin typeface="Calibri" charset="0"/>
                <a:ea typeface="ＭＳ Ｐゴシック" charset="-128"/>
              </a:defRPr>
            </a:lvl3pPr>
            <a:lvl4pPr marL="1600200" indent="-228600" eaLnBrk="0" hangingPunct="0">
              <a:spcBef>
                <a:spcPct val="30000"/>
              </a:spcBef>
              <a:defRPr sz="1200">
                <a:solidFill>
                  <a:schemeClr val="tx1"/>
                </a:solidFill>
                <a:latin typeface="Calibri" charset="0"/>
                <a:ea typeface="ＭＳ Ｐゴシック" charset="-128"/>
              </a:defRPr>
            </a:lvl4pPr>
            <a:lvl5pPr marL="2057400" indent="-228600" eaLnBrk="0" hangingPunct="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eaLnBrk="1" hangingPunct="1">
              <a:spcBef>
                <a:spcPct val="0"/>
              </a:spcBef>
            </a:pPr>
            <a:fld id="{57766880-A3A6-4989-A9E8-E4EC8020273D}" type="slidenum">
              <a:rPr lang="en-US" altLang="zh-CN" smtClean="0">
                <a:latin typeface="Arial" charset="0"/>
              </a:rPr>
              <a:pPr eaLnBrk="1" hangingPunct="1">
                <a:spcBef>
                  <a:spcPct val="0"/>
                </a:spcBef>
              </a:pPr>
              <a:t>1</a:t>
            </a:fld>
            <a:endParaRPr lang="en-US" altLang="zh-CN"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zh-CN"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charset="0"/>
                <a:ea typeface="ＭＳ Ｐゴシック" charset="-128"/>
              </a:defRPr>
            </a:lvl1pPr>
            <a:lvl2pPr marL="37931725" indent="-37474525" eaLnBrk="0" hangingPunct="0">
              <a:spcBef>
                <a:spcPct val="30000"/>
              </a:spcBef>
              <a:defRPr sz="1200">
                <a:solidFill>
                  <a:schemeClr val="tx1"/>
                </a:solidFill>
                <a:latin typeface="Calibri" charset="0"/>
                <a:ea typeface="ＭＳ Ｐゴシック" charset="-128"/>
              </a:defRPr>
            </a:lvl2pPr>
            <a:lvl3pPr marL="1143000" indent="-228600" eaLnBrk="0" hangingPunct="0">
              <a:spcBef>
                <a:spcPct val="30000"/>
              </a:spcBef>
              <a:defRPr sz="1200">
                <a:solidFill>
                  <a:schemeClr val="tx1"/>
                </a:solidFill>
                <a:latin typeface="Calibri" charset="0"/>
                <a:ea typeface="ＭＳ Ｐゴシック" charset="-128"/>
              </a:defRPr>
            </a:lvl3pPr>
            <a:lvl4pPr marL="1600200" indent="-228600" eaLnBrk="0" hangingPunct="0">
              <a:spcBef>
                <a:spcPct val="30000"/>
              </a:spcBef>
              <a:defRPr sz="1200">
                <a:solidFill>
                  <a:schemeClr val="tx1"/>
                </a:solidFill>
                <a:latin typeface="Calibri" charset="0"/>
                <a:ea typeface="ＭＳ Ｐゴシック" charset="-128"/>
              </a:defRPr>
            </a:lvl4pPr>
            <a:lvl5pPr marL="2057400" indent="-228600" eaLnBrk="0" hangingPunct="0">
              <a:spcBef>
                <a:spcPct val="30000"/>
              </a:spcBef>
              <a:defRPr sz="1200">
                <a:solidFill>
                  <a:schemeClr val="tx1"/>
                </a:solidFill>
                <a:latin typeface="Calibri" charset="0"/>
                <a:ea typeface="ＭＳ Ｐゴシック" charset="-128"/>
              </a:defRPr>
            </a:lvl5pPr>
            <a:lvl6pPr marL="2514600" indent="-2286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eaLnBrk="0" fontAlgn="base" hangingPunct="0">
              <a:spcBef>
                <a:spcPct val="30000"/>
              </a:spcBef>
              <a:spcAft>
                <a:spcPct val="0"/>
              </a:spcAft>
              <a:defRPr sz="1200">
                <a:solidFill>
                  <a:schemeClr val="tx1"/>
                </a:solidFill>
                <a:latin typeface="Calibri" charset="0"/>
                <a:ea typeface="ＭＳ Ｐゴシック" charset="-128"/>
              </a:defRPr>
            </a:lvl9pPr>
          </a:lstStyle>
          <a:p>
            <a:pPr eaLnBrk="1" hangingPunct="1">
              <a:spcBef>
                <a:spcPct val="0"/>
              </a:spcBef>
            </a:pPr>
            <a:fld id="{94FB5D45-3C9A-4B19-BDF5-1F2B74A6266D}" type="slidenum">
              <a:rPr lang="en-US" altLang="zh-CN" smtClean="0">
                <a:latin typeface="Arial" charset="0"/>
              </a:rPr>
              <a:pPr eaLnBrk="1" hangingPunct="1">
                <a:spcBef>
                  <a:spcPct val="0"/>
                </a:spcBef>
              </a:pPr>
              <a:t>4</a:t>
            </a:fld>
            <a:endParaRPr lang="en-US" altLang="zh-CN"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14350" y="2840568"/>
            <a:ext cx="5829300" cy="196003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050" y="366185"/>
            <a:ext cx="1543050" cy="780203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42900" y="366185"/>
            <a:ext cx="4514850" cy="780203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735" y="5875867"/>
            <a:ext cx="5829300" cy="181610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364067"/>
            <a:ext cx="2256235" cy="154940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344216" y="6400800"/>
            <a:ext cx="4114800" cy="755651"/>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10/22/15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10/22/15</a:t>
            </a:fld>
            <a:endParaRPr lang="zh-CN" altLang="en-US"/>
          </a:p>
        </p:txBody>
      </p:sp>
      <p:sp>
        <p:nvSpPr>
          <p:cNvPr id="5" name="页脚占位符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1" Type="http://schemas.openxmlformats.org/officeDocument/2006/relationships/image" Target="../media/image18.png"/><Relationship Id="rId12" Type="http://schemas.openxmlformats.org/officeDocument/2006/relationships/image" Target="../media/image19.png"/><Relationship Id="rId13"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9" Type="http://schemas.openxmlformats.org/officeDocument/2006/relationships/image" Target="../media/image16.png"/><Relationship Id="rId10"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 Id="rId3"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6"/>
          <p:cNvSpPr txBox="1">
            <a:spLocks/>
          </p:cNvSpPr>
          <p:nvPr/>
        </p:nvSpPr>
        <p:spPr bwMode="auto">
          <a:xfrm>
            <a:off x="5943600" y="0"/>
            <a:ext cx="914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ctr" eaLnBrk="1" hangingPunct="1">
              <a:spcBef>
                <a:spcPct val="0"/>
              </a:spcBef>
              <a:buFontTx/>
              <a:buNone/>
            </a:pPr>
            <a:r>
              <a:rPr lang="en-US" altLang="zh-CN" sz="1600" b="1">
                <a:latin typeface="Arial" charset="0"/>
                <a:cs typeface="Arial" charset="0"/>
              </a:rPr>
              <a:t>Fig. S1</a:t>
            </a:r>
          </a:p>
        </p:txBody>
      </p:sp>
      <p:sp>
        <p:nvSpPr>
          <p:cNvPr id="10243" name="TextBox 23"/>
          <p:cNvSpPr txBox="1">
            <a:spLocks noChangeArrowheads="1"/>
          </p:cNvSpPr>
          <p:nvPr/>
        </p:nvSpPr>
        <p:spPr bwMode="auto">
          <a:xfrm>
            <a:off x="228600" y="7704138"/>
            <a:ext cx="6400800"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just" eaLnBrk="1" hangingPunct="1">
              <a:spcBef>
                <a:spcPct val="0"/>
              </a:spcBef>
              <a:buFontTx/>
              <a:buNone/>
            </a:pPr>
            <a:r>
              <a:rPr lang="en-US" altLang="zh-CN" sz="1200" b="1">
                <a:latin typeface="Arial" charset="0"/>
              </a:rPr>
              <a:t>Supplementary Fig. 1.</a:t>
            </a:r>
            <a:r>
              <a:rPr lang="en-US" altLang="zh-CN" sz="1200">
                <a:latin typeface="Arial" charset="0"/>
              </a:rPr>
              <a:t> (</a:t>
            </a:r>
            <a:r>
              <a:rPr lang="en-US" altLang="zh-CN" sz="1200" b="1">
                <a:latin typeface="Arial" charset="0"/>
              </a:rPr>
              <a:t>A</a:t>
            </a:r>
            <a:r>
              <a:rPr lang="en-US" altLang="zh-CN" sz="1200">
                <a:latin typeface="Arial" charset="0"/>
              </a:rPr>
              <a:t>) Confocal images revealed somatic cytoplasmic labeling of PCL in neuronal cells of cerebral cortex (layers II to VI). (</a:t>
            </a:r>
            <a:r>
              <a:rPr lang="en-US" altLang="zh-CN" sz="1200" b="1">
                <a:latin typeface="Arial" charset="0"/>
              </a:rPr>
              <a:t>B</a:t>
            </a:r>
            <a:r>
              <a:rPr lang="en-US" altLang="zh-CN" sz="1200">
                <a:latin typeface="Arial" charset="0"/>
              </a:rPr>
              <a:t>) Immunofluorescence images show that the PCL signal is abolished in KO mouse brain, compared to WT littermates. Images were taken in the dentate gyrus region of hippocampus. </a:t>
            </a:r>
          </a:p>
        </p:txBody>
      </p:sp>
      <p:grpSp>
        <p:nvGrpSpPr>
          <p:cNvPr id="10244" name="Group 26"/>
          <p:cNvGrpSpPr>
            <a:grpSpLocks/>
          </p:cNvGrpSpPr>
          <p:nvPr/>
        </p:nvGrpSpPr>
        <p:grpSpPr bwMode="auto">
          <a:xfrm>
            <a:off x="319088" y="287337"/>
            <a:ext cx="5853112" cy="7188200"/>
            <a:chOff x="319088" y="287338"/>
            <a:chExt cx="5853113" cy="7188200"/>
          </a:xfrm>
        </p:grpSpPr>
        <p:sp>
          <p:nvSpPr>
            <p:cNvPr id="10245" name="TextBox 39"/>
            <p:cNvSpPr txBox="1">
              <a:spLocks noChangeArrowheads="1"/>
            </p:cNvSpPr>
            <p:nvPr/>
          </p:nvSpPr>
          <p:spPr bwMode="auto">
            <a:xfrm>
              <a:off x="319088" y="287338"/>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600" b="1">
                  <a:latin typeface="Arial" charset="0"/>
                </a:rPr>
                <a:t>A</a:t>
              </a:r>
            </a:p>
          </p:txBody>
        </p:sp>
        <p:sp>
          <p:nvSpPr>
            <p:cNvPr id="10246" name="TextBox 39"/>
            <p:cNvSpPr txBox="1">
              <a:spLocks noChangeArrowheads="1"/>
            </p:cNvSpPr>
            <p:nvPr/>
          </p:nvSpPr>
          <p:spPr bwMode="auto">
            <a:xfrm>
              <a:off x="319088" y="4114801"/>
              <a:ext cx="332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600" b="1">
                  <a:latin typeface="Arial" charset="0"/>
                </a:rPr>
                <a:t>B</a:t>
              </a:r>
            </a:p>
          </p:txBody>
        </p:sp>
        <p:grpSp>
          <p:nvGrpSpPr>
            <p:cNvPr id="10247" name="Group 25"/>
            <p:cNvGrpSpPr>
              <a:grpSpLocks/>
            </p:cNvGrpSpPr>
            <p:nvPr/>
          </p:nvGrpSpPr>
          <p:grpSpPr bwMode="auto">
            <a:xfrm>
              <a:off x="801678" y="4114800"/>
              <a:ext cx="5048260" cy="3360738"/>
              <a:chOff x="801344" y="4114800"/>
              <a:chExt cx="5048594" cy="3360738"/>
            </a:xfrm>
          </p:grpSpPr>
          <p:pic>
            <p:nvPicPr>
              <p:cNvPr id="10257" name="Picture 35" descr="40X PcL-G AC8-1c1 V1.tif"/>
              <p:cNvPicPr>
                <a:picLocks noChangeAspect="1"/>
              </p:cNvPicPr>
              <p:nvPr/>
            </p:nvPicPr>
            <p:blipFill>
              <a:blip r:embed="rId3">
                <a:extLst>
                  <a:ext uri="{28A0092B-C50C-407E-A947-70E740481C1C}">
                    <a14:useLocalDpi xmlns:a14="http://schemas.microsoft.com/office/drawing/2010/main" val="0"/>
                  </a:ext>
                </a:extLst>
              </a:blip>
              <a:srcRect l="12500" t="21875" r="6250" b="21875"/>
              <a:stretch>
                <a:fillRect/>
              </a:stretch>
            </p:blipFill>
            <p:spPr bwMode="auto">
              <a:xfrm>
                <a:off x="3471863" y="4114800"/>
                <a:ext cx="2378075"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8" name="Picture 36" descr="40X PcL-G AC8-1c1 V1 PcL.tif"/>
              <p:cNvPicPr>
                <a:picLocks noChangeAspect="1"/>
              </p:cNvPicPr>
              <p:nvPr/>
            </p:nvPicPr>
            <p:blipFill>
              <a:blip r:embed="rId4">
                <a:extLst>
                  <a:ext uri="{28A0092B-C50C-407E-A947-70E740481C1C}">
                    <a14:useLocalDpi xmlns:a14="http://schemas.microsoft.com/office/drawing/2010/main" val="0"/>
                  </a:ext>
                </a:extLst>
              </a:blip>
              <a:srcRect l="12500" t="21875" r="6250" b="21875"/>
              <a:stretch>
                <a:fillRect/>
              </a:stretch>
            </p:blipFill>
            <p:spPr bwMode="auto">
              <a:xfrm>
                <a:off x="1066800" y="4114800"/>
                <a:ext cx="2378075"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9" name="Picture 37" descr="40X PcL-G AC8-2 V2 PcL.tif"/>
              <p:cNvPicPr>
                <a:picLocks noChangeAspect="1"/>
              </p:cNvPicPr>
              <p:nvPr/>
            </p:nvPicPr>
            <p:blipFill>
              <a:blip r:embed="rId5">
                <a:extLst>
                  <a:ext uri="{28A0092B-C50C-407E-A947-70E740481C1C}">
                    <a14:useLocalDpi xmlns:a14="http://schemas.microsoft.com/office/drawing/2010/main" val="0"/>
                  </a:ext>
                </a:extLst>
              </a:blip>
              <a:srcRect l="15625" t="21875" r="3125" b="21875"/>
              <a:stretch>
                <a:fillRect/>
              </a:stretch>
            </p:blipFill>
            <p:spPr bwMode="auto">
              <a:xfrm>
                <a:off x="1066800" y="5829301"/>
                <a:ext cx="2378075"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0" name="Picture 38" descr="40X PcL-G AC8-2 V2.tif"/>
              <p:cNvPicPr>
                <a:picLocks noChangeAspect="1"/>
              </p:cNvPicPr>
              <p:nvPr/>
            </p:nvPicPr>
            <p:blipFill>
              <a:blip r:embed="rId6">
                <a:extLst>
                  <a:ext uri="{28A0092B-C50C-407E-A947-70E740481C1C}">
                    <a14:useLocalDpi xmlns:a14="http://schemas.microsoft.com/office/drawing/2010/main" val="0"/>
                  </a:ext>
                </a:extLst>
              </a:blip>
              <a:srcRect l="15625" t="21875" r="3125" b="21875"/>
              <a:stretch>
                <a:fillRect/>
              </a:stretch>
            </p:blipFill>
            <p:spPr bwMode="auto">
              <a:xfrm>
                <a:off x="3471863" y="5829301"/>
                <a:ext cx="2378075"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1" name="Text Box 7"/>
              <p:cNvSpPr txBox="1">
                <a:spLocks noChangeArrowheads="1"/>
              </p:cNvSpPr>
              <p:nvPr/>
            </p:nvSpPr>
            <p:spPr bwMode="auto">
              <a:xfrm rot="16200000">
                <a:off x="564743" y="6498520"/>
                <a:ext cx="780999" cy="307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400" b="1" i="1">
                    <a:solidFill>
                      <a:srgbClr val="000000"/>
                    </a:solidFill>
                    <a:latin typeface="Arial" charset="0"/>
                    <a:ea typeface="宋体" charset="-122"/>
                  </a:rPr>
                  <a:t>Pkdl</a:t>
                </a:r>
                <a:r>
                  <a:rPr lang="en-US" altLang="zh-CN" sz="1600" b="1" i="1" baseline="30000">
                    <a:solidFill>
                      <a:srgbClr val="000000"/>
                    </a:solidFill>
                    <a:latin typeface="Arial" charset="0"/>
                    <a:ea typeface="宋体" charset="-122"/>
                  </a:rPr>
                  <a:t>-/- </a:t>
                </a:r>
              </a:p>
            </p:txBody>
          </p:sp>
          <p:sp>
            <p:nvSpPr>
              <p:cNvPr id="10262" name="Text Box 6"/>
              <p:cNvSpPr txBox="1">
                <a:spLocks noChangeArrowheads="1"/>
              </p:cNvSpPr>
              <p:nvPr/>
            </p:nvSpPr>
            <p:spPr bwMode="auto">
              <a:xfrm>
                <a:off x="1066800" y="4114800"/>
                <a:ext cx="5667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cs typeface="Arial" charset="0"/>
                  </a:rPr>
                  <a:t>PCL</a:t>
                </a:r>
              </a:p>
            </p:txBody>
          </p:sp>
          <p:sp>
            <p:nvSpPr>
              <p:cNvPr id="10263" name="Text Box 6"/>
              <p:cNvSpPr txBox="1">
                <a:spLocks noChangeArrowheads="1"/>
              </p:cNvSpPr>
              <p:nvPr/>
            </p:nvSpPr>
            <p:spPr bwMode="auto">
              <a:xfrm>
                <a:off x="3471863" y="4114800"/>
                <a:ext cx="7143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cs typeface="Arial" charset="0"/>
                  </a:rPr>
                  <a:t>Merge</a:t>
                </a:r>
              </a:p>
            </p:txBody>
          </p:sp>
          <p:sp>
            <p:nvSpPr>
              <p:cNvPr id="10264" name="Text Box 6"/>
              <p:cNvSpPr txBox="1">
                <a:spLocks noChangeArrowheads="1"/>
              </p:cNvSpPr>
              <p:nvPr/>
            </p:nvSpPr>
            <p:spPr bwMode="auto">
              <a:xfrm>
                <a:off x="1066800" y="5829301"/>
                <a:ext cx="5667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cs typeface="Arial" charset="0"/>
                  </a:rPr>
                  <a:t>PCL</a:t>
                </a:r>
              </a:p>
            </p:txBody>
          </p:sp>
          <p:sp>
            <p:nvSpPr>
              <p:cNvPr id="10265" name="Text Box 6"/>
              <p:cNvSpPr txBox="1">
                <a:spLocks noChangeArrowheads="1"/>
              </p:cNvSpPr>
              <p:nvPr/>
            </p:nvSpPr>
            <p:spPr bwMode="auto">
              <a:xfrm>
                <a:off x="3471863" y="5829301"/>
                <a:ext cx="7143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cs typeface="Arial" charset="0"/>
                  </a:rPr>
                  <a:t>Merge</a:t>
                </a:r>
              </a:p>
            </p:txBody>
          </p:sp>
          <p:sp>
            <p:nvSpPr>
              <p:cNvPr id="10266" name="TextBox 56"/>
              <p:cNvSpPr txBox="1">
                <a:spLocks noChangeArrowheads="1"/>
              </p:cNvSpPr>
              <p:nvPr/>
            </p:nvSpPr>
            <p:spPr bwMode="auto">
              <a:xfrm rot="16200000">
                <a:off x="530412" y="4784814"/>
                <a:ext cx="849661" cy="307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400" b="1" i="1">
                    <a:latin typeface="Arial" charset="0"/>
                  </a:rPr>
                  <a:t>Pkdl</a:t>
                </a:r>
                <a:r>
                  <a:rPr lang="en-US" altLang="zh-CN" sz="1600" b="1" i="1" baseline="30000">
                    <a:latin typeface="Arial" charset="0"/>
                  </a:rPr>
                  <a:t>+/+</a:t>
                </a:r>
              </a:p>
            </p:txBody>
          </p:sp>
        </p:grpSp>
        <p:grpSp>
          <p:nvGrpSpPr>
            <p:cNvPr id="10248" name="Group 25"/>
            <p:cNvGrpSpPr>
              <a:grpSpLocks/>
            </p:cNvGrpSpPr>
            <p:nvPr/>
          </p:nvGrpSpPr>
          <p:grpSpPr bwMode="auto">
            <a:xfrm>
              <a:off x="685800" y="765173"/>
              <a:ext cx="5486401" cy="2838452"/>
              <a:chOff x="685800" y="765173"/>
              <a:chExt cx="5486401" cy="2838452"/>
            </a:xfrm>
          </p:grpSpPr>
          <p:pic>
            <p:nvPicPr>
              <p:cNvPr id="10249" name="Picture 59" descr="20X WT PCL83430 Neun-co-2 v2.tif"/>
              <p:cNvPicPr>
                <a:picLocks noChangeAspect="1"/>
              </p:cNvPicPr>
              <p:nvPr/>
            </p:nvPicPr>
            <p:blipFill>
              <a:blip r:embed="rId7">
                <a:extLst>
                  <a:ext uri="{28A0092B-C50C-407E-A947-70E740481C1C}">
                    <a14:useLocalDpi xmlns:a14="http://schemas.microsoft.com/office/drawing/2010/main" val="0"/>
                  </a:ext>
                </a:extLst>
              </a:blip>
              <a:srcRect l="15190" r="53165"/>
              <a:stretch>
                <a:fillRect/>
              </a:stretch>
            </p:blipFill>
            <p:spPr bwMode="auto">
              <a:xfrm rot="16200000" flipH="1">
                <a:off x="3082913" y="-203309"/>
                <a:ext cx="692174"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Picture 61" descr="20X WT PCL83430 Neun-co-2 v2 PCL Grey.tif"/>
              <p:cNvPicPr>
                <a:picLocks noChangeAspect="1"/>
              </p:cNvPicPr>
              <p:nvPr/>
            </p:nvPicPr>
            <p:blipFill>
              <a:blip r:embed="rId8">
                <a:extLst>
                  <a:ext uri="{28A0092B-C50C-407E-A947-70E740481C1C}">
                    <a14:useLocalDpi xmlns:a14="http://schemas.microsoft.com/office/drawing/2010/main" val="0"/>
                  </a:ext>
                </a:extLst>
              </a:blip>
              <a:srcRect l="15190" r="53165"/>
              <a:stretch>
                <a:fillRect/>
              </a:stretch>
            </p:blipFill>
            <p:spPr bwMode="auto">
              <a:xfrm rot="16200000" flipH="1">
                <a:off x="3081748" y="513173"/>
                <a:ext cx="69450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Picture 62" descr="20X WT PCL83430 Neun-co-2 v2 Neun.tif"/>
              <p:cNvPicPr>
                <a:picLocks noChangeAspect="1"/>
              </p:cNvPicPr>
              <p:nvPr/>
            </p:nvPicPr>
            <p:blipFill>
              <a:blip r:embed="rId9">
                <a:extLst>
                  <a:ext uri="{28A0092B-C50C-407E-A947-70E740481C1C}">
                    <a14:useLocalDpi xmlns:a14="http://schemas.microsoft.com/office/drawing/2010/main" val="0"/>
                  </a:ext>
                </a:extLst>
              </a:blip>
              <a:srcRect l="15190" r="53165"/>
              <a:stretch>
                <a:fillRect/>
              </a:stretch>
            </p:blipFill>
            <p:spPr bwMode="auto">
              <a:xfrm rot="16200000" flipH="1">
                <a:off x="3081748" y="-1630773"/>
                <a:ext cx="69450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2" name="Picture 63" descr="20X WT PCL83430 Neun-co-2 v2 PCL.tif"/>
              <p:cNvPicPr>
                <a:picLocks noChangeAspect="1"/>
              </p:cNvPicPr>
              <p:nvPr/>
            </p:nvPicPr>
            <p:blipFill>
              <a:blip r:embed="rId10">
                <a:extLst>
                  <a:ext uri="{28A0092B-C50C-407E-A947-70E740481C1C}">
                    <a14:useLocalDpi xmlns:a14="http://schemas.microsoft.com/office/drawing/2010/main" val="0"/>
                  </a:ext>
                </a:extLst>
              </a:blip>
              <a:srcRect l="15190" r="53165"/>
              <a:stretch>
                <a:fillRect/>
              </a:stretch>
            </p:blipFill>
            <p:spPr bwMode="auto">
              <a:xfrm rot="16200000" flipH="1">
                <a:off x="3082913" y="-916459"/>
                <a:ext cx="692174"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3" name="TextBox 65"/>
              <p:cNvSpPr txBox="1">
                <a:spLocks noChangeArrowheads="1"/>
              </p:cNvSpPr>
              <p:nvPr/>
            </p:nvSpPr>
            <p:spPr bwMode="auto">
              <a:xfrm rot="16200000" flipH="1">
                <a:off x="505481" y="945492"/>
                <a:ext cx="6068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000" b="1">
                    <a:solidFill>
                      <a:schemeClr val="bg1"/>
                    </a:solidFill>
                    <a:latin typeface="Arial" charset="0"/>
                  </a:rPr>
                  <a:t>NeuN</a:t>
                </a:r>
              </a:p>
            </p:txBody>
          </p:sp>
          <p:sp>
            <p:nvSpPr>
              <p:cNvPr id="10254" name="TextBox 66"/>
              <p:cNvSpPr txBox="1">
                <a:spLocks noChangeArrowheads="1"/>
              </p:cNvSpPr>
              <p:nvPr/>
            </p:nvSpPr>
            <p:spPr bwMode="auto">
              <a:xfrm rot="16200000" flipH="1">
                <a:off x="588337" y="1681492"/>
                <a:ext cx="44114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000" b="1">
                    <a:solidFill>
                      <a:schemeClr val="bg1"/>
                    </a:solidFill>
                    <a:latin typeface="Arial" charset="0"/>
                  </a:rPr>
                  <a:t>PCL</a:t>
                </a:r>
              </a:p>
            </p:txBody>
          </p:sp>
          <p:sp>
            <p:nvSpPr>
              <p:cNvPr id="10255" name="TextBox 67"/>
              <p:cNvSpPr txBox="1">
                <a:spLocks noChangeArrowheads="1"/>
              </p:cNvSpPr>
              <p:nvPr/>
            </p:nvSpPr>
            <p:spPr bwMode="auto">
              <a:xfrm rot="16200000" flipH="1">
                <a:off x="470278" y="2339251"/>
                <a:ext cx="6772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000" b="1">
                    <a:solidFill>
                      <a:schemeClr val="bg1"/>
                    </a:solidFill>
                    <a:latin typeface="Arial" charset="0"/>
                  </a:rPr>
                  <a:t>Merge</a:t>
                </a:r>
              </a:p>
            </p:txBody>
          </p:sp>
          <p:sp>
            <p:nvSpPr>
              <p:cNvPr id="10256" name="TextBox 66"/>
              <p:cNvSpPr txBox="1">
                <a:spLocks noChangeArrowheads="1"/>
              </p:cNvSpPr>
              <p:nvPr/>
            </p:nvSpPr>
            <p:spPr bwMode="auto">
              <a:xfrm rot="16200000" flipH="1">
                <a:off x="588337" y="3096437"/>
                <a:ext cx="44114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000" b="1">
                    <a:solidFill>
                      <a:schemeClr val="bg1"/>
                    </a:solidFill>
                    <a:latin typeface="Arial" charset="0"/>
                  </a:rPr>
                  <a:t>PCL</a:t>
                </a:r>
              </a:p>
            </p:txBody>
          </p:sp>
        </p:grpSp>
      </p:grpSp>
    </p:spTree>
    <p:extLst>
      <p:ext uri="{BB962C8B-B14F-4D97-AF65-F5344CB8AC3E}">
        <p14:creationId xmlns:p14="http://schemas.microsoft.com/office/powerpoint/2010/main" val="10875641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101"/>
          <p:cNvGrpSpPr>
            <a:grpSpLocks/>
          </p:cNvGrpSpPr>
          <p:nvPr/>
        </p:nvGrpSpPr>
        <p:grpSpPr bwMode="auto">
          <a:xfrm>
            <a:off x="93663" y="685800"/>
            <a:ext cx="6670675" cy="4419600"/>
            <a:chOff x="156460" y="3352800"/>
            <a:chExt cx="6671060" cy="4419600"/>
          </a:xfrm>
        </p:grpSpPr>
        <p:sp>
          <p:nvSpPr>
            <p:cNvPr id="11269" name="TextBox 56"/>
            <p:cNvSpPr txBox="1">
              <a:spLocks noChangeArrowheads="1"/>
            </p:cNvSpPr>
            <p:nvPr/>
          </p:nvSpPr>
          <p:spPr bwMode="auto">
            <a:xfrm rot="-5400000">
              <a:off x="-70517" y="4272054"/>
              <a:ext cx="761747" cy="3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400" b="1" i="1">
                  <a:latin typeface="Arial" charset="0"/>
                </a:rPr>
                <a:t>Pkdl</a:t>
              </a:r>
              <a:r>
                <a:rPr lang="en-US" altLang="zh-CN" sz="1600" b="1" i="1" baseline="30000">
                  <a:latin typeface="Arial" charset="0"/>
                </a:rPr>
                <a:t>+/+</a:t>
              </a:r>
            </a:p>
          </p:txBody>
        </p:sp>
        <p:sp>
          <p:nvSpPr>
            <p:cNvPr id="11270" name="TextBox 57"/>
            <p:cNvSpPr txBox="1">
              <a:spLocks noChangeArrowheads="1"/>
            </p:cNvSpPr>
            <p:nvPr/>
          </p:nvSpPr>
          <p:spPr bwMode="auto">
            <a:xfrm rot="-5400000">
              <a:off x="-44067" y="6544084"/>
              <a:ext cx="708848" cy="307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400" b="1" i="1">
                  <a:latin typeface="Arial" charset="0"/>
                </a:rPr>
                <a:t>Pkdl</a:t>
              </a:r>
              <a:r>
                <a:rPr lang="en-US" altLang="zh-CN" sz="1800" b="1" i="1" baseline="30000">
                  <a:latin typeface="Arial" charset="0"/>
                </a:rPr>
                <a:t>-/-</a:t>
              </a:r>
            </a:p>
          </p:txBody>
        </p:sp>
        <p:grpSp>
          <p:nvGrpSpPr>
            <p:cNvPr id="11271" name="Group 93"/>
            <p:cNvGrpSpPr>
              <a:grpSpLocks/>
            </p:cNvGrpSpPr>
            <p:nvPr/>
          </p:nvGrpSpPr>
          <p:grpSpPr bwMode="auto">
            <a:xfrm>
              <a:off x="2590800" y="3352800"/>
              <a:ext cx="2103120" cy="2146300"/>
              <a:chOff x="2590800" y="3352800"/>
              <a:chExt cx="2103120" cy="2146300"/>
            </a:xfrm>
          </p:grpSpPr>
          <p:pic>
            <p:nvPicPr>
              <p:cNvPr id="11292" name="Picture 56" descr="60X DEF AC3-G AC8-R-1 v1 AC8.tif"/>
              <p:cNvPicPr>
                <a:picLocks noChangeAspect="1"/>
              </p:cNvPicPr>
              <p:nvPr/>
            </p:nvPicPr>
            <p:blipFill>
              <a:blip r:embed="rId2">
                <a:extLst>
                  <a:ext uri="{28A0092B-C50C-407E-A947-70E740481C1C}">
                    <a14:useLocalDpi xmlns:a14="http://schemas.microsoft.com/office/drawing/2010/main" val="0"/>
                  </a:ext>
                </a:extLst>
              </a:blip>
              <a:srcRect l="14299" t="8435" r="8580" b="14058"/>
              <a:stretch>
                <a:fillRect/>
              </a:stretch>
            </p:blipFill>
            <p:spPr bwMode="auto">
              <a:xfrm>
                <a:off x="2590800" y="3352800"/>
                <a:ext cx="2101048"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93" name="Picture 59" descr="60X DEF AC3-G AC8-R-1 v1 AC8.tif"/>
              <p:cNvPicPr>
                <a:picLocks noChangeAspect="1"/>
              </p:cNvPicPr>
              <p:nvPr/>
            </p:nvPicPr>
            <p:blipFill>
              <a:blip r:embed="rId3">
                <a:extLst>
                  <a:ext uri="{28A0092B-C50C-407E-A947-70E740481C1C}">
                    <a14:useLocalDpi xmlns:a14="http://schemas.microsoft.com/office/drawing/2010/main" val="0"/>
                  </a:ext>
                </a:extLst>
              </a:blip>
              <a:srcRect l="38608" t="60451" r="50047" b="28116"/>
              <a:stretch>
                <a:fillRect/>
              </a:stretch>
            </p:blipFill>
            <p:spPr bwMode="auto">
              <a:xfrm>
                <a:off x="4065302" y="3352800"/>
                <a:ext cx="628618" cy="64389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1294" name="Rectangle 64"/>
              <p:cNvSpPr>
                <a:spLocks noChangeArrowheads="1"/>
              </p:cNvSpPr>
              <p:nvPr/>
            </p:nvSpPr>
            <p:spPr bwMode="auto">
              <a:xfrm>
                <a:off x="2590800" y="3352800"/>
                <a:ext cx="4908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rPr>
                  <a:t>AC8</a:t>
                </a:r>
              </a:p>
            </p:txBody>
          </p:sp>
        </p:grpSp>
        <p:grpSp>
          <p:nvGrpSpPr>
            <p:cNvPr id="11272" name="Group 94"/>
            <p:cNvGrpSpPr>
              <a:grpSpLocks/>
            </p:cNvGrpSpPr>
            <p:nvPr/>
          </p:nvGrpSpPr>
          <p:grpSpPr bwMode="auto">
            <a:xfrm>
              <a:off x="2590800" y="5623560"/>
              <a:ext cx="2103120" cy="2148840"/>
              <a:chOff x="2590800" y="6096000"/>
              <a:chExt cx="2103120" cy="2148840"/>
            </a:xfrm>
          </p:grpSpPr>
          <p:pic>
            <p:nvPicPr>
              <p:cNvPr id="11289" name="Picture 83" descr="60X WT AC3-G AC8-R-6 V2 AC8.tif"/>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2590800" y="6096000"/>
                <a:ext cx="2103120" cy="214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90" name="Picture 86" descr="60X WT AC3-G AC8-R-6 V2 AC8.tif"/>
              <p:cNvPicPr>
                <a:picLocks/>
              </p:cNvPicPr>
              <p:nvPr/>
            </p:nvPicPr>
            <p:blipFill>
              <a:blip r:embed="rId5">
                <a:extLst>
                  <a:ext uri="{28A0092B-C50C-407E-A947-70E740481C1C}">
                    <a14:useLocalDpi xmlns:a14="http://schemas.microsoft.com/office/drawing/2010/main" val="0"/>
                  </a:ext>
                </a:extLst>
              </a:blip>
              <a:srcRect l="28152" t="60117" r="59824" b="27859"/>
              <a:stretch>
                <a:fillRect/>
              </a:stretch>
            </p:blipFill>
            <p:spPr bwMode="auto">
              <a:xfrm>
                <a:off x="4062989" y="6096000"/>
                <a:ext cx="630931" cy="64922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1291" name="Rectangle 64"/>
              <p:cNvSpPr>
                <a:spLocks noChangeArrowheads="1"/>
              </p:cNvSpPr>
              <p:nvPr/>
            </p:nvSpPr>
            <p:spPr bwMode="auto">
              <a:xfrm>
                <a:off x="2590800" y="6096000"/>
                <a:ext cx="4908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rPr>
                  <a:t>AC8</a:t>
                </a:r>
              </a:p>
            </p:txBody>
          </p:sp>
        </p:grpSp>
        <p:grpSp>
          <p:nvGrpSpPr>
            <p:cNvPr id="11273" name="Group 96"/>
            <p:cNvGrpSpPr>
              <a:grpSpLocks/>
            </p:cNvGrpSpPr>
            <p:nvPr/>
          </p:nvGrpSpPr>
          <p:grpSpPr bwMode="auto">
            <a:xfrm>
              <a:off x="457200" y="3352800"/>
              <a:ext cx="2103120" cy="2146300"/>
              <a:chOff x="457200" y="3352800"/>
              <a:chExt cx="2103120" cy="2146300"/>
            </a:xfrm>
          </p:grpSpPr>
          <p:pic>
            <p:nvPicPr>
              <p:cNvPr id="11286" name="Picture 55" descr="60X DEF AC3-G AC8-R-1 v1 AC3.tif"/>
              <p:cNvPicPr>
                <a:picLocks noChangeAspect="1"/>
              </p:cNvPicPr>
              <p:nvPr/>
            </p:nvPicPr>
            <p:blipFill>
              <a:blip r:embed="rId6">
                <a:extLst>
                  <a:ext uri="{28A0092B-C50C-407E-A947-70E740481C1C}">
                    <a14:useLocalDpi xmlns:a14="http://schemas.microsoft.com/office/drawing/2010/main" val="0"/>
                  </a:ext>
                </a:extLst>
              </a:blip>
              <a:srcRect l="14299" t="8435" r="8580" b="14058"/>
              <a:stretch>
                <a:fillRect/>
              </a:stretch>
            </p:blipFill>
            <p:spPr bwMode="auto">
              <a:xfrm>
                <a:off x="457200" y="3352800"/>
                <a:ext cx="2101048"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7" name="Picture 58" descr="60X DEF AC3-G AC8-R-1 v1 AC3.tif"/>
              <p:cNvPicPr>
                <a:picLocks noChangeAspect="1"/>
              </p:cNvPicPr>
              <p:nvPr/>
            </p:nvPicPr>
            <p:blipFill>
              <a:blip r:embed="rId7">
                <a:extLst>
                  <a:ext uri="{28A0092B-C50C-407E-A947-70E740481C1C}">
                    <a14:useLocalDpi xmlns:a14="http://schemas.microsoft.com/office/drawing/2010/main" val="0"/>
                  </a:ext>
                </a:extLst>
              </a:blip>
              <a:srcRect l="38608" t="60451" r="50047" b="28116"/>
              <a:stretch>
                <a:fillRect/>
              </a:stretch>
            </p:blipFill>
            <p:spPr bwMode="auto">
              <a:xfrm>
                <a:off x="1931703" y="3352800"/>
                <a:ext cx="628617" cy="64389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1288" name="Rectangle 65"/>
              <p:cNvSpPr>
                <a:spLocks noChangeArrowheads="1"/>
              </p:cNvSpPr>
              <p:nvPr/>
            </p:nvSpPr>
            <p:spPr bwMode="auto">
              <a:xfrm>
                <a:off x="457200" y="3352800"/>
                <a:ext cx="4908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rPr>
                  <a:t>AC3</a:t>
                </a:r>
              </a:p>
            </p:txBody>
          </p:sp>
        </p:grpSp>
        <p:grpSp>
          <p:nvGrpSpPr>
            <p:cNvPr id="11274" name="Group 95"/>
            <p:cNvGrpSpPr>
              <a:grpSpLocks/>
            </p:cNvGrpSpPr>
            <p:nvPr/>
          </p:nvGrpSpPr>
          <p:grpSpPr bwMode="auto">
            <a:xfrm>
              <a:off x="457200" y="5623560"/>
              <a:ext cx="2103120" cy="2148840"/>
              <a:chOff x="457200" y="6096000"/>
              <a:chExt cx="2103120" cy="2148840"/>
            </a:xfrm>
          </p:grpSpPr>
          <p:pic>
            <p:nvPicPr>
              <p:cNvPr id="11283" name="Picture 84" descr="60X WT AC3-G AC8-R-6 V2 AC3.tif"/>
              <p:cNvPicPr>
                <a:picLocks/>
              </p:cNvPicPr>
              <p:nvPr/>
            </p:nvPicPr>
            <p:blipFill>
              <a:blip r:embed="rId8">
                <a:extLst>
                  <a:ext uri="{28A0092B-C50C-407E-A947-70E740481C1C}">
                    <a14:useLocalDpi xmlns:a14="http://schemas.microsoft.com/office/drawing/2010/main" val="0"/>
                  </a:ext>
                </a:extLst>
              </a:blip>
              <a:srcRect/>
              <a:stretch>
                <a:fillRect/>
              </a:stretch>
            </p:blipFill>
            <p:spPr bwMode="auto">
              <a:xfrm>
                <a:off x="457200" y="6096000"/>
                <a:ext cx="2103120" cy="214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4" name="Picture 87" descr="60X WT AC3-G AC8-R-6 V2 AC3.tif"/>
              <p:cNvPicPr>
                <a:picLocks/>
              </p:cNvPicPr>
              <p:nvPr/>
            </p:nvPicPr>
            <p:blipFill>
              <a:blip r:embed="rId9">
                <a:extLst>
                  <a:ext uri="{28A0092B-C50C-407E-A947-70E740481C1C}">
                    <a14:useLocalDpi xmlns:a14="http://schemas.microsoft.com/office/drawing/2010/main" val="0"/>
                  </a:ext>
                </a:extLst>
              </a:blip>
              <a:srcRect l="28152" t="60117" r="59824" b="27859"/>
              <a:stretch>
                <a:fillRect/>
              </a:stretch>
            </p:blipFill>
            <p:spPr bwMode="auto">
              <a:xfrm>
                <a:off x="1929389" y="6096000"/>
                <a:ext cx="630931" cy="64922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1285" name="Rectangle 65"/>
              <p:cNvSpPr>
                <a:spLocks noChangeArrowheads="1"/>
              </p:cNvSpPr>
              <p:nvPr/>
            </p:nvSpPr>
            <p:spPr bwMode="auto">
              <a:xfrm>
                <a:off x="457200" y="6096000"/>
                <a:ext cx="4908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rPr>
                  <a:t>AC3</a:t>
                </a:r>
              </a:p>
            </p:txBody>
          </p:sp>
        </p:grpSp>
        <p:grpSp>
          <p:nvGrpSpPr>
            <p:cNvPr id="11275" name="Group 92"/>
            <p:cNvGrpSpPr>
              <a:grpSpLocks/>
            </p:cNvGrpSpPr>
            <p:nvPr/>
          </p:nvGrpSpPr>
          <p:grpSpPr bwMode="auto">
            <a:xfrm>
              <a:off x="4724400" y="3352800"/>
              <a:ext cx="2103120" cy="2146300"/>
              <a:chOff x="4754880" y="3352800"/>
              <a:chExt cx="2103120" cy="2146300"/>
            </a:xfrm>
          </p:grpSpPr>
          <p:pic>
            <p:nvPicPr>
              <p:cNvPr id="11280" name="Picture 57" descr="60X DEF AC3-G AC8-R-1 v1.tif"/>
              <p:cNvPicPr>
                <a:picLocks noChangeAspect="1"/>
              </p:cNvPicPr>
              <p:nvPr/>
            </p:nvPicPr>
            <p:blipFill>
              <a:blip r:embed="rId10">
                <a:extLst>
                  <a:ext uri="{28A0092B-C50C-407E-A947-70E740481C1C}">
                    <a14:useLocalDpi xmlns:a14="http://schemas.microsoft.com/office/drawing/2010/main" val="0"/>
                  </a:ext>
                </a:extLst>
              </a:blip>
              <a:srcRect l="14299" t="8435" r="8580" b="14058"/>
              <a:stretch>
                <a:fillRect/>
              </a:stretch>
            </p:blipFill>
            <p:spPr bwMode="auto">
              <a:xfrm>
                <a:off x="4754880" y="3352800"/>
                <a:ext cx="2101048"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1" name="Picture 60" descr="60X DEF AC3-G AC8-R-1 v1.tif"/>
              <p:cNvPicPr>
                <a:picLocks noChangeAspect="1"/>
              </p:cNvPicPr>
              <p:nvPr/>
            </p:nvPicPr>
            <p:blipFill>
              <a:blip r:embed="rId11">
                <a:extLst>
                  <a:ext uri="{28A0092B-C50C-407E-A947-70E740481C1C}">
                    <a14:useLocalDpi xmlns:a14="http://schemas.microsoft.com/office/drawing/2010/main" val="0"/>
                  </a:ext>
                </a:extLst>
              </a:blip>
              <a:srcRect l="38608" t="60451" r="50047" b="28116"/>
              <a:stretch>
                <a:fillRect/>
              </a:stretch>
            </p:blipFill>
            <p:spPr bwMode="auto">
              <a:xfrm>
                <a:off x="6229382" y="3352800"/>
                <a:ext cx="628618" cy="64389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1282" name="Rectangle 66"/>
              <p:cNvSpPr>
                <a:spLocks noChangeArrowheads="1"/>
              </p:cNvSpPr>
              <p:nvPr/>
            </p:nvSpPr>
            <p:spPr bwMode="auto">
              <a:xfrm>
                <a:off x="4754880" y="3352800"/>
                <a:ext cx="6367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rPr>
                  <a:t>Merge</a:t>
                </a:r>
              </a:p>
            </p:txBody>
          </p:sp>
        </p:grpSp>
        <p:grpSp>
          <p:nvGrpSpPr>
            <p:cNvPr id="11276" name="Group 91"/>
            <p:cNvGrpSpPr>
              <a:grpSpLocks/>
            </p:cNvGrpSpPr>
            <p:nvPr/>
          </p:nvGrpSpPr>
          <p:grpSpPr bwMode="auto">
            <a:xfrm>
              <a:off x="4724400" y="5623560"/>
              <a:ext cx="2103120" cy="2148840"/>
              <a:chOff x="4754880" y="6096000"/>
              <a:chExt cx="2103120" cy="2148840"/>
            </a:xfrm>
          </p:grpSpPr>
          <p:pic>
            <p:nvPicPr>
              <p:cNvPr id="11277" name="Picture 76" descr="60X WT AC3-G AC8-R-6 V2.tif"/>
              <p:cNvPicPr>
                <a:picLocks/>
              </p:cNvPicPr>
              <p:nvPr/>
            </p:nvPicPr>
            <p:blipFill>
              <a:blip r:embed="rId12">
                <a:extLst>
                  <a:ext uri="{28A0092B-C50C-407E-A947-70E740481C1C}">
                    <a14:useLocalDpi xmlns:a14="http://schemas.microsoft.com/office/drawing/2010/main" val="0"/>
                  </a:ext>
                </a:extLst>
              </a:blip>
              <a:srcRect/>
              <a:stretch>
                <a:fillRect/>
              </a:stretch>
            </p:blipFill>
            <p:spPr bwMode="auto">
              <a:xfrm>
                <a:off x="4754880" y="6096000"/>
                <a:ext cx="2103120" cy="214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8" name="Picture 85" descr="60X WT AC3-G AC8-R-6 V2.tif"/>
              <p:cNvPicPr>
                <a:picLocks/>
              </p:cNvPicPr>
              <p:nvPr/>
            </p:nvPicPr>
            <p:blipFill>
              <a:blip r:embed="rId13">
                <a:extLst>
                  <a:ext uri="{28A0092B-C50C-407E-A947-70E740481C1C}">
                    <a14:useLocalDpi xmlns:a14="http://schemas.microsoft.com/office/drawing/2010/main" val="0"/>
                  </a:ext>
                </a:extLst>
              </a:blip>
              <a:srcRect l="28152" t="60117" r="59824" b="27859"/>
              <a:stretch>
                <a:fillRect/>
              </a:stretch>
            </p:blipFill>
            <p:spPr bwMode="auto">
              <a:xfrm>
                <a:off x="6227069" y="6096000"/>
                <a:ext cx="630931" cy="64922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1279" name="Rectangle 66"/>
              <p:cNvSpPr>
                <a:spLocks noChangeArrowheads="1"/>
              </p:cNvSpPr>
              <p:nvPr/>
            </p:nvSpPr>
            <p:spPr bwMode="auto">
              <a:xfrm>
                <a:off x="4754880" y="6096000"/>
                <a:ext cx="6367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rPr>
                  <a:t>Merge</a:t>
                </a:r>
              </a:p>
            </p:txBody>
          </p:sp>
        </p:grpSp>
      </p:grpSp>
      <p:sp>
        <p:nvSpPr>
          <p:cNvPr id="11267" name="Title 26"/>
          <p:cNvSpPr>
            <a:spLocks noGrp="1"/>
          </p:cNvSpPr>
          <p:nvPr>
            <p:ph type="ctrTitle"/>
          </p:nvPr>
        </p:nvSpPr>
        <p:spPr>
          <a:xfrm>
            <a:off x="5943600" y="0"/>
            <a:ext cx="914400" cy="365125"/>
          </a:xfrm>
        </p:spPr>
        <p:txBody>
          <a:bodyPr/>
          <a:lstStyle/>
          <a:p>
            <a:pPr eaLnBrk="1" hangingPunct="1"/>
            <a:r>
              <a:rPr lang="en-US" altLang="zh-CN" sz="1600" b="1" smtClean="0">
                <a:latin typeface="Arial" charset="0"/>
                <a:cs typeface="Arial" charset="0"/>
              </a:rPr>
              <a:t>Fig. S2</a:t>
            </a:r>
          </a:p>
        </p:txBody>
      </p:sp>
      <p:sp>
        <p:nvSpPr>
          <p:cNvPr id="11268" name="TextBox 29"/>
          <p:cNvSpPr txBox="1">
            <a:spLocks noChangeArrowheads="1"/>
          </p:cNvSpPr>
          <p:nvPr/>
        </p:nvSpPr>
        <p:spPr bwMode="auto">
          <a:xfrm>
            <a:off x="228600" y="5257800"/>
            <a:ext cx="6400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just" eaLnBrk="1" hangingPunct="1">
              <a:spcBef>
                <a:spcPct val="0"/>
              </a:spcBef>
              <a:buFontTx/>
              <a:buNone/>
            </a:pPr>
            <a:r>
              <a:rPr lang="en-US" altLang="zh-CN" sz="1200" b="1" dirty="0">
                <a:latin typeface="Arial" charset="0"/>
              </a:rPr>
              <a:t>Supplementary Fig. 2.</a:t>
            </a:r>
            <a:r>
              <a:rPr lang="en-US" altLang="zh-CN" sz="1200" dirty="0">
                <a:latin typeface="Arial" charset="0"/>
              </a:rPr>
              <a:t> Confocal images showing AC8 co-localizes with AC3, a known neuronal primary cilium marker, on the neuronal primary cilia in both KO and WT littermate mouse brain tissues. Images were taken in the dentate gyrus of hippocampus. Neurons are identified by neuronal marker </a:t>
            </a:r>
            <a:r>
              <a:rPr lang="en-US" altLang="zh-CN" sz="1200" dirty="0" err="1" smtClean="0">
                <a:latin typeface="Arial" charset="0"/>
              </a:rPr>
              <a:t>NeuN</a:t>
            </a:r>
            <a:r>
              <a:rPr lang="en-US" altLang="zh-CN" sz="1200" dirty="0" smtClean="0">
                <a:latin typeface="Arial" charset="0"/>
              </a:rPr>
              <a:t> </a:t>
            </a:r>
            <a:r>
              <a:rPr lang="en-US" altLang="zh-CN" sz="1200" dirty="0">
                <a:latin typeface="Arial" charset="0"/>
              </a:rPr>
              <a:t>(blue).</a:t>
            </a:r>
          </a:p>
          <a:p>
            <a:pPr algn="just" eaLnBrk="1" hangingPunct="1">
              <a:spcBef>
                <a:spcPct val="0"/>
              </a:spcBef>
              <a:buFontTx/>
              <a:buNone/>
            </a:pPr>
            <a:endParaRPr lang="en-US" altLang="zh-CN" sz="1200" dirty="0">
              <a:latin typeface="Arial" charset="0"/>
            </a:endParaRPr>
          </a:p>
        </p:txBody>
      </p:sp>
    </p:spTree>
    <p:extLst>
      <p:ext uri="{BB962C8B-B14F-4D97-AF65-F5344CB8AC3E}">
        <p14:creationId xmlns:p14="http://schemas.microsoft.com/office/powerpoint/2010/main" val="191616783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Chart 37"/>
          <p:cNvGraphicFramePr>
            <a:graphicFrameLocks/>
          </p:cNvGraphicFramePr>
          <p:nvPr/>
        </p:nvGraphicFramePr>
        <p:xfrm>
          <a:off x="2061342" y="985838"/>
          <a:ext cx="2926583" cy="2194560"/>
        </p:xfrm>
        <a:graphic>
          <a:graphicData uri="http://schemas.openxmlformats.org/drawingml/2006/chart">
            <c:chart xmlns:c="http://schemas.openxmlformats.org/drawingml/2006/chart" xmlns:r="http://schemas.openxmlformats.org/officeDocument/2006/relationships" r:id="rId2"/>
          </a:graphicData>
        </a:graphic>
      </p:graphicFrame>
      <p:grpSp>
        <p:nvGrpSpPr>
          <p:cNvPr id="12291" name="组合 2"/>
          <p:cNvGrpSpPr>
            <a:grpSpLocks/>
          </p:cNvGrpSpPr>
          <p:nvPr/>
        </p:nvGrpSpPr>
        <p:grpSpPr bwMode="auto">
          <a:xfrm>
            <a:off x="2824163" y="1057275"/>
            <a:ext cx="1166812" cy="436563"/>
            <a:chOff x="2824163" y="1056889"/>
            <a:chExt cx="1166720" cy="437600"/>
          </a:xfrm>
        </p:grpSpPr>
        <p:sp>
          <p:nvSpPr>
            <p:cNvPr id="40" name="Rectangle 39"/>
            <p:cNvSpPr>
              <a:spLocks noChangeAspect="1"/>
            </p:cNvSpPr>
            <p:nvPr/>
          </p:nvSpPr>
          <p:spPr bwMode="auto">
            <a:xfrm>
              <a:off x="2824163" y="1120540"/>
              <a:ext cx="109528" cy="111389"/>
            </a:xfrm>
            <a:prstGeom prst="rect">
              <a:avLst/>
            </a:prstGeom>
            <a:solidFill>
              <a:schemeClr val="bg1"/>
            </a:solidFill>
            <a:ln w="9525">
              <a:solidFill>
                <a:srgbClr val="292929"/>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defRPr/>
              </a:pPr>
              <a:endParaRPr lang="zh-CN" altLang="zh-CN" sz="1000" smtClean="0">
                <a:solidFill>
                  <a:srgbClr val="FFFFFF"/>
                </a:solidFill>
                <a:latin typeface="Calibri" charset="0"/>
              </a:endParaRPr>
            </a:p>
          </p:txBody>
        </p:sp>
        <p:sp>
          <p:nvSpPr>
            <p:cNvPr id="41" name="Rectangle 40"/>
            <p:cNvSpPr>
              <a:spLocks noChangeAspect="1"/>
            </p:cNvSpPr>
            <p:nvPr/>
          </p:nvSpPr>
          <p:spPr bwMode="auto">
            <a:xfrm>
              <a:off x="2824163" y="1313084"/>
              <a:ext cx="109528" cy="109797"/>
            </a:xfrm>
            <a:prstGeom prst="rect">
              <a:avLst/>
            </a:prstGeom>
            <a:solidFill>
              <a:schemeClr val="tx1">
                <a:lumMod val="75000"/>
                <a:lumOff val="25000"/>
              </a:schemeClr>
            </a:solidFill>
            <a:ln w="9525">
              <a:solidFill>
                <a:srgbClr val="292929"/>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defRPr/>
              </a:pPr>
              <a:endParaRPr lang="zh-CN" altLang="zh-CN" sz="1000" smtClean="0">
                <a:solidFill>
                  <a:srgbClr val="FFFFFF"/>
                </a:solidFill>
                <a:latin typeface="Calibri" charset="0"/>
              </a:endParaRPr>
            </a:p>
          </p:txBody>
        </p:sp>
        <p:sp>
          <p:nvSpPr>
            <p:cNvPr id="12308" name="TextBox 41"/>
            <p:cNvSpPr txBox="1">
              <a:spLocks noChangeArrowheads="1"/>
            </p:cNvSpPr>
            <p:nvPr/>
          </p:nvSpPr>
          <p:spPr bwMode="auto">
            <a:xfrm>
              <a:off x="2898745" y="1247894"/>
              <a:ext cx="514844" cy="24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000" i="1">
                  <a:latin typeface="Arial" charset="0"/>
                </a:rPr>
                <a:t>Pkdl</a:t>
              </a:r>
              <a:r>
                <a:rPr lang="en-US" altLang="zh-CN" sz="1000" baseline="30000">
                  <a:latin typeface="Arial" charset="0"/>
                </a:rPr>
                <a:t>-/-</a:t>
              </a:r>
            </a:p>
          </p:txBody>
        </p:sp>
        <p:sp>
          <p:nvSpPr>
            <p:cNvPr id="12309" name="TextBox 42"/>
            <p:cNvSpPr txBox="1">
              <a:spLocks noChangeArrowheads="1"/>
            </p:cNvSpPr>
            <p:nvPr/>
          </p:nvSpPr>
          <p:spPr bwMode="auto">
            <a:xfrm>
              <a:off x="2898745" y="1056889"/>
              <a:ext cx="556519" cy="246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000" i="1">
                  <a:latin typeface="Arial" charset="0"/>
                </a:rPr>
                <a:t>Pkdl</a:t>
              </a:r>
              <a:r>
                <a:rPr lang="en-US" altLang="zh-CN" sz="1000" baseline="30000">
                  <a:latin typeface="Arial" charset="0"/>
                </a:rPr>
                <a:t>+/+</a:t>
              </a:r>
            </a:p>
          </p:txBody>
        </p:sp>
        <p:sp>
          <p:nvSpPr>
            <p:cNvPr id="12310" name="Text Box 14"/>
            <p:cNvSpPr txBox="1">
              <a:spLocks noChangeArrowheads="1"/>
            </p:cNvSpPr>
            <p:nvPr/>
          </p:nvSpPr>
          <p:spPr bwMode="auto">
            <a:xfrm>
              <a:off x="3356992" y="1056889"/>
              <a:ext cx="63389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35000"/>
                </a:spcBef>
                <a:buFontTx/>
                <a:buNone/>
              </a:pPr>
              <a:r>
                <a:rPr kumimoji="1" lang="en-US" altLang="zh-CN" sz="1000">
                  <a:solidFill>
                    <a:srgbClr val="000000"/>
                  </a:solidFill>
                  <a:latin typeface="Arial" charset="0"/>
                  <a:cs typeface="Arial" charset="0"/>
                </a:rPr>
                <a:t>(n = 24) </a:t>
              </a:r>
            </a:p>
          </p:txBody>
        </p:sp>
        <p:sp>
          <p:nvSpPr>
            <p:cNvPr id="12311" name="Rectangle 22"/>
            <p:cNvSpPr>
              <a:spLocks noChangeArrowheads="1"/>
            </p:cNvSpPr>
            <p:nvPr/>
          </p:nvSpPr>
          <p:spPr bwMode="auto">
            <a:xfrm>
              <a:off x="3356992" y="1247894"/>
              <a:ext cx="63389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35000"/>
                </a:spcBef>
                <a:buFontTx/>
                <a:buNone/>
              </a:pPr>
              <a:r>
                <a:rPr kumimoji="1" lang="en-US" altLang="zh-CN" sz="1000">
                  <a:solidFill>
                    <a:srgbClr val="000000"/>
                  </a:solidFill>
                  <a:latin typeface="Arial" charset="0"/>
                  <a:cs typeface="Arial" charset="0"/>
                </a:rPr>
                <a:t>(n = 48) </a:t>
              </a:r>
              <a:r>
                <a:rPr lang="en-US" altLang="zh-CN" sz="1000">
                  <a:solidFill>
                    <a:srgbClr val="000000"/>
                  </a:solidFill>
                  <a:latin typeface="Arial" charset="0"/>
                  <a:cs typeface="Arial" charset="0"/>
                </a:rPr>
                <a:t> </a:t>
              </a:r>
            </a:p>
          </p:txBody>
        </p:sp>
      </p:grpSp>
      <p:sp>
        <p:nvSpPr>
          <p:cNvPr id="12292" name="Text Box 83"/>
          <p:cNvSpPr txBox="1">
            <a:spLocks noChangeArrowheads="1"/>
          </p:cNvSpPr>
          <p:nvPr/>
        </p:nvSpPr>
        <p:spPr bwMode="auto">
          <a:xfrm>
            <a:off x="3094038" y="3071813"/>
            <a:ext cx="1254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latin typeface="Arial" charset="0"/>
              </a:rPr>
              <a:t>Severity Score</a:t>
            </a:r>
          </a:p>
        </p:txBody>
      </p:sp>
      <p:sp>
        <p:nvSpPr>
          <p:cNvPr id="12293" name="Text Box 12"/>
          <p:cNvSpPr txBox="1">
            <a:spLocks noChangeArrowheads="1"/>
          </p:cNvSpPr>
          <p:nvPr/>
        </p:nvSpPr>
        <p:spPr bwMode="auto">
          <a:xfrm rot="-5400000">
            <a:off x="1209676" y="1778000"/>
            <a:ext cx="1492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kumimoji="1" lang="en-US" altLang="zh-CN" sz="1200">
                <a:solidFill>
                  <a:srgbClr val="000000"/>
                </a:solidFill>
                <a:latin typeface="Arial" charset="0"/>
                <a:cs typeface="Arial" charset="0"/>
              </a:rPr>
              <a:t>Percent of Mice(%)</a:t>
            </a:r>
          </a:p>
        </p:txBody>
      </p:sp>
      <p:sp>
        <p:nvSpPr>
          <p:cNvPr id="12294" name="Title 26"/>
          <p:cNvSpPr>
            <a:spLocks noGrp="1"/>
          </p:cNvSpPr>
          <p:nvPr>
            <p:ph type="ctrTitle"/>
          </p:nvPr>
        </p:nvSpPr>
        <p:spPr>
          <a:xfrm>
            <a:off x="5943600" y="0"/>
            <a:ext cx="914400" cy="365125"/>
          </a:xfrm>
        </p:spPr>
        <p:txBody>
          <a:bodyPr/>
          <a:lstStyle/>
          <a:p>
            <a:pPr eaLnBrk="1" hangingPunct="1"/>
            <a:r>
              <a:rPr lang="en-US" altLang="zh-CN" sz="1600" b="1" smtClean="0">
                <a:latin typeface="Arial" charset="0"/>
                <a:cs typeface="Arial" charset="0"/>
              </a:rPr>
              <a:t>Fig. S3</a:t>
            </a:r>
          </a:p>
        </p:txBody>
      </p:sp>
      <p:sp>
        <p:nvSpPr>
          <p:cNvPr id="12295" name="TextBox 13"/>
          <p:cNvSpPr txBox="1">
            <a:spLocks noChangeArrowheads="1"/>
          </p:cNvSpPr>
          <p:nvPr/>
        </p:nvSpPr>
        <p:spPr bwMode="auto">
          <a:xfrm>
            <a:off x="228600" y="3638550"/>
            <a:ext cx="6400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just" eaLnBrk="1" hangingPunct="1">
              <a:spcBef>
                <a:spcPct val="0"/>
              </a:spcBef>
              <a:buFontTx/>
              <a:buNone/>
            </a:pPr>
            <a:r>
              <a:rPr lang="en-US" altLang="zh-CN" sz="1200" b="1">
                <a:latin typeface="Arial" charset="0"/>
              </a:rPr>
              <a:t>Supplementary Fig. 3.</a:t>
            </a:r>
            <a:r>
              <a:rPr lang="en-US" altLang="zh-CN" sz="1200">
                <a:latin typeface="Arial" charset="0"/>
              </a:rPr>
              <a:t> </a:t>
            </a:r>
            <a:r>
              <a:rPr lang="en-US" altLang="zh-CN" sz="1200" i="1">
                <a:latin typeface="Arial" charset="0"/>
              </a:rPr>
              <a:t>Pkdl</a:t>
            </a:r>
            <a:r>
              <a:rPr lang="en-US" altLang="zh-CN" sz="1200" baseline="30000">
                <a:latin typeface="Arial" charset="0"/>
              </a:rPr>
              <a:t>-/-</a:t>
            </a:r>
            <a:r>
              <a:rPr lang="en-US" altLang="zh-CN" sz="1200">
                <a:latin typeface="Arial" charset="0"/>
              </a:rPr>
              <a:t> mice are sensitive to PTZ-induced seizure. When challenged with a single injection of PTZ (50 </a:t>
            </a:r>
            <a:r>
              <a:rPr lang="en-US" altLang="zh-CN" sz="1200">
                <a:latin typeface="Symbol" charset="2"/>
              </a:rPr>
              <a:t>m</a:t>
            </a:r>
            <a:r>
              <a:rPr lang="en-US" altLang="zh-CN" sz="1200">
                <a:latin typeface="Arial" charset="0"/>
              </a:rPr>
              <a:t>g/g), KO</a:t>
            </a:r>
            <a:r>
              <a:rPr lang="en-US" altLang="zh-CN" sz="1200" i="1" baseline="30000">
                <a:latin typeface="Arial" charset="0"/>
              </a:rPr>
              <a:t> </a:t>
            </a:r>
            <a:r>
              <a:rPr lang="en-US" altLang="zh-CN" sz="1200">
                <a:latin typeface="Arial" charset="0"/>
              </a:rPr>
              <a:t>mice developed more severe seizure in comparison with WT mice (P &lt; 0.003). </a:t>
            </a:r>
          </a:p>
        </p:txBody>
      </p:sp>
      <p:sp>
        <p:nvSpPr>
          <p:cNvPr id="12296" name="Title 26"/>
          <p:cNvSpPr txBox="1">
            <a:spLocks/>
          </p:cNvSpPr>
          <p:nvPr/>
        </p:nvSpPr>
        <p:spPr bwMode="auto">
          <a:xfrm>
            <a:off x="5943600" y="4494213"/>
            <a:ext cx="9144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742950" indent="-285750"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ctr" eaLnBrk="1" hangingPunct="1">
              <a:spcBef>
                <a:spcPct val="0"/>
              </a:spcBef>
              <a:buFontTx/>
              <a:buNone/>
            </a:pPr>
            <a:r>
              <a:rPr lang="en-US" altLang="zh-CN" sz="1600" b="1">
                <a:latin typeface="Arial" charset="0"/>
                <a:cs typeface="Arial" charset="0"/>
              </a:rPr>
              <a:t>Fig. S4</a:t>
            </a:r>
          </a:p>
        </p:txBody>
      </p:sp>
      <p:grpSp>
        <p:nvGrpSpPr>
          <p:cNvPr id="12297" name="组合 19"/>
          <p:cNvGrpSpPr>
            <a:grpSpLocks/>
          </p:cNvGrpSpPr>
          <p:nvPr/>
        </p:nvGrpSpPr>
        <p:grpSpPr bwMode="auto">
          <a:xfrm>
            <a:off x="2492375" y="5289550"/>
            <a:ext cx="1854200" cy="2019300"/>
            <a:chOff x="2822925" y="1000125"/>
            <a:chExt cx="1850838" cy="2020180"/>
          </a:xfrm>
        </p:grpSpPr>
        <p:graphicFrame>
          <p:nvGraphicFramePr>
            <p:cNvPr id="17" name="图表 16"/>
            <p:cNvGraphicFramePr>
              <a:graphicFrameLocks/>
            </p:cNvGraphicFramePr>
            <p:nvPr/>
          </p:nvGraphicFramePr>
          <p:xfrm>
            <a:off x="3076575" y="1051561"/>
            <a:ext cx="1532363" cy="1828800"/>
          </p:xfrm>
          <a:graphic>
            <a:graphicData uri="http://schemas.openxmlformats.org/drawingml/2006/chart">
              <c:chart xmlns:c="http://schemas.openxmlformats.org/drawingml/2006/chart" xmlns:r="http://schemas.openxmlformats.org/officeDocument/2006/relationships" r:id="rId3"/>
            </a:graphicData>
          </a:graphic>
        </p:graphicFrame>
        <p:sp>
          <p:nvSpPr>
            <p:cNvPr id="12300" name="TextBox 77"/>
            <p:cNvSpPr txBox="1">
              <a:spLocks noChangeArrowheads="1"/>
            </p:cNvSpPr>
            <p:nvPr/>
          </p:nvSpPr>
          <p:spPr bwMode="auto">
            <a:xfrm rot="-5400000">
              <a:off x="2323499" y="1811766"/>
              <a:ext cx="1275646" cy="276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742950" indent="-285750"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a:latin typeface="Arial" charset="0"/>
                  <a:ea typeface="Arial Unicode MS" pitchFamily="34" charset="-122"/>
                  <a:cs typeface="Arial" charset="0"/>
                </a:rPr>
                <a:t>cAMP (pmol/ml)</a:t>
              </a:r>
              <a:endParaRPr lang="zh-CN" altLang="en-US" sz="1200">
                <a:latin typeface="Arial" charset="0"/>
                <a:ea typeface="Arial Unicode MS" pitchFamily="34" charset="-122"/>
                <a:cs typeface="Arial" charset="0"/>
              </a:endParaRPr>
            </a:p>
          </p:txBody>
        </p:sp>
        <p:sp>
          <p:nvSpPr>
            <p:cNvPr id="12301" name="TextBox 78"/>
            <p:cNvSpPr txBox="1">
              <a:spLocks noChangeArrowheads="1"/>
            </p:cNvSpPr>
            <p:nvPr/>
          </p:nvSpPr>
          <p:spPr bwMode="auto">
            <a:xfrm>
              <a:off x="3942140" y="1000125"/>
              <a:ext cx="731623" cy="40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742950" indent="-285750"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000">
                  <a:latin typeface="Arial" charset="0"/>
                  <a:cs typeface="Arial" charset="0"/>
                </a:rPr>
                <a:t>P = 0.023</a:t>
              </a:r>
              <a:endParaRPr lang="en-US" altLang="zh-CN" sz="1000">
                <a:latin typeface="Arial" charset="0"/>
                <a:ea typeface="Arial Unicode MS" pitchFamily="34" charset="-122"/>
                <a:cs typeface="Arial" charset="0"/>
              </a:endParaRPr>
            </a:p>
            <a:p>
              <a:pPr eaLnBrk="1" hangingPunct="1">
                <a:spcBef>
                  <a:spcPct val="0"/>
                </a:spcBef>
                <a:buFontTx/>
                <a:buNone/>
              </a:pPr>
              <a:r>
                <a:rPr lang="en-US" altLang="zh-CN" sz="1000">
                  <a:latin typeface="Arial" charset="0"/>
                  <a:ea typeface="Arial Unicode MS" pitchFamily="34" charset="-122"/>
                  <a:cs typeface="Arial" charset="0"/>
                </a:rPr>
                <a:t>n = 3</a:t>
              </a:r>
              <a:endParaRPr lang="zh-CN" altLang="en-US" sz="1000">
                <a:latin typeface="Arial" charset="0"/>
                <a:ea typeface="Arial Unicode MS" pitchFamily="34" charset="-122"/>
                <a:cs typeface="Arial" charset="0"/>
              </a:endParaRPr>
            </a:p>
          </p:txBody>
        </p:sp>
        <p:grpSp>
          <p:nvGrpSpPr>
            <p:cNvPr id="12302" name="组合 6"/>
            <p:cNvGrpSpPr>
              <a:grpSpLocks/>
            </p:cNvGrpSpPr>
            <p:nvPr/>
          </p:nvGrpSpPr>
          <p:grpSpPr bwMode="auto">
            <a:xfrm>
              <a:off x="3240728" y="2743200"/>
              <a:ext cx="1062688" cy="277105"/>
              <a:chOff x="3140968" y="2699792"/>
              <a:chExt cx="1062688" cy="277105"/>
            </a:xfrm>
          </p:grpSpPr>
          <p:sp>
            <p:nvSpPr>
              <p:cNvPr id="12303" name="Text Box 1050"/>
              <p:cNvSpPr txBox="1">
                <a:spLocks noChangeArrowheads="1"/>
              </p:cNvSpPr>
              <p:nvPr/>
            </p:nvSpPr>
            <p:spPr bwMode="auto">
              <a:xfrm>
                <a:off x="3140968" y="2699792"/>
                <a:ext cx="509192" cy="277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i="1">
                    <a:solidFill>
                      <a:srgbClr val="000000"/>
                    </a:solidFill>
                    <a:latin typeface="Arial" charset="0"/>
                    <a:cs typeface="Times New Roman" charset="0"/>
                  </a:rPr>
                  <a:t>Pkdl</a:t>
                </a:r>
              </a:p>
            </p:txBody>
          </p:sp>
          <p:sp>
            <p:nvSpPr>
              <p:cNvPr id="12304" name="Text Box 1051"/>
              <p:cNvSpPr txBox="1">
                <a:spLocks noChangeArrowheads="1"/>
              </p:cNvSpPr>
              <p:nvPr/>
            </p:nvSpPr>
            <p:spPr bwMode="auto">
              <a:xfrm>
                <a:off x="3569849" y="2699792"/>
                <a:ext cx="4070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000000"/>
                    </a:solidFill>
                    <a:latin typeface="Arial" charset="0"/>
                    <a:cs typeface="Times New Roman" charset="0"/>
                  </a:rPr>
                  <a:t>+/+</a:t>
                </a:r>
              </a:p>
            </p:txBody>
          </p:sp>
          <p:sp>
            <p:nvSpPr>
              <p:cNvPr id="12305" name="Text Box 1053"/>
              <p:cNvSpPr txBox="1">
                <a:spLocks noChangeArrowheads="1"/>
              </p:cNvSpPr>
              <p:nvPr/>
            </p:nvSpPr>
            <p:spPr bwMode="auto">
              <a:xfrm>
                <a:off x="3873116" y="2699792"/>
                <a:ext cx="3305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000000"/>
                    </a:solidFill>
                    <a:latin typeface="Arial" charset="0"/>
                    <a:cs typeface="Times New Roman" charset="0"/>
                  </a:rPr>
                  <a:t>-/-</a:t>
                </a:r>
              </a:p>
            </p:txBody>
          </p:sp>
        </p:grpSp>
      </p:grpSp>
      <p:sp>
        <p:nvSpPr>
          <p:cNvPr id="12298" name="TextBox 13"/>
          <p:cNvSpPr txBox="1">
            <a:spLocks noChangeArrowheads="1"/>
          </p:cNvSpPr>
          <p:nvPr/>
        </p:nvSpPr>
        <p:spPr bwMode="auto">
          <a:xfrm>
            <a:off x="228600" y="7597775"/>
            <a:ext cx="6400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just" eaLnBrk="1" hangingPunct="1">
              <a:spcBef>
                <a:spcPct val="0"/>
              </a:spcBef>
              <a:buFontTx/>
              <a:buNone/>
            </a:pPr>
            <a:r>
              <a:rPr lang="en-US" altLang="zh-CN" sz="1200" b="1" dirty="0">
                <a:latin typeface="Arial" charset="0"/>
              </a:rPr>
              <a:t>Supplementary Fig. 4.</a:t>
            </a:r>
            <a:r>
              <a:rPr lang="en-US" altLang="zh-CN" sz="1200" dirty="0">
                <a:latin typeface="Arial" charset="0"/>
              </a:rPr>
              <a:t> The cAMP levels in young </a:t>
            </a:r>
            <a:r>
              <a:rPr lang="en-US" altLang="zh-CN" sz="1200" i="1" dirty="0" err="1">
                <a:latin typeface="Arial" charset="0"/>
              </a:rPr>
              <a:t>Pkdl</a:t>
            </a:r>
            <a:r>
              <a:rPr lang="en-US" altLang="zh-CN" sz="1200" baseline="30000">
                <a:latin typeface="Arial" charset="0"/>
              </a:rPr>
              <a:t>-/-</a:t>
            </a:r>
            <a:r>
              <a:rPr lang="en-US" altLang="zh-CN" sz="1200">
                <a:latin typeface="Arial" charset="0"/>
              </a:rPr>
              <a:t> mice (5 weeks old) were also reduced significantly (~15% reduction</a:t>
            </a:r>
            <a:r>
              <a:rPr lang="en-US" altLang="zh-CN" sz="1200" smtClean="0">
                <a:latin typeface="Arial" charset="0"/>
              </a:rPr>
              <a:t>), </a:t>
            </a:r>
            <a:r>
              <a:rPr lang="en-US" altLang="zh-CN" sz="1200">
                <a:latin typeface="Arial" charset="0"/>
              </a:rPr>
              <a:t>compared to the WT littermates (P = 0.023). </a:t>
            </a:r>
          </a:p>
        </p:txBody>
      </p:sp>
    </p:spTree>
    <p:extLst>
      <p:ext uri="{BB962C8B-B14F-4D97-AF65-F5344CB8AC3E}">
        <p14:creationId xmlns:p14="http://schemas.microsoft.com/office/powerpoint/2010/main" val="4451020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4" descr="40X b2AR-G AC8-4 v1 B2AR.t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3713" y="10668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35" descr="40X P50 Blocked b2AR-G AC8-1 v1.t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5052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36" descr="40X b2AR-G AC8-4 v1.t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0668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37" descr="40X P50 Blocked b2AR-G AC8-1 v1 B2AR.t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3713" y="35052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itle 26"/>
          <p:cNvSpPr>
            <a:spLocks noGrp="1"/>
          </p:cNvSpPr>
          <p:nvPr>
            <p:ph type="ctrTitle"/>
          </p:nvPr>
        </p:nvSpPr>
        <p:spPr>
          <a:xfrm>
            <a:off x="5943600" y="0"/>
            <a:ext cx="914400" cy="365125"/>
          </a:xfrm>
        </p:spPr>
        <p:txBody>
          <a:bodyPr/>
          <a:lstStyle/>
          <a:p>
            <a:pPr eaLnBrk="1" hangingPunct="1"/>
            <a:r>
              <a:rPr lang="en-US" altLang="zh-CN" sz="1600" b="1" smtClean="0">
                <a:latin typeface="Arial" charset="0"/>
                <a:cs typeface="Arial" charset="0"/>
              </a:rPr>
              <a:t>Fig. S5</a:t>
            </a:r>
          </a:p>
        </p:txBody>
      </p:sp>
      <p:sp>
        <p:nvSpPr>
          <p:cNvPr id="13319" name="Text Box 3"/>
          <p:cNvSpPr txBox="1">
            <a:spLocks noChangeArrowheads="1"/>
          </p:cNvSpPr>
          <p:nvPr/>
        </p:nvSpPr>
        <p:spPr bwMode="auto">
          <a:xfrm rot="-5395131">
            <a:off x="2382" y="2070893"/>
            <a:ext cx="7302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latin typeface="Arial" charset="0"/>
                <a:cs typeface="Arial" charset="0"/>
              </a:rPr>
              <a:t>Control</a:t>
            </a:r>
            <a:endParaRPr lang="en-US" altLang="zh-CN" sz="1200" b="1" baseline="30000">
              <a:latin typeface="Arial" charset="0"/>
              <a:cs typeface="Arial" charset="0"/>
            </a:endParaRPr>
          </a:p>
        </p:txBody>
      </p:sp>
      <p:sp>
        <p:nvSpPr>
          <p:cNvPr id="13320" name="Text Box 11"/>
          <p:cNvSpPr txBox="1">
            <a:spLocks noChangeArrowheads="1"/>
          </p:cNvSpPr>
          <p:nvPr/>
        </p:nvSpPr>
        <p:spPr bwMode="auto">
          <a:xfrm rot="-5395131">
            <a:off x="-15875" y="4510088"/>
            <a:ext cx="771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latin typeface="Arial" charset="0"/>
                <a:cs typeface="Arial" charset="0"/>
              </a:rPr>
              <a:t>M50P B.</a:t>
            </a:r>
            <a:endParaRPr lang="en-US" altLang="zh-CN" sz="1200" b="1" baseline="30000">
              <a:latin typeface="Arial" charset="0"/>
              <a:cs typeface="Arial" charset="0"/>
            </a:endParaRPr>
          </a:p>
        </p:txBody>
      </p:sp>
      <p:sp>
        <p:nvSpPr>
          <p:cNvPr id="54" name="Text Box 38"/>
          <p:cNvSpPr txBox="1">
            <a:spLocks noChangeArrowheads="1"/>
          </p:cNvSpPr>
          <p:nvPr/>
        </p:nvSpPr>
        <p:spPr bwMode="auto">
          <a:xfrm>
            <a:off x="2819400" y="1066800"/>
            <a:ext cx="638175" cy="276225"/>
          </a:xfrm>
          <a:prstGeom prst="rect">
            <a:avLst/>
          </a:prstGeom>
          <a:noFill/>
          <a:ln w="9525">
            <a:noFill/>
            <a:miter lim="800000"/>
            <a:headEnd/>
            <a:tailEnd/>
          </a:ln>
        </p:spPr>
        <p:txBody>
          <a:bodyPr wrap="none">
            <a:spAutoFit/>
          </a:bodyPr>
          <a:lstStyle/>
          <a:p>
            <a:pPr fontAlgn="auto">
              <a:spcBef>
                <a:spcPts val="0"/>
              </a:spcBef>
              <a:spcAft>
                <a:spcPts val="0"/>
              </a:spcAft>
              <a:defRPr/>
            </a:pPr>
            <a:r>
              <a:rPr lang="en-US" sz="1200" b="1" kern="0" dirty="0">
                <a:solidFill>
                  <a:sysClr val="window" lastClr="FFFFFF"/>
                </a:solidFill>
                <a:latin typeface="Arial"/>
                <a:ea typeface="ＭＳ Ｐゴシック" pitchFamily="1" charset="-128"/>
                <a:cs typeface="Arial"/>
              </a:rPr>
              <a:t>Merge</a:t>
            </a:r>
          </a:p>
        </p:txBody>
      </p:sp>
      <p:sp>
        <p:nvSpPr>
          <p:cNvPr id="13322" name="Text Box 4"/>
          <p:cNvSpPr txBox="1">
            <a:spLocks noChangeArrowheads="1"/>
          </p:cNvSpPr>
          <p:nvPr/>
        </p:nvSpPr>
        <p:spPr bwMode="auto">
          <a:xfrm>
            <a:off x="493713" y="1066800"/>
            <a:ext cx="5826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cs typeface="Arial" charset="0"/>
                <a:sym typeface="Symbol" charset="2"/>
              </a:rPr>
              <a:t>2AR</a:t>
            </a:r>
            <a:endParaRPr lang="en-US" altLang="zh-CN" sz="1200" b="1">
              <a:solidFill>
                <a:srgbClr val="FFFFFF"/>
              </a:solidFill>
              <a:latin typeface="Arial" charset="0"/>
              <a:cs typeface="Arial" charset="0"/>
            </a:endParaRPr>
          </a:p>
        </p:txBody>
      </p:sp>
      <p:sp>
        <p:nvSpPr>
          <p:cNvPr id="69" name="Text Box 38"/>
          <p:cNvSpPr txBox="1">
            <a:spLocks noChangeArrowheads="1"/>
          </p:cNvSpPr>
          <p:nvPr/>
        </p:nvSpPr>
        <p:spPr bwMode="auto">
          <a:xfrm>
            <a:off x="2819400" y="3505200"/>
            <a:ext cx="638175" cy="276225"/>
          </a:xfrm>
          <a:prstGeom prst="rect">
            <a:avLst/>
          </a:prstGeom>
          <a:noFill/>
          <a:ln w="9525">
            <a:noFill/>
            <a:miter lim="800000"/>
            <a:headEnd/>
            <a:tailEnd/>
          </a:ln>
        </p:spPr>
        <p:txBody>
          <a:bodyPr wrap="none">
            <a:spAutoFit/>
          </a:bodyPr>
          <a:lstStyle/>
          <a:p>
            <a:pPr fontAlgn="auto">
              <a:spcBef>
                <a:spcPts val="0"/>
              </a:spcBef>
              <a:spcAft>
                <a:spcPts val="0"/>
              </a:spcAft>
              <a:defRPr/>
            </a:pPr>
            <a:r>
              <a:rPr lang="en-US" sz="1200" b="1" kern="0" dirty="0">
                <a:solidFill>
                  <a:sysClr val="window" lastClr="FFFFFF"/>
                </a:solidFill>
                <a:latin typeface="Arial"/>
                <a:ea typeface="ＭＳ Ｐゴシック" pitchFamily="1" charset="-128"/>
                <a:cs typeface="Arial"/>
              </a:rPr>
              <a:t>Merge</a:t>
            </a:r>
          </a:p>
        </p:txBody>
      </p:sp>
      <p:sp>
        <p:nvSpPr>
          <p:cNvPr id="13324" name="Text Box 4"/>
          <p:cNvSpPr txBox="1">
            <a:spLocks noChangeArrowheads="1"/>
          </p:cNvSpPr>
          <p:nvPr/>
        </p:nvSpPr>
        <p:spPr bwMode="auto">
          <a:xfrm>
            <a:off x="493713" y="3505200"/>
            <a:ext cx="5826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FontTx/>
              <a:buNone/>
            </a:pPr>
            <a:r>
              <a:rPr lang="en-US" altLang="zh-CN" sz="1200" b="1">
                <a:solidFill>
                  <a:srgbClr val="FFFFFF"/>
                </a:solidFill>
                <a:latin typeface="Arial" charset="0"/>
                <a:cs typeface="Arial" charset="0"/>
                <a:sym typeface="Symbol" charset="2"/>
              </a:rPr>
              <a:t>2AR</a:t>
            </a:r>
            <a:endParaRPr lang="en-US" altLang="zh-CN" sz="1200" b="1">
              <a:solidFill>
                <a:srgbClr val="FFFFFF"/>
              </a:solidFill>
              <a:latin typeface="Arial" charset="0"/>
              <a:cs typeface="Arial" charset="0"/>
            </a:endParaRPr>
          </a:p>
        </p:txBody>
      </p:sp>
      <p:sp>
        <p:nvSpPr>
          <p:cNvPr id="13325" name="TextBox 13"/>
          <p:cNvSpPr txBox="1">
            <a:spLocks noChangeArrowheads="1"/>
          </p:cNvSpPr>
          <p:nvPr/>
        </p:nvSpPr>
        <p:spPr bwMode="auto">
          <a:xfrm>
            <a:off x="228600" y="6019800"/>
            <a:ext cx="640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just" eaLnBrk="1" hangingPunct="1">
              <a:spcBef>
                <a:spcPct val="0"/>
              </a:spcBef>
              <a:buFontTx/>
              <a:buNone/>
            </a:pPr>
            <a:r>
              <a:rPr lang="en-US" altLang="zh-CN" sz="1200" b="1" dirty="0">
                <a:latin typeface="Arial" charset="0"/>
              </a:rPr>
              <a:t>Supplementary Fig. 5.</a:t>
            </a:r>
            <a:r>
              <a:rPr lang="en-US" altLang="zh-CN" sz="1200" dirty="0">
                <a:latin typeface="Arial" charset="0"/>
              </a:rPr>
              <a:t> </a:t>
            </a:r>
            <a:r>
              <a:rPr lang="en-US" altLang="zh-CN" sz="1200" dirty="0" smtClean="0">
                <a:latin typeface="Arial" charset="0"/>
              </a:rPr>
              <a:t>Pre-incubation </a:t>
            </a:r>
            <a:r>
              <a:rPr lang="en-US" altLang="zh-CN" sz="1200" dirty="0">
                <a:latin typeface="Arial" charset="0"/>
              </a:rPr>
              <a:t>of </a:t>
            </a:r>
            <a:r>
              <a:rPr lang="en-US" altLang="zh-CN" sz="1200" dirty="0">
                <a:latin typeface="Arial" charset="0"/>
                <a:sym typeface="Symbol" charset="2"/>
              </a:rPr>
              <a:t></a:t>
            </a:r>
            <a:r>
              <a:rPr lang="en-US" altLang="zh-CN" sz="1200" dirty="0">
                <a:latin typeface="Arial" charset="0"/>
              </a:rPr>
              <a:t>2AR antibody with </a:t>
            </a:r>
            <a:r>
              <a:rPr lang="en-US" altLang="zh-CN" sz="1200" dirty="0" err="1" smtClean="0">
                <a:latin typeface="Arial" charset="0"/>
              </a:rPr>
              <a:t>immunogen</a:t>
            </a:r>
            <a:r>
              <a:rPr lang="en-US" altLang="zh-CN" sz="1200" dirty="0" smtClean="0">
                <a:latin typeface="Arial" charset="0"/>
              </a:rPr>
              <a:t> </a:t>
            </a:r>
            <a:r>
              <a:rPr lang="en-US" altLang="zh-CN" sz="1200" dirty="0">
                <a:latin typeface="Arial" charset="0"/>
              </a:rPr>
              <a:t>remarkably reduced the neuronal ciliary signal of </a:t>
            </a:r>
            <a:r>
              <a:rPr lang="en-US" altLang="zh-CN" sz="1200" dirty="0">
                <a:latin typeface="Arial" charset="0"/>
                <a:sym typeface="Symbol" charset="2"/>
              </a:rPr>
              <a:t></a:t>
            </a:r>
            <a:r>
              <a:rPr lang="en-US" altLang="zh-CN" sz="1200" dirty="0">
                <a:latin typeface="Arial" charset="0"/>
              </a:rPr>
              <a:t>2AR in WT mouse brain, which confirmed the specificity of </a:t>
            </a:r>
            <a:r>
              <a:rPr lang="en-US" altLang="zh-CN" sz="1200" dirty="0">
                <a:latin typeface="Arial" charset="0"/>
                <a:sym typeface="Symbol" charset="2"/>
              </a:rPr>
              <a:t></a:t>
            </a:r>
            <a:r>
              <a:rPr lang="en-US" altLang="zh-CN" sz="1200" dirty="0">
                <a:latin typeface="Arial" charset="0"/>
              </a:rPr>
              <a:t>2AR antibody.</a:t>
            </a:r>
          </a:p>
          <a:p>
            <a:pPr algn="just" eaLnBrk="1" hangingPunct="1">
              <a:spcBef>
                <a:spcPct val="0"/>
              </a:spcBef>
              <a:buFontTx/>
              <a:buNone/>
            </a:pPr>
            <a:endParaRPr lang="en-US" altLang="zh-CN" sz="1200" dirty="0">
              <a:latin typeface="Arial" charset="0"/>
            </a:endParaRPr>
          </a:p>
        </p:txBody>
      </p:sp>
    </p:spTree>
    <p:extLst>
      <p:ext uri="{BB962C8B-B14F-4D97-AF65-F5344CB8AC3E}">
        <p14:creationId xmlns:p14="http://schemas.microsoft.com/office/powerpoint/2010/main" val="2854882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TotalTime>
  <Words>364</Words>
  <Application>Microsoft Macintosh PowerPoint</Application>
  <PresentationFormat>On-screen Show (4:3)</PresentationFormat>
  <Paragraphs>51</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主题</vt:lpstr>
      <vt:lpstr>PowerPoint Presentation</vt:lpstr>
      <vt:lpstr>Fig. S2</vt:lpstr>
      <vt:lpstr>Fig. S3</vt:lpstr>
      <vt:lpstr>Fig. S5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littlewhite</dc:creator>
  <cp:lastModifiedBy>Jing Zhou Systems</cp:lastModifiedBy>
  <cp:revision>4</cp:revision>
  <dcterms:created xsi:type="dcterms:W3CDTF">2015-10-23T01:59:02Z</dcterms:created>
  <dcterms:modified xsi:type="dcterms:W3CDTF">2015-10-23T03:53:33Z</dcterms:modified>
</cp:coreProperties>
</file>