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16"/>
  </p:notesMasterIdLst>
  <p:sldIdLst>
    <p:sldId id="313" r:id="rId4"/>
    <p:sldId id="269" r:id="rId5"/>
    <p:sldId id="310" r:id="rId6"/>
    <p:sldId id="272" r:id="rId7"/>
    <p:sldId id="306" r:id="rId8"/>
    <p:sldId id="271" r:id="rId9"/>
    <p:sldId id="316" r:id="rId10"/>
    <p:sldId id="317" r:id="rId11"/>
    <p:sldId id="274" r:id="rId12"/>
    <p:sldId id="275" r:id="rId13"/>
    <p:sldId id="315" r:id="rId14"/>
    <p:sldId id="270" r:id="rId15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8" userDrawn="1">
          <p15:clr>
            <a:srgbClr val="A4A3A4"/>
          </p15:clr>
        </p15:guide>
        <p15:guide id="2" pos="5309" userDrawn="1">
          <p15:clr>
            <a:srgbClr val="A4A3A4"/>
          </p15:clr>
        </p15:guide>
        <p15:guide id="3" pos="644" userDrawn="1">
          <p15:clr>
            <a:srgbClr val="A4A3A4"/>
          </p15:clr>
        </p15:guide>
        <p15:guide id="4" orient="horz" pos="3312" userDrawn="1">
          <p15:clr>
            <a:srgbClr val="A4A3A4"/>
          </p15:clr>
        </p15:guide>
        <p15:guide id="5" orient="horz" pos="3950" userDrawn="1">
          <p15:clr>
            <a:srgbClr val="A4A3A4"/>
          </p15:clr>
        </p15:guide>
        <p15:guide id="6" orient="horz" pos="3648" userDrawn="1">
          <p15:clr>
            <a:srgbClr val="A4A3A4"/>
          </p15:clr>
        </p15:guide>
        <p15:guide id="7" orient="horz" pos="720" userDrawn="1">
          <p15:clr>
            <a:srgbClr val="A4A3A4"/>
          </p15:clr>
        </p15:guide>
        <p15:guide id="8" pos="4464" userDrawn="1">
          <p15:clr>
            <a:srgbClr val="A4A3A4"/>
          </p15:clr>
        </p15:guide>
        <p15:guide id="9" orient="horz" pos="1540" userDrawn="1">
          <p15:clr>
            <a:srgbClr val="A4A3A4"/>
          </p15:clr>
        </p15:guide>
        <p15:guide id="10" orient="horz" pos="1209" userDrawn="1">
          <p15:clr>
            <a:srgbClr val="A4A3A4"/>
          </p15:clr>
        </p15:guide>
        <p15:guide id="11" pos="2224" userDrawn="1">
          <p15:clr>
            <a:srgbClr val="A4A3A4"/>
          </p15:clr>
        </p15:guide>
        <p15:guide id="12" pos="2544" userDrawn="1">
          <p15:clr>
            <a:srgbClr val="A4A3A4"/>
          </p15:clr>
        </p15:guide>
        <p15:guide id="13" orient="horz" pos="1008" userDrawn="1">
          <p15:clr>
            <a:srgbClr val="A4A3A4"/>
          </p15:clr>
        </p15:guide>
        <p15:guide id="14" pos="1008" userDrawn="1">
          <p15:clr>
            <a:srgbClr val="A4A3A4"/>
          </p15:clr>
        </p15:guide>
        <p15:guide id="15" pos="5664" userDrawn="1">
          <p15:clr>
            <a:srgbClr val="A4A3A4"/>
          </p15:clr>
        </p15:guide>
        <p15:guide id="16" pos="9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5818"/>
    <a:srgbClr val="BFBFBF"/>
    <a:srgbClr val="FCC917"/>
    <a:srgbClr val="FFFFFF"/>
    <a:srgbClr val="FFC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1280" y="48"/>
      </p:cViewPr>
      <p:guideLst>
        <p:guide orient="horz" pos="918"/>
        <p:guide pos="5309"/>
        <p:guide pos="644"/>
        <p:guide orient="horz" pos="3312"/>
        <p:guide orient="horz" pos="3950"/>
        <p:guide orient="horz" pos="3648"/>
        <p:guide orient="horz" pos="720"/>
        <p:guide pos="4464"/>
        <p:guide orient="horz" pos="1540"/>
        <p:guide orient="horz" pos="1209"/>
        <p:guide pos="2224"/>
        <p:guide pos="2544"/>
        <p:guide orient="horz" pos="1008"/>
        <p:guide pos="1008"/>
        <p:guide pos="5664"/>
        <p:guide pos="93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3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cnford\Dropbox\Soft%20drinks-food%20euromonitor%20dalia\Chris\Completed%20work\Soft%20drinks\Softdrinks_Middle%20East%20and%20Africa_volume.xls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81909350883378"/>
          <c:y val="4.3376177242550558E-2"/>
          <c:w val="0.59702373956986721"/>
          <c:h val="0.8436876640419945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CC917"/>
            </a:solidFill>
            <a:ln>
              <a:solidFill>
                <a:srgbClr val="000000"/>
              </a:solidFill>
            </a:ln>
          </c:spPr>
          <c:invertIfNegative val="0"/>
          <c:cat>
            <c:strRef>
              <c:f>Sheet1!$A$2:$A$28</c:f>
              <c:strCache>
                <c:ptCount val="27"/>
                <c:pt idx="0">
                  <c:v>India</c:v>
                </c:pt>
                <c:pt idx="1">
                  <c:v>Indonesia</c:v>
                </c:pt>
                <c:pt idx="2">
                  <c:v>Vietnam</c:v>
                </c:pt>
                <c:pt idx="3">
                  <c:v>Hong Kong, China</c:v>
                </c:pt>
                <c:pt idx="4">
                  <c:v>Egypt</c:v>
                </c:pt>
                <c:pt idx="5">
                  <c:v>Morocco</c:v>
                </c:pt>
                <c:pt idx="6">
                  <c:v>China</c:v>
                </c:pt>
                <c:pt idx="7">
                  <c:v>Malaysia</c:v>
                </c:pt>
                <c:pt idx="8">
                  <c:v>Greece</c:v>
                </c:pt>
                <c:pt idx="9">
                  <c:v>Singapore</c:v>
                </c:pt>
                <c:pt idx="10">
                  <c:v>Ukraine</c:v>
                </c:pt>
                <c:pt idx="11">
                  <c:v>Taiwan</c:v>
                </c:pt>
                <c:pt idx="12">
                  <c:v>South Korea</c:v>
                </c:pt>
                <c:pt idx="13">
                  <c:v>Switzerland</c:v>
                </c:pt>
                <c:pt idx="14">
                  <c:v>Japan</c:v>
                </c:pt>
                <c:pt idx="15">
                  <c:v>Bulgaria</c:v>
                </c:pt>
                <c:pt idx="16">
                  <c:v>Philippines</c:v>
                </c:pt>
                <c:pt idx="17">
                  <c:v>Italy</c:v>
                </c:pt>
                <c:pt idx="18">
                  <c:v>Russia</c:v>
                </c:pt>
                <c:pt idx="19">
                  <c:v>Thailand</c:v>
                </c:pt>
                <c:pt idx="20">
                  <c:v>France</c:v>
                </c:pt>
                <c:pt idx="21">
                  <c:v>Romania</c:v>
                </c:pt>
                <c:pt idx="22">
                  <c:v>Spain</c:v>
                </c:pt>
                <c:pt idx="23">
                  <c:v>Colombia</c:v>
                </c:pt>
                <c:pt idx="24">
                  <c:v>Hungary</c:v>
                </c:pt>
                <c:pt idx="25">
                  <c:v>United Kingdom</c:v>
                </c:pt>
                <c:pt idx="26">
                  <c:v>Sweden</c:v>
                </c:pt>
              </c:strCache>
            </c:strRef>
          </c:cat>
          <c:val>
            <c:numRef>
              <c:f>Sheet1!$G$2:$G$28</c:f>
              <c:numCache>
                <c:formatCode>0</c:formatCode>
                <c:ptCount val="27"/>
                <c:pt idx="0">
                  <c:v>4.79</c:v>
                </c:pt>
                <c:pt idx="1">
                  <c:v>12.579999999999998</c:v>
                </c:pt>
                <c:pt idx="2">
                  <c:v>13.659999999999998</c:v>
                </c:pt>
                <c:pt idx="3">
                  <c:v>22.77</c:v>
                </c:pt>
                <c:pt idx="4">
                  <c:v>22.96</c:v>
                </c:pt>
                <c:pt idx="5">
                  <c:v>24.709999999999997</c:v>
                </c:pt>
                <c:pt idx="6">
                  <c:v>25.61</c:v>
                </c:pt>
                <c:pt idx="7">
                  <c:v>30.09</c:v>
                </c:pt>
                <c:pt idx="8">
                  <c:v>31.849999999999998</c:v>
                </c:pt>
                <c:pt idx="9">
                  <c:v>34.71</c:v>
                </c:pt>
                <c:pt idx="10">
                  <c:v>35.35</c:v>
                </c:pt>
                <c:pt idx="11">
                  <c:v>35.74</c:v>
                </c:pt>
                <c:pt idx="12">
                  <c:v>37.39</c:v>
                </c:pt>
                <c:pt idx="13">
                  <c:v>38.840000000000003</c:v>
                </c:pt>
                <c:pt idx="14">
                  <c:v>40.69</c:v>
                </c:pt>
                <c:pt idx="15">
                  <c:v>43.41</c:v>
                </c:pt>
                <c:pt idx="16">
                  <c:v>48.099999999999994</c:v>
                </c:pt>
                <c:pt idx="17">
                  <c:v>49.48</c:v>
                </c:pt>
                <c:pt idx="18">
                  <c:v>51.480000000000004</c:v>
                </c:pt>
                <c:pt idx="19">
                  <c:v>51.7</c:v>
                </c:pt>
                <c:pt idx="20">
                  <c:v>52.55</c:v>
                </c:pt>
                <c:pt idx="21">
                  <c:v>54.25</c:v>
                </c:pt>
                <c:pt idx="22">
                  <c:v>57.019999999999996</c:v>
                </c:pt>
                <c:pt idx="23">
                  <c:v>58.889999999999993</c:v>
                </c:pt>
                <c:pt idx="24">
                  <c:v>65.3</c:v>
                </c:pt>
                <c:pt idx="25">
                  <c:v>67.510000000000005</c:v>
                </c:pt>
                <c:pt idx="26">
                  <c:v>68.17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overlap val="100"/>
        <c:axId val="228521088"/>
        <c:axId val="228514368"/>
      </c:barChart>
      <c:catAx>
        <c:axId val="2285210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228514368"/>
        <c:crosses val="autoZero"/>
        <c:auto val="1"/>
        <c:lblAlgn val="ctr"/>
        <c:lblOffset val="100"/>
        <c:noMultiLvlLbl val="0"/>
      </c:catAx>
      <c:valAx>
        <c:axId val="228514368"/>
        <c:scaling>
          <c:orientation val="minMax"/>
          <c:max val="200"/>
        </c:scaling>
        <c:delete val="0"/>
        <c:axPos val="b"/>
        <c:majorGridlines>
          <c:spPr>
            <a:ln>
              <a:solidFill>
                <a:srgbClr val="BFBFBF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1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1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Calories sold per capita per day</a:t>
                </a:r>
              </a:p>
            </c:rich>
          </c:tx>
          <c:layout>
            <c:manualLayout>
              <c:xMode val="edge"/>
              <c:yMode val="edge"/>
              <c:x val="0.38683962079366946"/>
              <c:y val="0.935682969206314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2852108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790554414784395"/>
          <c:y val="0.1437383347914844"/>
          <c:w val="0.79628999660463384"/>
          <c:h val="0.661273148148148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'North America'!$B$28</c:f>
              <c:strCache>
                <c:ptCount val="1"/>
                <c:pt idx="0">
                  <c:v>Caloric 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'North America'!$C$2:$Q$2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'North America'!$C$28:$Q$28</c:f>
              <c:numCache>
                <c:formatCode>#,##0</c:formatCode>
                <c:ptCount val="15"/>
                <c:pt idx="0">
                  <c:v>413.03309568788501</c:v>
                </c:pt>
                <c:pt idx="1">
                  <c:v>409.82676960985623</c:v>
                </c:pt>
                <c:pt idx="2">
                  <c:v>404.58005420944556</c:v>
                </c:pt>
                <c:pt idx="3">
                  <c:v>398.55604763860367</c:v>
                </c:pt>
                <c:pt idx="4">
                  <c:v>388.45126242299796</c:v>
                </c:pt>
                <c:pt idx="5">
                  <c:v>383.88467679671453</c:v>
                </c:pt>
                <c:pt idx="6">
                  <c:v>381.16415770020529</c:v>
                </c:pt>
                <c:pt idx="7">
                  <c:v>372.90543901437366</c:v>
                </c:pt>
                <c:pt idx="8">
                  <c:v>362.5091696098562</c:v>
                </c:pt>
                <c:pt idx="9">
                  <c:v>355.99935605749488</c:v>
                </c:pt>
                <c:pt idx="10">
                  <c:v>353.27883696098559</c:v>
                </c:pt>
                <c:pt idx="11">
                  <c:v>349.39238110882951</c:v>
                </c:pt>
                <c:pt idx="12">
                  <c:v>342.29959917864477</c:v>
                </c:pt>
                <c:pt idx="13">
                  <c:v>332.97210513347017</c:v>
                </c:pt>
                <c:pt idx="14">
                  <c:v>325.58783901437369</c:v>
                </c:pt>
              </c:numCache>
            </c:numRef>
          </c:val>
        </c:ser>
        <c:ser>
          <c:idx val="1"/>
          <c:order val="1"/>
          <c:tx>
            <c:strRef>
              <c:f>'North America'!$B$29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'North America'!$C$2:$Q$2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'North America'!$C$29:$Q$29</c:f>
              <c:numCache>
                <c:formatCode>#,##0</c:formatCode>
                <c:ptCount val="15"/>
                <c:pt idx="0">
                  <c:v>53.34160657084189</c:v>
                </c:pt>
                <c:pt idx="1">
                  <c:v>54.216059137576998</c:v>
                </c:pt>
                <c:pt idx="2">
                  <c:v>58.782644763860361</c:v>
                </c:pt>
                <c:pt idx="3">
                  <c:v>59.26845174537987</c:v>
                </c:pt>
                <c:pt idx="4">
                  <c:v>58.393999178644762</c:v>
                </c:pt>
                <c:pt idx="5">
                  <c:v>55.284834496919913</c:v>
                </c:pt>
                <c:pt idx="6">
                  <c:v>52.175669815195064</c:v>
                </c:pt>
                <c:pt idx="7">
                  <c:v>49.940957700205338</c:v>
                </c:pt>
                <c:pt idx="8">
                  <c:v>48.969343737166326</c:v>
                </c:pt>
                <c:pt idx="9">
                  <c:v>48.483536755646817</c:v>
                </c:pt>
                <c:pt idx="10">
                  <c:v>48.28921396303901</c:v>
                </c:pt>
                <c:pt idx="11">
                  <c:v>48.094891170431204</c:v>
                </c:pt>
                <c:pt idx="12">
                  <c:v>46.734631622176593</c:v>
                </c:pt>
                <c:pt idx="13">
                  <c:v>45.277210677618072</c:v>
                </c:pt>
                <c:pt idx="14">
                  <c:v>44.01411252566735</c:v>
                </c:pt>
              </c:numCache>
            </c:numRef>
          </c:val>
        </c:ser>
        <c:ser>
          <c:idx val="2"/>
          <c:order val="2"/>
          <c:tx>
            <c:strRef>
              <c:f>'North America'!$B$30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'North America'!$C$2:$Q$2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'North America'!$C$30:$Q$30</c:f>
              <c:numCache>
                <c:formatCode>#,##0</c:formatCode>
                <c:ptCount val="15"/>
                <c:pt idx="0">
                  <c:v>23.707380698151947</c:v>
                </c:pt>
                <c:pt idx="1">
                  <c:v>24.873317453798766</c:v>
                </c:pt>
                <c:pt idx="2">
                  <c:v>26.330738398357287</c:v>
                </c:pt>
                <c:pt idx="3">
                  <c:v>29.148418891170429</c:v>
                </c:pt>
                <c:pt idx="4">
                  <c:v>33.03487474332649</c:v>
                </c:pt>
                <c:pt idx="5">
                  <c:v>41.099270636550301</c:v>
                </c:pt>
                <c:pt idx="6">
                  <c:v>45.763017659137574</c:v>
                </c:pt>
                <c:pt idx="7">
                  <c:v>47.123277207392192</c:v>
                </c:pt>
                <c:pt idx="8">
                  <c:v>47.220438603696095</c:v>
                </c:pt>
                <c:pt idx="9">
                  <c:v>44.694242299794659</c:v>
                </c:pt>
                <c:pt idx="10">
                  <c:v>47.803406981519501</c:v>
                </c:pt>
                <c:pt idx="11">
                  <c:v>52.369992607802878</c:v>
                </c:pt>
                <c:pt idx="12">
                  <c:v>54.507543326488701</c:v>
                </c:pt>
                <c:pt idx="13">
                  <c:v>55.770641478439423</c:v>
                </c:pt>
                <c:pt idx="14">
                  <c:v>56.936578234086241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261451472"/>
        <c:axId val="261452032"/>
      </c:barChart>
      <c:catAx>
        <c:axId val="261451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1452032"/>
        <c:crosses val="autoZero"/>
        <c:auto val="1"/>
        <c:lblAlgn val="ctr"/>
        <c:lblOffset val="100"/>
        <c:noMultiLvlLbl val="0"/>
      </c:catAx>
      <c:valAx>
        <c:axId val="2614520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14514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276501371620128"/>
          <c:y val="0.11192275444736074"/>
          <c:w val="0.22121855917907593"/>
          <c:h val="0.14409430592009331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790554414784395"/>
          <c:y val="0.1437383347914844"/>
          <c:w val="0.79776843602968506"/>
          <c:h val="0.661273148148148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'Western Europe'!$B$32</c:f>
              <c:strCache>
                <c:ptCount val="1"/>
                <c:pt idx="0">
                  <c:v>Caloric 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'Western Europe'!$C$2:$Q$2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'Western Europe'!$C$32:$Q$32</c:f>
              <c:numCache>
                <c:formatCode>#,##0</c:formatCode>
                <c:ptCount val="15"/>
                <c:pt idx="0">
                  <c:v>148.17112936344969</c:v>
                </c:pt>
                <c:pt idx="1">
                  <c:v>148.07396796714579</c:v>
                </c:pt>
                <c:pt idx="2">
                  <c:v>149.04558193018477</c:v>
                </c:pt>
                <c:pt idx="3">
                  <c:v>151.28029404517451</c:v>
                </c:pt>
                <c:pt idx="4">
                  <c:v>152.05758521560574</c:v>
                </c:pt>
                <c:pt idx="5">
                  <c:v>151.76610102669406</c:v>
                </c:pt>
                <c:pt idx="6">
                  <c:v>154.77810431211498</c:v>
                </c:pt>
                <c:pt idx="7">
                  <c:v>154.97242710472278</c:v>
                </c:pt>
                <c:pt idx="8">
                  <c:v>152.73771498973304</c:v>
                </c:pt>
                <c:pt idx="9">
                  <c:v>152.44623080082135</c:v>
                </c:pt>
                <c:pt idx="10">
                  <c:v>152.54339219712526</c:v>
                </c:pt>
                <c:pt idx="11">
                  <c:v>152.25190800821355</c:v>
                </c:pt>
                <c:pt idx="12">
                  <c:v>148.36545215605747</c:v>
                </c:pt>
                <c:pt idx="13">
                  <c:v>145.54777166324436</c:v>
                </c:pt>
                <c:pt idx="14">
                  <c:v>143.11873675564681</c:v>
                </c:pt>
              </c:numCache>
            </c:numRef>
          </c:val>
        </c:ser>
        <c:ser>
          <c:idx val="1"/>
          <c:order val="1"/>
          <c:tx>
            <c:strRef>
              <c:f>'Western Europe'!$B$33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'Western Europe'!$C$2:$Q$2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'Western Europe'!$C$33:$Q$33</c:f>
              <c:numCache>
                <c:formatCode>#,##0</c:formatCode>
                <c:ptCount val="15"/>
                <c:pt idx="0">
                  <c:v>41.099270636550301</c:v>
                </c:pt>
                <c:pt idx="1">
                  <c:v>42.36236878850103</c:v>
                </c:pt>
                <c:pt idx="2">
                  <c:v>43.431144147843938</c:v>
                </c:pt>
                <c:pt idx="3">
                  <c:v>47.123277207392192</c:v>
                </c:pt>
                <c:pt idx="4">
                  <c:v>46.63747022587269</c:v>
                </c:pt>
                <c:pt idx="5">
                  <c:v>45.568694866529768</c:v>
                </c:pt>
                <c:pt idx="6">
                  <c:v>45.471533470225864</c:v>
                </c:pt>
                <c:pt idx="7">
                  <c:v>45.082887885010265</c:v>
                </c:pt>
                <c:pt idx="8">
                  <c:v>44.888565092402459</c:v>
                </c:pt>
                <c:pt idx="9">
                  <c:v>45.082887885010265</c:v>
                </c:pt>
                <c:pt idx="10">
                  <c:v>44.499919507186853</c:v>
                </c:pt>
                <c:pt idx="11">
                  <c:v>43.819789733059537</c:v>
                </c:pt>
                <c:pt idx="12">
                  <c:v>42.65385297741274</c:v>
                </c:pt>
                <c:pt idx="13">
                  <c:v>42.265207392197112</c:v>
                </c:pt>
                <c:pt idx="14">
                  <c:v>41.876561806981513</c:v>
                </c:pt>
              </c:numCache>
            </c:numRef>
          </c:val>
        </c:ser>
        <c:ser>
          <c:idx val="2"/>
          <c:order val="2"/>
          <c:tx>
            <c:strRef>
              <c:f>'Western Europe'!$B$34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'Western Europe'!$C$2:$Q$2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'Western Europe'!$C$34:$Q$34</c:f>
              <c:numCache>
                <c:formatCode>#,##0</c:formatCode>
                <c:ptCount val="15"/>
                <c:pt idx="0">
                  <c:v>3.789294455852156</c:v>
                </c:pt>
                <c:pt idx="1">
                  <c:v>4.7609084188911703</c:v>
                </c:pt>
                <c:pt idx="2">
                  <c:v>5.8296837782340862</c:v>
                </c:pt>
                <c:pt idx="3">
                  <c:v>6.6069749486652976</c:v>
                </c:pt>
                <c:pt idx="4">
                  <c:v>7.3842661190965071</c:v>
                </c:pt>
                <c:pt idx="5">
                  <c:v>8.0643958932238196</c:v>
                </c:pt>
                <c:pt idx="6">
                  <c:v>8.7445256673511285</c:v>
                </c:pt>
                <c:pt idx="7">
                  <c:v>9.6189782340862422</c:v>
                </c:pt>
                <c:pt idx="8">
                  <c:v>10.396269404517453</c:v>
                </c:pt>
                <c:pt idx="9">
                  <c:v>10.882076386036958</c:v>
                </c:pt>
                <c:pt idx="10">
                  <c:v>11.465044763860368</c:v>
                </c:pt>
                <c:pt idx="11">
                  <c:v>12.145174537987678</c:v>
                </c:pt>
                <c:pt idx="12">
                  <c:v>12.436658726899383</c:v>
                </c:pt>
                <c:pt idx="13">
                  <c:v>12.533820123203284</c:v>
                </c:pt>
                <c:pt idx="14">
                  <c:v>12.630981519507186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261455392"/>
        <c:axId val="261455952"/>
      </c:barChart>
      <c:catAx>
        <c:axId val="2614553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1455952"/>
        <c:crosses val="autoZero"/>
        <c:auto val="1"/>
        <c:lblAlgn val="ctr"/>
        <c:lblOffset val="100"/>
        <c:noMultiLvlLbl val="0"/>
      </c:catAx>
      <c:valAx>
        <c:axId val="2614559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1455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565387745422994"/>
          <c:y val="0.11472477398658501"/>
          <c:w val="0.2210675462281794"/>
          <c:h val="0.14080489938757657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129166666666665"/>
          <c:y val="0.13835798396822016"/>
          <c:w val="0.81009700349956248"/>
          <c:h val="0.645632581400298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'United Kingdom'!$B$32</c:f>
              <c:strCache>
                <c:ptCount val="1"/>
                <c:pt idx="0">
                  <c:v>Caloric 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'United Kingdom'!$C$2:$Q$2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'United Kingdom'!$C$32:$Q$32</c:f>
              <c:numCache>
                <c:formatCode>#,##0</c:formatCode>
                <c:ptCount val="15"/>
                <c:pt idx="0">
                  <c:v>143.6045437371663</c:v>
                </c:pt>
                <c:pt idx="1">
                  <c:v>147.00519260780285</c:v>
                </c:pt>
                <c:pt idx="2">
                  <c:v>145.64493305954824</c:v>
                </c:pt>
                <c:pt idx="3">
                  <c:v>152.05758521560574</c:v>
                </c:pt>
                <c:pt idx="4">
                  <c:v>156.33268665297737</c:v>
                </c:pt>
                <c:pt idx="5">
                  <c:v>154.58378151950717</c:v>
                </c:pt>
                <c:pt idx="6">
                  <c:v>151.18313264887064</c:v>
                </c:pt>
                <c:pt idx="7">
                  <c:v>148.55977494866528</c:v>
                </c:pt>
                <c:pt idx="8">
                  <c:v>147.58816098562627</c:v>
                </c:pt>
                <c:pt idx="9">
                  <c:v>148.26829075975357</c:v>
                </c:pt>
                <c:pt idx="10">
                  <c:v>150.1143572895277</c:v>
                </c:pt>
                <c:pt idx="11">
                  <c:v>147.97680657084189</c:v>
                </c:pt>
                <c:pt idx="12">
                  <c:v>146.61654702258724</c:v>
                </c:pt>
                <c:pt idx="13">
                  <c:v>146.61654702258727</c:v>
                </c:pt>
                <c:pt idx="14">
                  <c:v>145.93641724845995</c:v>
                </c:pt>
              </c:numCache>
            </c:numRef>
          </c:val>
        </c:ser>
        <c:ser>
          <c:idx val="0"/>
          <c:order val="1"/>
          <c:tx>
            <c:strRef>
              <c:f>'United Kingdom'!$B$33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'United Kingdom'!$C$2:$Q$2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'United Kingdom'!$C$33:$Q$33</c:f>
              <c:numCache>
                <c:formatCode>#,##0</c:formatCode>
                <c:ptCount val="15"/>
                <c:pt idx="0">
                  <c:v>42.945337166324435</c:v>
                </c:pt>
                <c:pt idx="1">
                  <c:v>42.848175770020532</c:v>
                </c:pt>
                <c:pt idx="2">
                  <c:v>45.665856262833671</c:v>
                </c:pt>
                <c:pt idx="3">
                  <c:v>49.066505133470223</c:v>
                </c:pt>
                <c:pt idx="4">
                  <c:v>52.75863819301847</c:v>
                </c:pt>
                <c:pt idx="5">
                  <c:v>52.467154004106774</c:v>
                </c:pt>
                <c:pt idx="6">
                  <c:v>55.381995893223817</c:v>
                </c:pt>
                <c:pt idx="7">
                  <c:v>54.993350308008203</c:v>
                </c:pt>
                <c:pt idx="8">
                  <c:v>54.216059137576998</c:v>
                </c:pt>
                <c:pt idx="9">
                  <c:v>53.147283778234083</c:v>
                </c:pt>
                <c:pt idx="10">
                  <c:v>52.369992607802871</c:v>
                </c:pt>
                <c:pt idx="11">
                  <c:v>51.398378644763852</c:v>
                </c:pt>
                <c:pt idx="12">
                  <c:v>50.621087474332647</c:v>
                </c:pt>
                <c:pt idx="13">
                  <c:v>51.106894455852149</c:v>
                </c:pt>
                <c:pt idx="14">
                  <c:v>51.301217248459956</c:v>
                </c:pt>
              </c:numCache>
            </c:numRef>
          </c:val>
        </c:ser>
        <c:ser>
          <c:idx val="2"/>
          <c:order val="2"/>
          <c:tx>
            <c:strRef>
              <c:f>'United Kingdom'!$B$34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'United Kingdom'!$C$2:$Q$2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'United Kingdom'!$C$34:$Q$34</c:f>
              <c:numCache>
                <c:formatCode>#,##0</c:formatCode>
                <c:ptCount val="15"/>
                <c:pt idx="0">
                  <c:v>8.1615572895277211</c:v>
                </c:pt>
                <c:pt idx="1">
                  <c:v>10.784914989733057</c:v>
                </c:pt>
                <c:pt idx="2">
                  <c:v>12.533820123203284</c:v>
                </c:pt>
                <c:pt idx="3">
                  <c:v>14.477048049281313</c:v>
                </c:pt>
                <c:pt idx="4">
                  <c:v>17.003244353182751</c:v>
                </c:pt>
                <c:pt idx="5">
                  <c:v>18.557826694045175</c:v>
                </c:pt>
                <c:pt idx="6">
                  <c:v>19.237956468172484</c:v>
                </c:pt>
                <c:pt idx="7">
                  <c:v>20.403893223819299</c:v>
                </c:pt>
                <c:pt idx="8">
                  <c:v>22.638605338809032</c:v>
                </c:pt>
                <c:pt idx="9">
                  <c:v>23.221573716632438</c:v>
                </c:pt>
                <c:pt idx="10">
                  <c:v>24.678994661190959</c:v>
                </c:pt>
                <c:pt idx="11">
                  <c:v>27.108029568788496</c:v>
                </c:pt>
                <c:pt idx="12">
                  <c:v>27.885320739219711</c:v>
                </c:pt>
                <c:pt idx="13">
                  <c:v>28.176804928131414</c:v>
                </c:pt>
                <c:pt idx="14">
                  <c:v>28.371127720739217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268831696"/>
        <c:axId val="268832256"/>
      </c:barChart>
      <c:catAx>
        <c:axId val="268831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8832256"/>
        <c:crosses val="autoZero"/>
        <c:auto val="1"/>
        <c:lblAlgn val="ctr"/>
        <c:lblOffset val="100"/>
        <c:noMultiLvlLbl val="0"/>
      </c:catAx>
      <c:valAx>
        <c:axId val="2688322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883169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61666447944007"/>
          <c:y val="0.11004593175853018"/>
          <c:w val="0.22305577427821519"/>
          <c:h val="0.13908934525076258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790554414784395"/>
          <c:y val="0.1437383347914844"/>
          <c:w val="0.7950305852425531"/>
          <c:h val="0.661273148148148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Australasia!$B$12</c:f>
              <c:strCache>
                <c:ptCount val="1"/>
                <c:pt idx="0">
                  <c:v>Caloric 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Australasia!$C$2:$Q$2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Australasia!$C$12:$Q$12</c:f>
              <c:numCache>
                <c:formatCode>#,##0</c:formatCode>
                <c:ptCount val="15"/>
                <c:pt idx="0">
                  <c:v>219.29327145790552</c:v>
                </c:pt>
                <c:pt idx="1">
                  <c:v>222.98540451745379</c:v>
                </c:pt>
                <c:pt idx="2">
                  <c:v>227.45482874743323</c:v>
                </c:pt>
                <c:pt idx="3">
                  <c:v>227.45482874743323</c:v>
                </c:pt>
                <c:pt idx="4">
                  <c:v>225.1229552361396</c:v>
                </c:pt>
                <c:pt idx="5">
                  <c:v>220.36204681724843</c:v>
                </c:pt>
                <c:pt idx="6">
                  <c:v>210.16010020533878</c:v>
                </c:pt>
                <c:pt idx="7">
                  <c:v>202.29002710472281</c:v>
                </c:pt>
                <c:pt idx="8">
                  <c:v>197.4319572895277</c:v>
                </c:pt>
                <c:pt idx="9">
                  <c:v>193.64266283367556</c:v>
                </c:pt>
                <c:pt idx="10">
                  <c:v>191.31078932238191</c:v>
                </c:pt>
                <c:pt idx="11">
                  <c:v>186.45271950718686</c:v>
                </c:pt>
                <c:pt idx="12">
                  <c:v>182.37194086242297</c:v>
                </c:pt>
                <c:pt idx="13">
                  <c:v>177.02806406570841</c:v>
                </c:pt>
                <c:pt idx="14">
                  <c:v>170.80973470225871</c:v>
                </c:pt>
              </c:numCache>
            </c:numRef>
          </c:val>
        </c:ser>
        <c:ser>
          <c:idx val="1"/>
          <c:order val="1"/>
          <c:tx>
            <c:strRef>
              <c:f>Australasia!$B$13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Australasia!$C$2:$Q$2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Australasia!$C$13:$Q$13</c:f>
              <c:numCache>
                <c:formatCode>#,##0</c:formatCode>
                <c:ptCount val="15"/>
                <c:pt idx="0">
                  <c:v>43.528305544147841</c:v>
                </c:pt>
                <c:pt idx="1">
                  <c:v>42.653852977412726</c:v>
                </c:pt>
                <c:pt idx="2">
                  <c:v>42.362368788501023</c:v>
                </c:pt>
                <c:pt idx="3">
                  <c:v>42.265207392197127</c:v>
                </c:pt>
                <c:pt idx="4">
                  <c:v>42.07088459958932</c:v>
                </c:pt>
                <c:pt idx="5">
                  <c:v>40.419140862422992</c:v>
                </c:pt>
                <c:pt idx="6">
                  <c:v>39.253204106776174</c:v>
                </c:pt>
                <c:pt idx="7">
                  <c:v>37.990105954825459</c:v>
                </c:pt>
                <c:pt idx="8">
                  <c:v>37.50429897330595</c:v>
                </c:pt>
                <c:pt idx="9">
                  <c:v>37.50429897330595</c:v>
                </c:pt>
                <c:pt idx="10">
                  <c:v>37.50429897330595</c:v>
                </c:pt>
                <c:pt idx="11">
                  <c:v>36.629846406570834</c:v>
                </c:pt>
                <c:pt idx="12">
                  <c:v>35.561071047227927</c:v>
                </c:pt>
                <c:pt idx="13">
                  <c:v>34.297972895277205</c:v>
                </c:pt>
                <c:pt idx="14">
                  <c:v>32.743390554414781</c:v>
                </c:pt>
              </c:numCache>
            </c:numRef>
          </c:val>
        </c:ser>
        <c:ser>
          <c:idx val="2"/>
          <c:order val="2"/>
          <c:tx>
            <c:strRef>
              <c:f>Australasia!$B$14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Australasia!$C$2:$Q$2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Australasia!$C$14:$Q$14</c:f>
              <c:numCache>
                <c:formatCode>#,##0</c:formatCode>
                <c:ptCount val="15"/>
                <c:pt idx="0">
                  <c:v>8.5502028747433254</c:v>
                </c:pt>
                <c:pt idx="1">
                  <c:v>9.5218168377823407</c:v>
                </c:pt>
                <c:pt idx="2">
                  <c:v>10.396269404517453</c:v>
                </c:pt>
                <c:pt idx="3">
                  <c:v>10.979237782340862</c:v>
                </c:pt>
                <c:pt idx="4">
                  <c:v>11.562206160164271</c:v>
                </c:pt>
                <c:pt idx="5">
                  <c:v>12.533820123203284</c:v>
                </c:pt>
                <c:pt idx="6">
                  <c:v>14.768532238193014</c:v>
                </c:pt>
                <c:pt idx="7">
                  <c:v>16.906082956878848</c:v>
                </c:pt>
                <c:pt idx="8">
                  <c:v>18.07201971252567</c:v>
                </c:pt>
                <c:pt idx="9">
                  <c:v>19.529440657084187</c:v>
                </c:pt>
                <c:pt idx="10">
                  <c:v>21.375507186858314</c:v>
                </c:pt>
                <c:pt idx="11">
                  <c:v>23.318735112936345</c:v>
                </c:pt>
                <c:pt idx="12">
                  <c:v>24.678994661190959</c:v>
                </c:pt>
                <c:pt idx="13">
                  <c:v>25.650608624229974</c:v>
                </c:pt>
                <c:pt idx="14">
                  <c:v>26.52506119096509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269947584"/>
        <c:axId val="269948144"/>
      </c:barChart>
      <c:catAx>
        <c:axId val="2699475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9948144"/>
        <c:crosses val="autoZero"/>
        <c:auto val="1"/>
        <c:lblAlgn val="ctr"/>
        <c:lblOffset val="100"/>
        <c:noMultiLvlLbl val="0"/>
      </c:catAx>
      <c:valAx>
        <c:axId val="2699481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9947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34905441747914"/>
          <c:y val="0.10729312481773112"/>
          <c:w val="0.2212185591790759"/>
          <c:h val="0.14409430592009331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9417172238716061"/>
          <c:y val="1.8314150368181605E-2"/>
          <c:w val="0.65700959511208645"/>
          <c:h val="0.8538920313306129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Sheet2!$G$1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FCC917"/>
            </a:solidFill>
            <a:ln>
              <a:solidFill>
                <a:srgbClr val="000000"/>
              </a:solidFill>
            </a:ln>
          </c:spPr>
          <c:invertIfNegative val="0"/>
          <c:cat>
            <c:strRef>
              <c:f>Sheet2!$A$29:$A$55</c:f>
              <c:strCache>
                <c:ptCount val="27"/>
                <c:pt idx="0">
                  <c:v>Turkey</c:v>
                </c:pt>
                <c:pt idx="1">
                  <c:v>New Zealand</c:v>
                </c:pt>
                <c:pt idx="2">
                  <c:v>Peru</c:v>
                </c:pt>
                <c:pt idx="3">
                  <c:v>Portugal</c:v>
                </c:pt>
                <c:pt idx="4">
                  <c:v>Czech Republic</c:v>
                </c:pt>
                <c:pt idx="5">
                  <c:v>Finland</c:v>
                </c:pt>
                <c:pt idx="6">
                  <c:v>Venezuela</c:v>
                </c:pt>
                <c:pt idx="7">
                  <c:v>Norway</c:v>
                </c:pt>
                <c:pt idx="8">
                  <c:v>South Africa</c:v>
                </c:pt>
                <c:pt idx="9">
                  <c:v>Denmark</c:v>
                </c:pt>
                <c:pt idx="10">
                  <c:v>United Arab Emirates</c:v>
                </c:pt>
                <c:pt idx="11">
                  <c:v>Poland</c:v>
                </c:pt>
                <c:pt idx="12">
                  <c:v>Australia</c:v>
                </c:pt>
                <c:pt idx="13">
                  <c:v>Canada</c:v>
                </c:pt>
                <c:pt idx="14">
                  <c:v>Ireland</c:v>
                </c:pt>
                <c:pt idx="15">
                  <c:v>Israel</c:v>
                </c:pt>
                <c:pt idx="16">
                  <c:v>Belgium</c:v>
                </c:pt>
                <c:pt idx="17">
                  <c:v>Brazil</c:v>
                </c:pt>
                <c:pt idx="18">
                  <c:v>Austria</c:v>
                </c:pt>
                <c:pt idx="19">
                  <c:v>Slovakia</c:v>
                </c:pt>
                <c:pt idx="20">
                  <c:v>Netherlands</c:v>
                </c:pt>
                <c:pt idx="21">
                  <c:v>Germany</c:v>
                </c:pt>
                <c:pt idx="22">
                  <c:v>Saudi Arabia</c:v>
                </c:pt>
                <c:pt idx="23">
                  <c:v>Argentina</c:v>
                </c:pt>
                <c:pt idx="24">
                  <c:v>USA</c:v>
                </c:pt>
                <c:pt idx="25">
                  <c:v>Mexico</c:v>
                </c:pt>
                <c:pt idx="26">
                  <c:v>Chile</c:v>
                </c:pt>
              </c:strCache>
            </c:strRef>
          </c:cat>
          <c:val>
            <c:numRef>
              <c:f>Sheet2!$G$29:$G$55</c:f>
              <c:numCache>
                <c:formatCode>0</c:formatCode>
                <c:ptCount val="27"/>
                <c:pt idx="0">
                  <c:v>69.2</c:v>
                </c:pt>
                <c:pt idx="1">
                  <c:v>69.800000000000011</c:v>
                </c:pt>
                <c:pt idx="2">
                  <c:v>70.089999999999989</c:v>
                </c:pt>
                <c:pt idx="3">
                  <c:v>70.84</c:v>
                </c:pt>
                <c:pt idx="4">
                  <c:v>71.989999999999995</c:v>
                </c:pt>
                <c:pt idx="5">
                  <c:v>72.03</c:v>
                </c:pt>
                <c:pt idx="6">
                  <c:v>72.509999999999991</c:v>
                </c:pt>
                <c:pt idx="7">
                  <c:v>74.64</c:v>
                </c:pt>
                <c:pt idx="8">
                  <c:v>76.83</c:v>
                </c:pt>
                <c:pt idx="9">
                  <c:v>80.209999999999994</c:v>
                </c:pt>
                <c:pt idx="10">
                  <c:v>81.66</c:v>
                </c:pt>
                <c:pt idx="11">
                  <c:v>81.820000000000007</c:v>
                </c:pt>
                <c:pt idx="12">
                  <c:v>82.419999999999987</c:v>
                </c:pt>
                <c:pt idx="13">
                  <c:v>85.899999999999991</c:v>
                </c:pt>
                <c:pt idx="14">
                  <c:v>86.799999999999983</c:v>
                </c:pt>
                <c:pt idx="15">
                  <c:v>87.800000000000011</c:v>
                </c:pt>
                <c:pt idx="16">
                  <c:v>88.07</c:v>
                </c:pt>
                <c:pt idx="17">
                  <c:v>89.74</c:v>
                </c:pt>
                <c:pt idx="18">
                  <c:v>92.87</c:v>
                </c:pt>
                <c:pt idx="19">
                  <c:v>93.36999999999999</c:v>
                </c:pt>
                <c:pt idx="20">
                  <c:v>94.939999999999984</c:v>
                </c:pt>
                <c:pt idx="21">
                  <c:v>95.990000000000009</c:v>
                </c:pt>
                <c:pt idx="22">
                  <c:v>118.28</c:v>
                </c:pt>
                <c:pt idx="23">
                  <c:v>135.22</c:v>
                </c:pt>
                <c:pt idx="24">
                  <c:v>157.24</c:v>
                </c:pt>
                <c:pt idx="25">
                  <c:v>157.96</c:v>
                </c:pt>
                <c:pt idx="26">
                  <c:v>188.08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8"/>
        <c:overlap val="100"/>
        <c:axId val="227643008"/>
        <c:axId val="227643568"/>
      </c:barChart>
      <c:catAx>
        <c:axId val="2276430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227643568"/>
        <c:crosses val="autoZero"/>
        <c:auto val="1"/>
        <c:lblAlgn val="ctr"/>
        <c:lblOffset val="100"/>
        <c:noMultiLvlLbl val="0"/>
      </c:catAx>
      <c:valAx>
        <c:axId val="227643568"/>
        <c:scaling>
          <c:orientation val="minMax"/>
        </c:scaling>
        <c:delete val="0"/>
        <c:axPos val="b"/>
        <c:majorGridlines>
          <c:spPr>
            <a:ln>
              <a:solidFill>
                <a:srgbClr val="BFBFBF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1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1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Calories sold per capita per day</a:t>
                </a:r>
              </a:p>
            </c:rich>
          </c:tx>
          <c:layout>
            <c:manualLayout>
              <c:xMode val="edge"/>
              <c:yMode val="edge"/>
              <c:x val="0.42238952712878103"/>
              <c:y val="0.92155452370901925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2764300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154759662816811"/>
          <c:y val="0.15521416593759113"/>
          <c:w val="0.83382512908584461"/>
          <c:h val="0.6636360819480898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'Asia Pacific'!$B$8</c:f>
              <c:strCache>
                <c:ptCount val="1"/>
                <c:pt idx="0">
                  <c:v>Caloric 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'Asia Pacific'!$C$2:$Q$2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'Asia Pacific'!$C$8:$Q$8</c:f>
              <c:numCache>
                <c:formatCode>#,##0</c:formatCode>
                <c:ptCount val="15"/>
                <c:pt idx="0">
                  <c:v>15.837307597535933</c:v>
                </c:pt>
                <c:pt idx="1">
                  <c:v>16.420275975359342</c:v>
                </c:pt>
                <c:pt idx="2">
                  <c:v>16.808921560574948</c:v>
                </c:pt>
                <c:pt idx="3">
                  <c:v>17.197567145790558</c:v>
                </c:pt>
                <c:pt idx="4">
                  <c:v>17.68337412731006</c:v>
                </c:pt>
                <c:pt idx="5">
                  <c:v>17.877696919917859</c:v>
                </c:pt>
                <c:pt idx="6">
                  <c:v>17.974858316221763</c:v>
                </c:pt>
                <c:pt idx="7">
                  <c:v>18.654988090349075</c:v>
                </c:pt>
                <c:pt idx="8">
                  <c:v>19.432279260780287</c:v>
                </c:pt>
                <c:pt idx="9">
                  <c:v>20.112409034907596</c:v>
                </c:pt>
                <c:pt idx="10">
                  <c:v>20.695377412731006</c:v>
                </c:pt>
                <c:pt idx="11">
                  <c:v>21.278345790554411</c:v>
                </c:pt>
                <c:pt idx="12">
                  <c:v>21.666991375770017</c:v>
                </c:pt>
                <c:pt idx="13">
                  <c:v>22.735766735112936</c:v>
                </c:pt>
                <c:pt idx="14">
                  <c:v>23.221573716632442</c:v>
                </c:pt>
              </c:numCache>
            </c:numRef>
          </c:val>
        </c:ser>
        <c:ser>
          <c:idx val="1"/>
          <c:order val="1"/>
          <c:tx>
            <c:strRef>
              <c:f>'Asia Pacific'!$B$9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'Asia Pacific'!$C$2:$Q$2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'Asia Pacific'!$C$9:$Q$9</c:f>
              <c:numCache>
                <c:formatCode>#,##0</c:formatCode>
                <c:ptCount val="15"/>
                <c:pt idx="0">
                  <c:v>3.6921330595482544</c:v>
                </c:pt>
                <c:pt idx="1">
                  <c:v>3.9836172484599581</c:v>
                </c:pt>
                <c:pt idx="2">
                  <c:v>4.4694242299794658</c:v>
                </c:pt>
                <c:pt idx="3">
                  <c:v>5.0523926078028749</c:v>
                </c:pt>
                <c:pt idx="4">
                  <c:v>6.315490759753593</c:v>
                </c:pt>
                <c:pt idx="5">
                  <c:v>7.0927819301848052</c:v>
                </c:pt>
                <c:pt idx="6">
                  <c:v>7.9672344969199171</c:v>
                </c:pt>
                <c:pt idx="7">
                  <c:v>9.1331712525667346</c:v>
                </c:pt>
                <c:pt idx="8">
                  <c:v>9.8133010266940452</c:v>
                </c:pt>
                <c:pt idx="9">
                  <c:v>10.590592197125256</c:v>
                </c:pt>
                <c:pt idx="10">
                  <c:v>11.950851745379877</c:v>
                </c:pt>
                <c:pt idx="11">
                  <c:v>12.436658726899383</c:v>
                </c:pt>
                <c:pt idx="12">
                  <c:v>13.01962710472279</c:v>
                </c:pt>
                <c:pt idx="13">
                  <c:v>13.602595482546198</c:v>
                </c:pt>
                <c:pt idx="14">
                  <c:v>13.699756878850099</c:v>
                </c:pt>
              </c:numCache>
            </c:numRef>
          </c:val>
        </c:ser>
        <c:ser>
          <c:idx val="2"/>
          <c:order val="2"/>
          <c:tx>
            <c:strRef>
              <c:f>'Asia Pacific'!$B$10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'Asia Pacific'!$C$2:$Q$2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'Asia Pacific'!$C$10:$Q$10</c:f>
              <c:numCache>
                <c:formatCode>#,##0</c:formatCode>
                <c:ptCount val="15"/>
                <c:pt idx="0">
                  <c:v>2.331873511293634</c:v>
                </c:pt>
                <c:pt idx="1">
                  <c:v>2.7205190965092396</c:v>
                </c:pt>
                <c:pt idx="2">
                  <c:v>2.8176804928131407</c:v>
                </c:pt>
                <c:pt idx="3">
                  <c:v>2.7205190965092396</c:v>
                </c:pt>
                <c:pt idx="4">
                  <c:v>2.7205190965092396</c:v>
                </c:pt>
                <c:pt idx="5">
                  <c:v>2.8176804928131407</c:v>
                </c:pt>
                <c:pt idx="6">
                  <c:v>2.9148418891170431</c:v>
                </c:pt>
                <c:pt idx="7">
                  <c:v>3.0120032854209442</c:v>
                </c:pt>
                <c:pt idx="8">
                  <c:v>3.0120032854209442</c:v>
                </c:pt>
                <c:pt idx="9">
                  <c:v>3.1091646817248457</c:v>
                </c:pt>
                <c:pt idx="10">
                  <c:v>3.4978102669404514</c:v>
                </c:pt>
                <c:pt idx="11">
                  <c:v>3.6921330595482535</c:v>
                </c:pt>
                <c:pt idx="12">
                  <c:v>3.886455852156057</c:v>
                </c:pt>
                <c:pt idx="13">
                  <c:v>4.2751014373716627</c:v>
                </c:pt>
                <c:pt idx="14">
                  <c:v>4.5665856262833673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8667792"/>
        <c:axId val="228668352"/>
      </c:barChart>
      <c:catAx>
        <c:axId val="228667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28668352"/>
        <c:crosses val="autoZero"/>
        <c:auto val="1"/>
        <c:lblAlgn val="ctr"/>
        <c:lblOffset val="100"/>
        <c:noMultiLvlLbl val="0"/>
      </c:catAx>
      <c:valAx>
        <c:axId val="228668352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lumMod val="65000"/>
                </a:sys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28667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207526751758855"/>
          <c:y val="0.17947105570137067"/>
          <c:w val="0.23108550162885674"/>
          <c:h val="0.14325696267133275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247473753280839"/>
          <c:y val="0.19499180722509626"/>
          <c:w val="0.83313648293963261"/>
          <c:h val="0.71944946930235598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China!$B$8</c:f>
              <c:strCache>
                <c:ptCount val="1"/>
                <c:pt idx="0">
                  <c:v>Caloric 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China!$C$2:$Q$2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China!$C$8:$Q$8</c:f>
              <c:numCache>
                <c:formatCode>#,##0</c:formatCode>
                <c:ptCount val="15"/>
                <c:pt idx="0">
                  <c:v>11.950851745379875</c:v>
                </c:pt>
                <c:pt idx="1">
                  <c:v>12.922465708418891</c:v>
                </c:pt>
                <c:pt idx="2">
                  <c:v>13.796918275154002</c:v>
                </c:pt>
                <c:pt idx="3">
                  <c:v>14.671370841889116</c:v>
                </c:pt>
                <c:pt idx="4">
                  <c:v>15.448662012320327</c:v>
                </c:pt>
                <c:pt idx="5">
                  <c:v>16.614598767967145</c:v>
                </c:pt>
                <c:pt idx="6">
                  <c:v>18.169181108829566</c:v>
                </c:pt>
                <c:pt idx="7">
                  <c:v>19.82092484599589</c:v>
                </c:pt>
                <c:pt idx="8">
                  <c:v>21.472668583162218</c:v>
                </c:pt>
                <c:pt idx="9">
                  <c:v>22.832928131416836</c:v>
                </c:pt>
                <c:pt idx="10">
                  <c:v>23.415896509240248</c:v>
                </c:pt>
                <c:pt idx="11">
                  <c:v>24.290349075975357</c:v>
                </c:pt>
                <c:pt idx="12">
                  <c:v>23.901703490759751</c:v>
                </c:pt>
                <c:pt idx="13">
                  <c:v>25.164801642710472</c:v>
                </c:pt>
                <c:pt idx="14">
                  <c:v>25.650608624229974</c:v>
                </c:pt>
              </c:numCache>
            </c:numRef>
          </c:val>
        </c:ser>
        <c:ser>
          <c:idx val="2"/>
          <c:order val="1"/>
          <c:tx>
            <c:strRef>
              <c:f>China!$B$9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China!$C$2:$Q$2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China!$C$9:$Q$9</c:f>
              <c:numCache>
                <c:formatCode>#,##0</c:formatCode>
                <c:ptCount val="15"/>
                <c:pt idx="0">
                  <c:v>3.7892944558521551</c:v>
                </c:pt>
                <c:pt idx="1">
                  <c:v>4.3722628336755642</c:v>
                </c:pt>
                <c:pt idx="2">
                  <c:v>5.5381995893223808</c:v>
                </c:pt>
                <c:pt idx="3">
                  <c:v>7.4814275154004104</c:v>
                </c:pt>
                <c:pt idx="4">
                  <c:v>10.10478521560575</c:v>
                </c:pt>
                <c:pt idx="5">
                  <c:v>12.436658726899383</c:v>
                </c:pt>
                <c:pt idx="6">
                  <c:v>14.865693634496919</c:v>
                </c:pt>
                <c:pt idx="7">
                  <c:v>17.68337412731006</c:v>
                </c:pt>
                <c:pt idx="8">
                  <c:v>19.820924845995894</c:v>
                </c:pt>
                <c:pt idx="9">
                  <c:v>22.24995975359343</c:v>
                </c:pt>
                <c:pt idx="10">
                  <c:v>25.261963039014368</c:v>
                </c:pt>
                <c:pt idx="11">
                  <c:v>26.622222587268986</c:v>
                </c:pt>
                <c:pt idx="12">
                  <c:v>27.690997946611901</c:v>
                </c:pt>
                <c:pt idx="13">
                  <c:v>29.245580287474333</c:v>
                </c:pt>
                <c:pt idx="14">
                  <c:v>28.856934702258727</c:v>
                </c:pt>
              </c:numCache>
            </c:numRef>
          </c:val>
        </c:ser>
        <c:ser>
          <c:idx val="3"/>
          <c:order val="2"/>
          <c:tx>
            <c:strRef>
              <c:f>China!$B$10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China!$C$2:$Q$2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China!$C$10:$Q$10</c:f>
              <c:numCache>
                <c:formatCode>#,##0</c:formatCode>
                <c:ptCount val="15"/>
                <c:pt idx="0">
                  <c:v>0.97161396303901426</c:v>
                </c:pt>
                <c:pt idx="1">
                  <c:v>1.0687753593429157</c:v>
                </c:pt>
                <c:pt idx="2">
                  <c:v>1.165936755646817</c:v>
                </c:pt>
                <c:pt idx="3">
                  <c:v>1.2630981519507187</c:v>
                </c:pt>
                <c:pt idx="4">
                  <c:v>1.3602595482546198</c:v>
                </c:pt>
                <c:pt idx="5">
                  <c:v>1.4574209445585216</c:v>
                </c:pt>
                <c:pt idx="6">
                  <c:v>1.6517437371663244</c:v>
                </c:pt>
                <c:pt idx="7">
                  <c:v>1.7489051334702257</c:v>
                </c:pt>
                <c:pt idx="8">
                  <c:v>1.9432279260780285</c:v>
                </c:pt>
                <c:pt idx="9">
                  <c:v>2.0403893223819303</c:v>
                </c:pt>
                <c:pt idx="10">
                  <c:v>2.331873511293634</c:v>
                </c:pt>
                <c:pt idx="11">
                  <c:v>2.8176804928131407</c:v>
                </c:pt>
                <c:pt idx="12">
                  <c:v>3.2063260780287468</c:v>
                </c:pt>
                <c:pt idx="13">
                  <c:v>3.789294455852156</c:v>
                </c:pt>
                <c:pt idx="14">
                  <c:v>4.4694242299794658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overlap val="100"/>
        <c:axId val="220254496"/>
        <c:axId val="220255056"/>
      </c:barChart>
      <c:catAx>
        <c:axId val="220254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20255056"/>
        <c:crosses val="autoZero"/>
        <c:auto val="1"/>
        <c:lblAlgn val="ctr"/>
        <c:lblOffset val="100"/>
        <c:noMultiLvlLbl val="0"/>
      </c:catAx>
      <c:valAx>
        <c:axId val="220255056"/>
        <c:scaling>
          <c:orientation val="minMax"/>
        </c:scaling>
        <c:delete val="0"/>
        <c:axPos val="l"/>
        <c:majorGridlines>
          <c:spPr>
            <a:ln>
              <a:solidFill>
                <a:srgbClr val="BFBFBF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layout>
            <c:manualLayout>
              <c:xMode val="edge"/>
              <c:yMode val="edge"/>
              <c:x val="5.3143603973109937E-2"/>
              <c:y val="0.44709949202063443"/>
            </c:manualLayout>
          </c:layout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202544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102547235638628"/>
          <c:y val="0.22245120983834338"/>
          <c:w val="0.23194874664327189"/>
          <c:h val="0.15561117653145184"/>
        </c:manualLayout>
      </c:layout>
      <c:overlay val="0"/>
      <c:spPr>
        <a:solidFill>
          <a:srgbClr val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9158250087897295E-2"/>
          <c:y val="0.19326430086650129"/>
          <c:w val="0.82353919595852809"/>
          <c:h val="0.6558278502858374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'Latin America'!$B$20</c:f>
              <c:strCache>
                <c:ptCount val="1"/>
                <c:pt idx="0">
                  <c:v>Caloric 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'Latin America'!$C$2:$Q$2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'Latin America'!$C$20:$Q$20</c:f>
              <c:numCache>
                <c:formatCode>#,##0</c:formatCode>
                <c:ptCount val="15"/>
                <c:pt idx="0">
                  <c:v>205.01054620123202</c:v>
                </c:pt>
                <c:pt idx="1">
                  <c:v>208.89700205338806</c:v>
                </c:pt>
                <c:pt idx="2">
                  <c:v>203.7474480492813</c:v>
                </c:pt>
                <c:pt idx="3">
                  <c:v>205.98216016427102</c:v>
                </c:pt>
                <c:pt idx="4">
                  <c:v>213.94939466119095</c:v>
                </c:pt>
                <c:pt idx="5">
                  <c:v>218.22449609856261</c:v>
                </c:pt>
                <c:pt idx="6">
                  <c:v>225.9974078028747</c:v>
                </c:pt>
                <c:pt idx="7">
                  <c:v>228.81508829568787</c:v>
                </c:pt>
                <c:pt idx="8">
                  <c:v>227.06618316221761</c:v>
                </c:pt>
                <c:pt idx="9">
                  <c:v>226.67753757700206</c:v>
                </c:pt>
                <c:pt idx="10">
                  <c:v>228.81508829568787</c:v>
                </c:pt>
                <c:pt idx="11">
                  <c:v>229.20373388090346</c:v>
                </c:pt>
                <c:pt idx="12">
                  <c:v>233.86748090349076</c:v>
                </c:pt>
                <c:pt idx="13">
                  <c:v>231.63276878850098</c:v>
                </c:pt>
                <c:pt idx="14">
                  <c:v>230.4668320328542</c:v>
                </c:pt>
              </c:numCache>
            </c:numRef>
          </c:val>
        </c:ser>
        <c:ser>
          <c:idx val="1"/>
          <c:order val="1"/>
          <c:tx>
            <c:strRef>
              <c:f>'Latin America'!$B$21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'Latin America'!$C$2:$Q$2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'Latin America'!$C$21:$Q$21</c:f>
              <c:numCache>
                <c:formatCode>#,##0</c:formatCode>
                <c:ptCount val="15"/>
                <c:pt idx="0">
                  <c:v>21.084022997946612</c:v>
                </c:pt>
                <c:pt idx="1">
                  <c:v>22.347121149897326</c:v>
                </c:pt>
                <c:pt idx="2">
                  <c:v>23.610219301848044</c:v>
                </c:pt>
                <c:pt idx="3">
                  <c:v>24.873317453798766</c:v>
                </c:pt>
                <c:pt idx="4">
                  <c:v>25.261963039014368</c:v>
                </c:pt>
                <c:pt idx="5">
                  <c:v>26.622222587268993</c:v>
                </c:pt>
                <c:pt idx="6">
                  <c:v>28.46828911704312</c:v>
                </c:pt>
                <c:pt idx="7">
                  <c:v>22.152798357289527</c:v>
                </c:pt>
                <c:pt idx="8">
                  <c:v>25.359124435318272</c:v>
                </c:pt>
                <c:pt idx="9">
                  <c:v>35.561071047227919</c:v>
                </c:pt>
                <c:pt idx="10">
                  <c:v>37.115653388090351</c:v>
                </c:pt>
                <c:pt idx="11">
                  <c:v>38.767397125256679</c:v>
                </c:pt>
                <c:pt idx="12">
                  <c:v>40.321979466119096</c:v>
                </c:pt>
                <c:pt idx="13">
                  <c:v>41.196432032854204</c:v>
                </c:pt>
                <c:pt idx="14">
                  <c:v>31.09164681724846</c:v>
                </c:pt>
              </c:numCache>
            </c:numRef>
          </c:val>
        </c:ser>
        <c:ser>
          <c:idx val="2"/>
          <c:order val="2"/>
          <c:tx>
            <c:strRef>
              <c:f>'Latin America'!$B$22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'Latin America'!$C$2:$Q$2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'Latin America'!$C$22:$Q$22</c:f>
              <c:numCache>
                <c:formatCode>#,##0</c:formatCode>
                <c:ptCount val="15"/>
                <c:pt idx="0">
                  <c:v>1.9432279260780285</c:v>
                </c:pt>
                <c:pt idx="1">
                  <c:v>2.1375507186858314</c:v>
                </c:pt>
                <c:pt idx="2">
                  <c:v>2.331873511293634</c:v>
                </c:pt>
                <c:pt idx="3">
                  <c:v>2.5261963039014375</c:v>
                </c:pt>
                <c:pt idx="4">
                  <c:v>2.9148418891170431</c:v>
                </c:pt>
                <c:pt idx="5">
                  <c:v>3.3034874743326488</c:v>
                </c:pt>
                <c:pt idx="6">
                  <c:v>3.5949716632443534</c:v>
                </c:pt>
                <c:pt idx="7">
                  <c:v>4.0807786447638605</c:v>
                </c:pt>
                <c:pt idx="8">
                  <c:v>4.4694242299794658</c:v>
                </c:pt>
                <c:pt idx="9">
                  <c:v>4.7609084188911703</c:v>
                </c:pt>
                <c:pt idx="10">
                  <c:v>5.246715400410678</c:v>
                </c:pt>
                <c:pt idx="11">
                  <c:v>5.9268451745379869</c:v>
                </c:pt>
                <c:pt idx="12">
                  <c:v>6.4126521560574936</c:v>
                </c:pt>
                <c:pt idx="13">
                  <c:v>6.8012977412730997</c:v>
                </c:pt>
                <c:pt idx="14">
                  <c:v>7.1899433264887067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262409760"/>
        <c:axId val="262410320"/>
      </c:barChart>
      <c:catAx>
        <c:axId val="262409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2410320"/>
        <c:crosses val="autoZero"/>
        <c:auto val="1"/>
        <c:lblAlgn val="ctr"/>
        <c:lblOffset val="100"/>
        <c:noMultiLvlLbl val="0"/>
      </c:catAx>
      <c:valAx>
        <c:axId val="262410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2409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747326063000595"/>
          <c:y val="0.17718351130766191"/>
          <c:w val="0.22908729097533598"/>
          <c:h val="0.13331877179736096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137620297462818"/>
          <c:y val="0.15868643372703409"/>
          <c:w val="0.80990135608048985"/>
          <c:h val="0.74725885826771654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Chile!$B$20</c:f>
              <c:strCache>
                <c:ptCount val="1"/>
                <c:pt idx="0">
                  <c:v>Caloric 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Chile!$C$2:$Q$2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Chile!$C$20:$Q$20</c:f>
              <c:numCache>
                <c:formatCode>#,##0</c:formatCode>
                <c:ptCount val="15"/>
                <c:pt idx="0">
                  <c:v>244.36091170431209</c:v>
                </c:pt>
                <c:pt idx="1">
                  <c:v>249.89911129363449</c:v>
                </c:pt>
                <c:pt idx="2">
                  <c:v>259.42092813141682</c:v>
                </c:pt>
                <c:pt idx="3">
                  <c:v>268.74842217659136</c:v>
                </c:pt>
                <c:pt idx="4">
                  <c:v>276.42417248459958</c:v>
                </c:pt>
                <c:pt idx="5">
                  <c:v>283.32263162217657</c:v>
                </c:pt>
                <c:pt idx="6">
                  <c:v>297.4110340862423</c:v>
                </c:pt>
                <c:pt idx="7">
                  <c:v>308.48743326488704</c:v>
                </c:pt>
                <c:pt idx="8">
                  <c:v>317.23195893223817</c:v>
                </c:pt>
                <c:pt idx="9">
                  <c:v>314.21995564681725</c:v>
                </c:pt>
                <c:pt idx="10">
                  <c:v>324.2275794661191</c:v>
                </c:pt>
                <c:pt idx="11">
                  <c:v>329.76577905544139</c:v>
                </c:pt>
                <c:pt idx="12">
                  <c:v>336.56707679671456</c:v>
                </c:pt>
                <c:pt idx="13">
                  <c:v>344.72863408624232</c:v>
                </c:pt>
                <c:pt idx="14">
                  <c:v>348.71225133470216</c:v>
                </c:pt>
              </c:numCache>
            </c:numRef>
          </c:val>
        </c:ser>
        <c:ser>
          <c:idx val="2"/>
          <c:order val="1"/>
          <c:tx>
            <c:strRef>
              <c:f>Chile!$B$21</c:f>
              <c:strCache>
                <c:ptCount val="1"/>
                <c:pt idx="0">
                  <c:v> 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Chile!$C$2:$Q$2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Chile!$C$21:$Q$21</c:f>
              <c:numCache>
                <c:formatCode>#,##0</c:formatCode>
                <c:ptCount val="15"/>
                <c:pt idx="0">
                  <c:v>25.650608624229974</c:v>
                </c:pt>
                <c:pt idx="1">
                  <c:v>25.359124435318272</c:v>
                </c:pt>
                <c:pt idx="2">
                  <c:v>25.553447227926075</c:v>
                </c:pt>
                <c:pt idx="3">
                  <c:v>27.302352361396302</c:v>
                </c:pt>
                <c:pt idx="4">
                  <c:v>28.662611909650924</c:v>
                </c:pt>
                <c:pt idx="5">
                  <c:v>33.423520328542097</c:v>
                </c:pt>
                <c:pt idx="6">
                  <c:v>39.058881314168374</c:v>
                </c:pt>
                <c:pt idx="7">
                  <c:v>43.528305544147841</c:v>
                </c:pt>
                <c:pt idx="8">
                  <c:v>50.523926078028744</c:v>
                </c:pt>
                <c:pt idx="9">
                  <c:v>51.689862833675555</c:v>
                </c:pt>
                <c:pt idx="10">
                  <c:v>56.159287063655029</c:v>
                </c:pt>
                <c:pt idx="11">
                  <c:v>64.515167145790542</c:v>
                </c:pt>
                <c:pt idx="12">
                  <c:v>72.579563039014374</c:v>
                </c:pt>
                <c:pt idx="13">
                  <c:v>79.769506365503062</c:v>
                </c:pt>
                <c:pt idx="14">
                  <c:v>86.765126899383972</c:v>
                </c:pt>
              </c:numCache>
            </c:numRef>
          </c:val>
        </c:ser>
        <c:ser>
          <c:idx val="3"/>
          <c:order val="2"/>
          <c:tx>
            <c:strRef>
              <c:f>Chile!$B$22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Chile!$C$2:$Q$2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Chile!$C$22:$Q$22</c:f>
              <c:numCache>
                <c:formatCode>#,##0</c:formatCode>
                <c:ptCount val="15"/>
                <c:pt idx="0">
                  <c:v>9.7161396303901429E-2</c:v>
                </c:pt>
                <c:pt idx="1">
                  <c:v>9.7161396303901429E-2</c:v>
                </c:pt>
                <c:pt idx="2">
                  <c:v>9.7161396303901429E-2</c:v>
                </c:pt>
                <c:pt idx="3">
                  <c:v>0.19432279260780286</c:v>
                </c:pt>
                <c:pt idx="4">
                  <c:v>0.29148418891170425</c:v>
                </c:pt>
                <c:pt idx="5">
                  <c:v>0.38864558521560572</c:v>
                </c:pt>
                <c:pt idx="6">
                  <c:v>0.77729117043121143</c:v>
                </c:pt>
                <c:pt idx="7">
                  <c:v>1.165936755646817</c:v>
                </c:pt>
                <c:pt idx="8">
                  <c:v>1.6517437371663244</c:v>
                </c:pt>
                <c:pt idx="9">
                  <c:v>1.9432279260780285</c:v>
                </c:pt>
                <c:pt idx="10">
                  <c:v>2.623357700205339</c:v>
                </c:pt>
                <c:pt idx="11">
                  <c:v>3.886455852156057</c:v>
                </c:pt>
                <c:pt idx="12">
                  <c:v>5.9268451745379869</c:v>
                </c:pt>
                <c:pt idx="13">
                  <c:v>8.0643958932238196</c:v>
                </c:pt>
                <c:pt idx="14">
                  <c:v>11.173560574948665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265026064"/>
        <c:axId val="265026624"/>
      </c:barChart>
      <c:catAx>
        <c:axId val="265026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5026624"/>
        <c:crosses val="autoZero"/>
        <c:auto val="1"/>
        <c:lblAlgn val="ctr"/>
        <c:lblOffset val="100"/>
        <c:noMultiLvlLbl val="0"/>
      </c:catAx>
      <c:valAx>
        <c:axId val="265026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5026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027755905511812"/>
          <c:y val="0.18320476541994751"/>
          <c:w val="0.2244446631671041"/>
          <c:h val="0.16731442749343833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790554414784395"/>
          <c:y val="0.14246518664333624"/>
          <c:w val="0.79518159819344969"/>
          <c:h val="0.6625462962962963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'Eastern Europe'!$B$16</c:f>
              <c:strCache>
                <c:ptCount val="1"/>
                <c:pt idx="0">
                  <c:v>Caloric 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'Eastern Europe'!$C$2:$Q$2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'Eastern Europe'!$C$16:$Q$16</c:f>
              <c:numCache>
                <c:formatCode>#,##0</c:formatCode>
                <c:ptCount val="15"/>
                <c:pt idx="0">
                  <c:v>66.944202053388082</c:v>
                </c:pt>
                <c:pt idx="1">
                  <c:v>72.87104722792607</c:v>
                </c:pt>
                <c:pt idx="2">
                  <c:v>78.895053798767947</c:v>
                </c:pt>
                <c:pt idx="3">
                  <c:v>84.14176919917864</c:v>
                </c:pt>
                <c:pt idx="4">
                  <c:v>88.514032032854203</c:v>
                </c:pt>
                <c:pt idx="5">
                  <c:v>93.760747433264868</c:v>
                </c:pt>
                <c:pt idx="6">
                  <c:v>99.68759260780287</c:v>
                </c:pt>
                <c:pt idx="7">
                  <c:v>105.71159917864476</c:v>
                </c:pt>
                <c:pt idx="8">
                  <c:v>106.97469733059548</c:v>
                </c:pt>
                <c:pt idx="9">
                  <c:v>98.327333059548238</c:v>
                </c:pt>
                <c:pt idx="10">
                  <c:v>102.50527310061601</c:v>
                </c:pt>
                <c:pt idx="11">
                  <c:v>101.04785215605749</c:v>
                </c:pt>
                <c:pt idx="12">
                  <c:v>104.05985544147842</c:v>
                </c:pt>
                <c:pt idx="13">
                  <c:v>104.83714661190963</c:v>
                </c:pt>
                <c:pt idx="14">
                  <c:v>104.54566242299795</c:v>
                </c:pt>
              </c:numCache>
            </c:numRef>
          </c:val>
        </c:ser>
        <c:ser>
          <c:idx val="1"/>
          <c:order val="1"/>
          <c:tx>
            <c:strRef>
              <c:f>'Eastern Europe'!$B$17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'Eastern Europe'!$C$2:$Q$2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'Eastern Europe'!$C$17:$Q$17</c:f>
              <c:numCache>
                <c:formatCode>#,##0</c:formatCode>
                <c:ptCount val="15"/>
                <c:pt idx="0">
                  <c:v>17.877696919917863</c:v>
                </c:pt>
                <c:pt idx="1">
                  <c:v>20.889700205338809</c:v>
                </c:pt>
                <c:pt idx="2">
                  <c:v>24.290349075975357</c:v>
                </c:pt>
                <c:pt idx="3">
                  <c:v>28.273966324435317</c:v>
                </c:pt>
                <c:pt idx="4">
                  <c:v>30.994485420944557</c:v>
                </c:pt>
                <c:pt idx="5">
                  <c:v>33.617843121149889</c:v>
                </c:pt>
                <c:pt idx="6">
                  <c:v>37.115653388090344</c:v>
                </c:pt>
                <c:pt idx="7">
                  <c:v>41.487916221765907</c:v>
                </c:pt>
                <c:pt idx="8">
                  <c:v>43.528305544147841</c:v>
                </c:pt>
                <c:pt idx="9">
                  <c:v>41.002109240246398</c:v>
                </c:pt>
                <c:pt idx="10">
                  <c:v>39.64184969199178</c:v>
                </c:pt>
                <c:pt idx="11">
                  <c:v>38.767397125256672</c:v>
                </c:pt>
                <c:pt idx="12">
                  <c:v>39.058881314168374</c:v>
                </c:pt>
                <c:pt idx="13">
                  <c:v>39.253204106776174</c:v>
                </c:pt>
                <c:pt idx="14">
                  <c:v>38.767397125256664</c:v>
                </c:pt>
              </c:numCache>
            </c:numRef>
          </c:val>
        </c:ser>
        <c:ser>
          <c:idx val="2"/>
          <c:order val="2"/>
          <c:tx>
            <c:strRef>
              <c:f>'Eastern Europe'!$B$18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'Eastern Europe'!$C$2:$Q$2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'Eastern Europe'!$C$18:$Q$18</c:f>
              <c:numCache>
                <c:formatCode>#,##0</c:formatCode>
                <c:ptCount val="15"/>
                <c:pt idx="0">
                  <c:v>0.29148418891170425</c:v>
                </c:pt>
                <c:pt idx="1">
                  <c:v>0.38864558521560572</c:v>
                </c:pt>
                <c:pt idx="2">
                  <c:v>0.48580698151950713</c:v>
                </c:pt>
                <c:pt idx="3">
                  <c:v>0.58296837782340849</c:v>
                </c:pt>
                <c:pt idx="4">
                  <c:v>0.77729117043121143</c:v>
                </c:pt>
                <c:pt idx="5">
                  <c:v>0.97161396303901426</c:v>
                </c:pt>
                <c:pt idx="6">
                  <c:v>1.4574209445585216</c:v>
                </c:pt>
                <c:pt idx="7">
                  <c:v>2.2347121149897329</c:v>
                </c:pt>
                <c:pt idx="8">
                  <c:v>3.0120032854209442</c:v>
                </c:pt>
                <c:pt idx="9">
                  <c:v>2.9148418891170431</c:v>
                </c:pt>
                <c:pt idx="10">
                  <c:v>3.2063260780287468</c:v>
                </c:pt>
                <c:pt idx="11">
                  <c:v>3.5949716632443534</c:v>
                </c:pt>
                <c:pt idx="12">
                  <c:v>3.886455852156057</c:v>
                </c:pt>
                <c:pt idx="13">
                  <c:v>4.1779400410677612</c:v>
                </c:pt>
                <c:pt idx="14">
                  <c:v>4.5665856262833673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264549504"/>
        <c:axId val="264550064"/>
      </c:barChart>
      <c:catAx>
        <c:axId val="264549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4550064"/>
        <c:crosses val="autoZero"/>
        <c:auto val="1"/>
        <c:lblAlgn val="ctr"/>
        <c:lblOffset val="100"/>
        <c:noMultiLvlLbl val="0"/>
      </c:catAx>
      <c:valAx>
        <c:axId val="2645500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64549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550286450333337"/>
          <c:y val="0.1622120151647711"/>
          <c:w val="0.2212185591790759"/>
          <c:h val="0.14872393554972296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321697467488021"/>
          <c:y val="0.1437383347914844"/>
          <c:w val="0.79919211843899396"/>
          <c:h val="0.661273148148148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'Sub-Saharan Africa'!$A$2</c:f>
              <c:strCache>
                <c:ptCount val="1"/>
                <c:pt idx="0">
                  <c:v>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'Sub-Saharan Africa'!$B$1:$P$1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'Sub-Saharan Africa'!$B$2:$P$2</c:f>
              <c:numCache>
                <c:formatCode>#,##0</c:formatCode>
                <c:ptCount val="15"/>
                <c:pt idx="0">
                  <c:v>41.649128864031354</c:v>
                </c:pt>
                <c:pt idx="1">
                  <c:v>43.317748259731488</c:v>
                </c:pt>
                <c:pt idx="2">
                  <c:v>45.061804511872509</c:v>
                </c:pt>
                <c:pt idx="3">
                  <c:v>44.517447361116183</c:v>
                </c:pt>
                <c:pt idx="4">
                  <c:v>45.814774869170705</c:v>
                </c:pt>
                <c:pt idx="5">
                  <c:v>48.787432696569944</c:v>
                </c:pt>
                <c:pt idx="6">
                  <c:v>48.946621584140487</c:v>
                </c:pt>
                <c:pt idx="7">
                  <c:v>50.565428003870068</c:v>
                </c:pt>
                <c:pt idx="8">
                  <c:v>51.457239310629951</c:v>
                </c:pt>
                <c:pt idx="9">
                  <c:v>53.329440557752775</c:v>
                </c:pt>
                <c:pt idx="10">
                  <c:v>54.777511235285651</c:v>
                </c:pt>
                <c:pt idx="11">
                  <c:v>55.816364590190886</c:v>
                </c:pt>
                <c:pt idx="12">
                  <c:v>56.162451887460364</c:v>
                </c:pt>
                <c:pt idx="13">
                  <c:v>58.337677485908834</c:v>
                </c:pt>
                <c:pt idx="14">
                  <c:v>60.880215100680552</c:v>
                </c:pt>
              </c:numCache>
            </c:numRef>
          </c:val>
        </c:ser>
        <c:ser>
          <c:idx val="1"/>
          <c:order val="1"/>
          <c:tx>
            <c:strRef>
              <c:f>'Sub-Saharan Africa'!$A$3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'Sub-Saharan Africa'!$B$1:$P$1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'Sub-Saharan Africa'!$B$3:$P$3</c:f>
              <c:numCache>
                <c:formatCode>#,##0</c:formatCode>
                <c:ptCount val="15"/>
                <c:pt idx="0">
                  <c:v>7.3656485792875035</c:v>
                </c:pt>
                <c:pt idx="1">
                  <c:v>7.6028185235903845</c:v>
                </c:pt>
                <c:pt idx="2">
                  <c:v>7.9873255875182707</c:v>
                </c:pt>
                <c:pt idx="3">
                  <c:v>8.2097534384937045</c:v>
                </c:pt>
                <c:pt idx="4">
                  <c:v>8.6043991028308824</c:v>
                </c:pt>
                <c:pt idx="5">
                  <c:v>9.0520305192724351</c:v>
                </c:pt>
                <c:pt idx="6">
                  <c:v>9.4314515436774116</c:v>
                </c:pt>
                <c:pt idx="7">
                  <c:v>9.719314072198733</c:v>
                </c:pt>
                <c:pt idx="8">
                  <c:v>10.24207011645527</c:v>
                </c:pt>
                <c:pt idx="9">
                  <c:v>10.575090121703896</c:v>
                </c:pt>
                <c:pt idx="10">
                  <c:v>11.130537977927954</c:v>
                </c:pt>
                <c:pt idx="11">
                  <c:v>11.953571161854748</c:v>
                </c:pt>
                <c:pt idx="12">
                  <c:v>12.837003619587339</c:v>
                </c:pt>
                <c:pt idx="13">
                  <c:v>13.817546420012988</c:v>
                </c:pt>
                <c:pt idx="14">
                  <c:v>14.782382033901676</c:v>
                </c:pt>
              </c:numCache>
            </c:numRef>
          </c:val>
        </c:ser>
        <c:ser>
          <c:idx val="2"/>
          <c:order val="2"/>
          <c:tx>
            <c:strRef>
              <c:f>'Sub-Saharan Africa'!$A$4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'Sub-Saharan Africa'!$B$1:$P$1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'Sub-Saharan Africa'!$B$4:$P$4</c:f>
              <c:numCache>
                <c:formatCode>#,##0</c:formatCode>
                <c:ptCount val="15"/>
                <c:pt idx="0">
                  <c:v>0.26479245606575674</c:v>
                </c:pt>
                <c:pt idx="1">
                  <c:v>0.33479673006524702</c:v>
                </c:pt>
                <c:pt idx="2">
                  <c:v>0.38729993556486475</c:v>
                </c:pt>
                <c:pt idx="3">
                  <c:v>0.45730420956435508</c:v>
                </c:pt>
                <c:pt idx="4">
                  <c:v>0.56231062056359038</c:v>
                </c:pt>
                <c:pt idx="5">
                  <c:v>0.66731703156282585</c:v>
                </c:pt>
                <c:pt idx="6">
                  <c:v>0.73732130556231601</c:v>
                </c:pt>
                <c:pt idx="7">
                  <c:v>0.78982451106193374</c:v>
                </c:pt>
                <c:pt idx="8">
                  <c:v>1.0924119757644144</c:v>
                </c:pt>
                <c:pt idx="9">
                  <c:v>1.1624162497639048</c:v>
                </c:pt>
                <c:pt idx="10">
                  <c:v>1.2324205237633949</c:v>
                </c:pt>
                <c:pt idx="11">
                  <c:v>1.3549280032625031</c:v>
                </c:pt>
                <c:pt idx="12">
                  <c:v>1.4599344142617383</c:v>
                </c:pt>
                <c:pt idx="13">
                  <c:v>1.6925176049647288</c:v>
                </c:pt>
                <c:pt idx="14">
                  <c:v>1.850027221463582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84831136"/>
        <c:axId val="84831696"/>
      </c:barChart>
      <c:catAx>
        <c:axId val="84831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84831696"/>
        <c:crosses val="autoZero"/>
        <c:auto val="1"/>
        <c:lblAlgn val="ctr"/>
        <c:lblOffset val="100"/>
        <c:noMultiLvlLbl val="0"/>
      </c:catAx>
      <c:valAx>
        <c:axId val="848316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848311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7112957902849413"/>
          <c:y val="0.16565069991251094"/>
          <c:w val="0.2224364716217454"/>
          <c:h val="0.14311971420239136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321697467488021"/>
          <c:y val="0.1437383347914844"/>
          <c:w val="0.79919211843899396"/>
          <c:h val="0.661273148148148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'North Africa and Middle East'!$A$2</c:f>
              <c:strCache>
                <c:ptCount val="1"/>
                <c:pt idx="0">
                  <c:v>Soft drinks</c:v>
                </c:pt>
              </c:strCache>
            </c:strRef>
          </c:tx>
          <c:spPr>
            <a:solidFill>
              <a:srgbClr val="FCC917"/>
            </a:solidFill>
          </c:spPr>
          <c:invertIfNegative val="0"/>
          <c:cat>
            <c:numRef>
              <c:f>'North Africa and Middle East'!$B$1:$P$1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'North Africa and Middle East'!$B$2:$P$2</c:f>
              <c:numCache>
                <c:formatCode>#,##0</c:formatCode>
                <c:ptCount val="15"/>
                <c:pt idx="0">
                  <c:v>89.906888406543061</c:v>
                </c:pt>
                <c:pt idx="1">
                  <c:v>93.454277240683837</c:v>
                </c:pt>
                <c:pt idx="2">
                  <c:v>91.034620489626036</c:v>
                </c:pt>
                <c:pt idx="3">
                  <c:v>91.755953827636731</c:v>
                </c:pt>
                <c:pt idx="4">
                  <c:v>92.757992794524824</c:v>
                </c:pt>
                <c:pt idx="5">
                  <c:v>94.006684179814329</c:v>
                </c:pt>
                <c:pt idx="6">
                  <c:v>95.799867652288071</c:v>
                </c:pt>
                <c:pt idx="7">
                  <c:v>97.074014795033477</c:v>
                </c:pt>
                <c:pt idx="8">
                  <c:v>98.182524745053712</c:v>
                </c:pt>
                <c:pt idx="9">
                  <c:v>98.945874928410717</c:v>
                </c:pt>
                <c:pt idx="10">
                  <c:v>92.619873411939636</c:v>
                </c:pt>
                <c:pt idx="11">
                  <c:v>93.939935250363774</c:v>
                </c:pt>
                <c:pt idx="12">
                  <c:v>95.626150933730187</c:v>
                </c:pt>
                <c:pt idx="13">
                  <c:v>95.889240100844091</c:v>
                </c:pt>
                <c:pt idx="14">
                  <c:v>97.734982165749699</c:v>
                </c:pt>
              </c:numCache>
            </c:numRef>
          </c:val>
        </c:ser>
        <c:ser>
          <c:idx val="1"/>
          <c:order val="1"/>
          <c:tx>
            <c:strRef>
              <c:f>'North Africa and Middle East'!$A$3</c:f>
              <c:strCache>
                <c:ptCount val="1"/>
                <c:pt idx="0">
                  <c:v>Juice drinks</c:v>
                </c:pt>
              </c:strCache>
            </c:strRef>
          </c:tx>
          <c:spPr>
            <a:solidFill>
              <a:srgbClr val="BFBFBF"/>
            </a:solidFill>
          </c:spPr>
          <c:invertIfNegative val="0"/>
          <c:cat>
            <c:numRef>
              <c:f>'North Africa and Middle East'!$B$1:$P$1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'North Africa and Middle East'!$B$3:$P$3</c:f>
              <c:numCache>
                <c:formatCode>#,##0</c:formatCode>
                <c:ptCount val="15"/>
                <c:pt idx="0">
                  <c:v>18.833973132432462</c:v>
                </c:pt>
                <c:pt idx="1">
                  <c:v>20.063858375453929</c:v>
                </c:pt>
                <c:pt idx="2">
                  <c:v>21.240796374800134</c:v>
                </c:pt>
                <c:pt idx="3">
                  <c:v>22.562915411954712</c:v>
                </c:pt>
                <c:pt idx="4">
                  <c:v>23.857041336288145</c:v>
                </c:pt>
                <c:pt idx="5">
                  <c:v>25.033829430639926</c:v>
                </c:pt>
                <c:pt idx="6">
                  <c:v>25.654883942086556</c:v>
                </c:pt>
                <c:pt idx="7">
                  <c:v>26.190468224844075</c:v>
                </c:pt>
                <c:pt idx="8">
                  <c:v>26.909317744723069</c:v>
                </c:pt>
                <c:pt idx="9">
                  <c:v>27.482153333594155</c:v>
                </c:pt>
                <c:pt idx="10">
                  <c:v>28.993707975677015</c:v>
                </c:pt>
                <c:pt idx="11">
                  <c:v>30.405823392203082</c:v>
                </c:pt>
                <c:pt idx="12">
                  <c:v>32.282455567272869</c:v>
                </c:pt>
                <c:pt idx="13">
                  <c:v>32.666537160223349</c:v>
                </c:pt>
                <c:pt idx="14">
                  <c:v>33.837078332388991</c:v>
                </c:pt>
              </c:numCache>
            </c:numRef>
          </c:val>
        </c:ser>
        <c:ser>
          <c:idx val="2"/>
          <c:order val="2"/>
          <c:tx>
            <c:strRef>
              <c:f>'North Africa and Middle East'!$A$4</c:f>
              <c:strCache>
                <c:ptCount val="1"/>
                <c:pt idx="0">
                  <c:v>Sports and energy drinks</c:v>
                </c:pt>
              </c:strCache>
            </c:strRef>
          </c:tx>
          <c:spPr>
            <a:solidFill>
              <a:srgbClr val="FB5818"/>
            </a:solidFill>
          </c:spPr>
          <c:invertIfNegative val="0"/>
          <c:cat>
            <c:numRef>
              <c:f>'North Africa and Middle East'!$B$1:$P$1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numCache>
            </c:numRef>
          </c:cat>
          <c:val>
            <c:numRef>
              <c:f>'North Africa and Middle East'!$B$4:$P$4</c:f>
              <c:numCache>
                <c:formatCode>#,##0</c:formatCode>
                <c:ptCount val="15"/>
                <c:pt idx="0">
                  <c:v>7.4786188957642261E-2</c:v>
                </c:pt>
                <c:pt idx="1">
                  <c:v>0.10791084035907149</c:v>
                </c:pt>
                <c:pt idx="2">
                  <c:v>0.42980903488701122</c:v>
                </c:pt>
                <c:pt idx="3">
                  <c:v>0.63782164914691997</c:v>
                </c:pt>
                <c:pt idx="4">
                  <c:v>0.7787437461006117</c:v>
                </c:pt>
                <c:pt idx="5">
                  <c:v>0.90981485474125878</c:v>
                </c:pt>
                <c:pt idx="6">
                  <c:v>1.0332758602104088</c:v>
                </c:pt>
                <c:pt idx="7">
                  <c:v>1.0850123674762646</c:v>
                </c:pt>
                <c:pt idx="8">
                  <c:v>1.13645940048657</c:v>
                </c:pt>
                <c:pt idx="9">
                  <c:v>1.1367831533700818</c:v>
                </c:pt>
                <c:pt idx="10">
                  <c:v>1.2938972327267457</c:v>
                </c:pt>
                <c:pt idx="11">
                  <c:v>1.3556136457323293</c:v>
                </c:pt>
                <c:pt idx="12">
                  <c:v>1.4585081079734423</c:v>
                </c:pt>
                <c:pt idx="13">
                  <c:v>1.4991943347922978</c:v>
                </c:pt>
                <c:pt idx="14">
                  <c:v>1.5541995531438499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100"/>
        <c:axId val="229953904"/>
        <c:axId val="229954464"/>
      </c:barChart>
      <c:catAx>
        <c:axId val="229953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29954464"/>
        <c:crosses val="autoZero"/>
        <c:auto val="1"/>
        <c:lblAlgn val="ctr"/>
        <c:lblOffset val="100"/>
        <c:noMultiLvlLbl val="0"/>
      </c:catAx>
      <c:valAx>
        <c:axId val="2299544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0">
                    <a:latin typeface="Arial" panose="020B0604020202020204" pitchFamily="34" charset="0"/>
                    <a:cs typeface="Arial" panose="020B0604020202020204" pitchFamily="34" charset="0"/>
                  </a:rPr>
                  <a:t>mL/d per capita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2995390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6428495206066387"/>
          <c:y val="8.694699620880722E-2"/>
          <c:w val="0.22243647162174543"/>
          <c:h val="0.14311971420239136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20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2611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2611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E9A03B64-F39F-456D-97E3-04AD00F646CE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2238" y="1152525"/>
            <a:ext cx="4149725" cy="3111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437221"/>
            <a:ext cx="5547360" cy="3630454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04820" cy="4626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57590"/>
            <a:ext cx="3004820" cy="4626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55D4532A-25BC-49B7-87BD-87FD59EC7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91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4532A-25BC-49B7-87BD-87FD59EC73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82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42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57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10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CEA11-769A-46AE-9BD6-DEA76E96F5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129865"/>
      </p:ext>
    </p:extLst>
  </p:cSld>
  <p:clrMapOvr>
    <a:masterClrMapping/>
  </p:clrMapOvr>
  <p:transition spd="slow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6B24C-39C0-486F-A3E8-63BC97AE85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787353"/>
      </p:ext>
    </p:extLst>
  </p:cSld>
  <p:clrMapOvr>
    <a:masterClrMapping/>
  </p:clrMapOvr>
  <p:transition spd="slow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24A21-D653-4523-9831-98C6009F4D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796983"/>
      </p:ext>
    </p:extLst>
  </p:cSld>
  <p:clrMapOvr>
    <a:masterClrMapping/>
  </p:clrMapOvr>
  <p:transition spd="slow">
    <p:cov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8788" y="1827213"/>
            <a:ext cx="4037012" cy="4116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7213"/>
            <a:ext cx="4037013" cy="4116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519E3-0E06-400F-9503-683CE10292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964452"/>
      </p:ext>
    </p:extLst>
  </p:cSld>
  <p:clrMapOvr>
    <a:masterClrMapping/>
  </p:clrMapOvr>
  <p:transition spd="slow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2A30-6BE7-43FE-A89F-12A6CA238CF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245741"/>
      </p:ext>
    </p:extLst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82455-0996-490A-BB75-EC71521855E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176041"/>
      </p:ext>
    </p:extLst>
  </p:cSld>
  <p:clrMapOvr>
    <a:masterClrMapping/>
  </p:clrMapOvr>
  <p:transition spd="slow">
    <p:cov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7BE36-5C55-42C0-8488-57369DC42E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630166"/>
      </p:ext>
    </p:extLst>
  </p:cSld>
  <p:clrMapOvr>
    <a:masterClrMapping/>
  </p:clrMapOvr>
  <p:transition spd="slow">
    <p:cov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79F78-945E-4794-8888-6EE18F6853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50093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598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9D454-24B8-447E-9E45-3F4B0CB243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055931"/>
      </p:ext>
    </p:extLst>
  </p:cSld>
  <p:clrMapOvr>
    <a:masterClrMapping/>
  </p:clrMapOvr>
  <p:transition spd="slow">
    <p:cove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2CC20-2423-4526-AE08-37E1D9DB84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041437"/>
      </p:ext>
    </p:extLst>
  </p:cSld>
  <p:clrMapOvr>
    <a:masterClrMapping/>
  </p:clrMapOvr>
  <p:transition spd="slow">
    <p:cove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668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8788" y="274638"/>
            <a:ext cx="6018212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C461F-A09D-47CB-BE50-AEAF280718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719360"/>
      </p:ext>
    </p:extLst>
  </p:cSld>
  <p:clrMapOvr>
    <a:masterClrMapping/>
  </p:clrMapOvr>
  <p:transition spd="slow">
    <p:cove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8788" y="1827213"/>
            <a:ext cx="8226425" cy="411638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10D01-B3F2-4A97-8F43-A9193EE1A9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971559"/>
      </p:ext>
    </p:extLst>
  </p:cSld>
  <p:clrMapOvr>
    <a:masterClrMapping/>
  </p:clrMapOvr>
  <p:transition spd="slow">
    <p:cover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>
              <a:defRPr baseline="0"/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>
              <a:buFontTx/>
              <a:buNone/>
              <a:defRPr sz="1800"/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mtClean="0">
                <a:solidFill>
                  <a:srgbClr val="3B3B3B"/>
                </a:solidFill>
              </a:rPr>
              <a:pPr/>
              <a:t>7/12/2015</a:t>
            </a:fld>
            <a:endParaRPr lang="en-US">
              <a:solidFill>
                <a:srgbClr val="3B3B3B"/>
              </a:solidFill>
            </a:endParaRPr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F99EC173-99AE-4773-AB25-02E469A13EAE}" type="slidenum">
              <a:rPr lang="en-US" smtClean="0">
                <a:solidFill>
                  <a:srgbClr val="3B3B3B"/>
                </a:solidFill>
              </a:rPr>
              <a:pPr/>
              <a:t>‹#›</a:t>
            </a:fld>
            <a:endParaRPr lang="en-US">
              <a:solidFill>
                <a:srgbClr val="3B3B3B"/>
              </a:solidFill>
            </a:endParaRPr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77015"/>
      </p:ext>
    </p:extLst>
  </p:cSld>
  <p:clrMapOvr>
    <a:masterClrMapping/>
  </p:clrMapOvr>
  <p:transition spd="med"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CEA11-769A-46AE-9BD6-DEA76E96F5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468296"/>
      </p:ext>
    </p:extLst>
  </p:cSld>
  <p:clrMapOvr>
    <a:masterClrMapping/>
  </p:clrMapOvr>
  <p:transition spd="slow">
    <p:cover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6B24C-39C0-486F-A3E8-63BC97AE85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045294"/>
      </p:ext>
    </p:extLst>
  </p:cSld>
  <p:clrMapOvr>
    <a:masterClrMapping/>
  </p:clrMapOvr>
  <p:transition spd="slow">
    <p:cover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24A21-D653-4523-9831-98C6009F4D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83934"/>
      </p:ext>
    </p:extLst>
  </p:cSld>
  <p:clrMapOvr>
    <a:masterClrMapping/>
  </p:clrMapOvr>
  <p:transition spd="slow">
    <p:cover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8788" y="1827213"/>
            <a:ext cx="4037012" cy="4116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7213"/>
            <a:ext cx="4037013" cy="4116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519E3-0E06-400F-9503-683CE10292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758207"/>
      </p:ext>
    </p:extLst>
  </p:cSld>
  <p:clrMapOvr>
    <a:masterClrMapping/>
  </p:clrMapOvr>
  <p:transition spd="slow">
    <p:cover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2A30-6BE7-43FE-A89F-12A6CA238CF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67837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14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82455-0996-490A-BB75-EC71521855E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668225"/>
      </p:ext>
    </p:extLst>
  </p:cSld>
  <p:clrMapOvr>
    <a:masterClrMapping/>
  </p:clrMapOvr>
  <p:transition spd="slow">
    <p:cover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7BE36-5C55-42C0-8488-57369DC42E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080330"/>
      </p:ext>
    </p:extLst>
  </p:cSld>
  <p:clrMapOvr>
    <a:masterClrMapping/>
  </p:clrMapOvr>
  <p:transition spd="slow">
    <p:cover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79F78-945E-4794-8888-6EE18F6853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282952"/>
      </p:ext>
    </p:extLst>
  </p:cSld>
  <p:clrMapOvr>
    <a:masterClrMapping/>
  </p:clrMapOvr>
  <p:transition spd="slow">
    <p:cover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9D454-24B8-447E-9E45-3F4B0CB2431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33595"/>
      </p:ext>
    </p:extLst>
  </p:cSld>
  <p:clrMapOvr>
    <a:masterClrMapping/>
  </p:clrMapOvr>
  <p:transition spd="slow">
    <p:cover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2CC20-2423-4526-AE08-37E1D9DB84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106326"/>
      </p:ext>
    </p:extLst>
  </p:cSld>
  <p:clrMapOvr>
    <a:masterClrMapping/>
  </p:clrMapOvr>
  <p:transition spd="slow">
    <p:cover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668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8788" y="274638"/>
            <a:ext cx="6018212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C461F-A09D-47CB-BE50-AEAF2807185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925461"/>
      </p:ext>
    </p:extLst>
  </p:cSld>
  <p:clrMapOvr>
    <a:masterClrMapping/>
  </p:clrMapOvr>
  <p:transition spd="slow">
    <p:cover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8788" y="1827213"/>
            <a:ext cx="8226425" cy="411638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10D01-B3F2-4A97-8F43-A9193EE1A9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505326"/>
      </p:ext>
    </p:extLst>
  </p:cSld>
  <p:clrMapOvr>
    <a:masterClrMapping/>
  </p:clrMapOvr>
  <p:transition spd="slow">
    <p:cover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>
              <a:defRPr baseline="0"/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>
              <a:buFontTx/>
              <a:buNone/>
              <a:defRPr sz="1800"/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>
              <a:buFontTx/>
              <a:buNone/>
            </a:pPr>
            <a:r>
              <a:rPr lang="en-US" sz="2000" smtClean="0"/>
              <a:t>Click icon to add picture</a:t>
            </a:r>
            <a:endParaRPr lang="en-US" sz="2000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lang="en-US" smtClean="0">
                <a:solidFill>
                  <a:srgbClr val="3B3B3B"/>
                </a:solidFill>
              </a:rPr>
              <a:pPr/>
              <a:t>7/12/2015</a:t>
            </a:fld>
            <a:endParaRPr lang="en-US">
              <a:solidFill>
                <a:srgbClr val="3B3B3B"/>
              </a:solidFill>
            </a:endParaRPr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F99EC173-99AE-4773-AB25-02E469A13EAE}" type="slidenum">
              <a:rPr lang="en-US" smtClean="0">
                <a:solidFill>
                  <a:srgbClr val="3B3B3B"/>
                </a:solidFill>
              </a:rPr>
              <a:pPr/>
              <a:t>‹#›</a:t>
            </a:fld>
            <a:endParaRPr lang="en-US">
              <a:solidFill>
                <a:srgbClr val="3B3B3B"/>
              </a:solidFill>
            </a:endParaRPr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3B3B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494377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5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0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19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25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1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80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799C7-0E5E-452A-9C20-E9A7E81F9BB5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2EAB2-DE11-4F9D-B969-79B61ACBE5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0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19" descr="rt_bottom_gol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75313" y="4138613"/>
            <a:ext cx="3468687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8788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788" y="1827213"/>
            <a:ext cx="8226425" cy="41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FC8273-13CC-4E0C-8997-2A77B73E2A89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2766" name="Rectangle 14"/>
          <p:cNvSpPr>
            <a:spLocks noChangeArrowheads="1"/>
          </p:cNvSpPr>
          <p:nvPr/>
        </p:nvSpPr>
        <p:spPr bwMode="auto">
          <a:xfrm>
            <a:off x="0" y="60960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indent="228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 smtClean="0">
                <a:solidFill>
                  <a:srgbClr val="000000"/>
                </a:solidFill>
                <a:latin typeface="Times New Roman" pitchFamily="18" charset="0"/>
              </a:rPr>
              <a:t>“</a:t>
            </a:r>
            <a:r>
              <a:rPr lang="en-US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Over 2 billion people in the world are overweight</a:t>
            </a:r>
            <a:r>
              <a:rPr lang="en-US" sz="1600" i="1" dirty="0" smtClean="0">
                <a:solidFill>
                  <a:srgbClr val="000000"/>
                </a:solidFill>
                <a:latin typeface="Times New Roman" pitchFamily="18" charset="0"/>
              </a:rPr>
              <a:t>”</a:t>
            </a:r>
            <a:endParaRPr lang="en-US" sz="16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1385" name="Picture 17" descr="unc_blk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010400" y="6049963"/>
            <a:ext cx="1828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793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–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19" descr="rt_bottom_gold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675313" y="4138613"/>
            <a:ext cx="3468687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8788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788" y="1827213"/>
            <a:ext cx="8226425" cy="41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FC8273-13CC-4E0C-8997-2A77B73E2A89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2766" name="Rectangle 14"/>
          <p:cNvSpPr>
            <a:spLocks noChangeArrowheads="1"/>
          </p:cNvSpPr>
          <p:nvPr/>
        </p:nvSpPr>
        <p:spPr bwMode="auto">
          <a:xfrm>
            <a:off x="0" y="60960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indent="228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i="1" dirty="0" smtClean="0">
                <a:solidFill>
                  <a:srgbClr val="000000"/>
                </a:solidFill>
                <a:latin typeface="Times New Roman" pitchFamily="18" charset="0"/>
              </a:rPr>
              <a:t>“</a:t>
            </a:r>
            <a:r>
              <a:rPr lang="en-US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Over 2 billion people in the world are overweight</a:t>
            </a:r>
            <a:r>
              <a:rPr lang="en-US" sz="1600" i="1" dirty="0" smtClean="0">
                <a:solidFill>
                  <a:srgbClr val="000000"/>
                </a:solidFill>
                <a:latin typeface="Times New Roman" pitchFamily="18" charset="0"/>
              </a:rPr>
              <a:t>”</a:t>
            </a:r>
            <a:endParaRPr lang="en-US" sz="16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1385" name="Picture 17" descr="unc_blk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010400" y="6049963"/>
            <a:ext cx="1828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4418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spd="slow">
    <p:cover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–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20000"/>
        </a:spcAft>
        <a:buClr>
          <a:schemeClr val="accent1"/>
        </a:buClr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8432" y="6446194"/>
            <a:ext cx="71723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black"/>
                </a:solidFill>
              </a:rPr>
              <a:t>Source: </a:t>
            </a:r>
            <a:r>
              <a:rPr lang="en-US" sz="900" dirty="0" err="1">
                <a:solidFill>
                  <a:prstClr val="black"/>
                </a:solidFill>
              </a:rPr>
              <a:t>Euromonitor</a:t>
            </a:r>
            <a:r>
              <a:rPr lang="en-US" sz="900" dirty="0">
                <a:solidFill>
                  <a:prstClr val="black"/>
                </a:solidFill>
              </a:rPr>
              <a:t> Passport International with country-specific kcal data added (not for use or quotation). Only caloric beverages included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533400"/>
            <a:ext cx="3429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0000"/>
                </a:solidFill>
              </a:rPr>
              <a:t>Daily Calories Sold per Capita from </a:t>
            </a:r>
            <a:r>
              <a:rPr lang="en-US" sz="1500" dirty="0" smtClean="0">
                <a:solidFill>
                  <a:srgbClr val="000000"/>
                </a:solidFill>
              </a:rPr>
              <a:t>All </a:t>
            </a:r>
            <a:r>
              <a:rPr lang="en-US" sz="1500" dirty="0">
                <a:solidFill>
                  <a:srgbClr val="000000"/>
                </a:solidFill>
              </a:rPr>
              <a:t>Sugar-Sweetened Beverages in 2014, Lowest Selling Countries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9876624"/>
              </p:ext>
            </p:extLst>
          </p:nvPr>
        </p:nvGraphicFramePr>
        <p:xfrm>
          <a:off x="4343400" y="1066800"/>
          <a:ext cx="51054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8638067"/>
              </p:ext>
            </p:extLst>
          </p:nvPr>
        </p:nvGraphicFramePr>
        <p:xfrm>
          <a:off x="76200" y="1219200"/>
          <a:ext cx="4648200" cy="5330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14400" y="533400"/>
            <a:ext cx="38100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</a:rPr>
              <a:t>Daily Calories Sold per Capita </a:t>
            </a:r>
            <a:r>
              <a:rPr lang="en-US" sz="1500" dirty="0">
                <a:solidFill>
                  <a:srgbClr val="000000"/>
                </a:solidFill>
              </a:rPr>
              <a:t>from </a:t>
            </a:r>
            <a:r>
              <a:rPr lang="en-US" sz="1500" dirty="0" smtClean="0">
                <a:solidFill>
                  <a:srgbClr val="000000"/>
                </a:solidFill>
              </a:rPr>
              <a:t>All Sugar-Sweetened Beverages </a:t>
            </a:r>
            <a:r>
              <a:rPr lang="en-US" sz="1500" dirty="0">
                <a:solidFill>
                  <a:srgbClr val="000000"/>
                </a:solidFill>
              </a:rPr>
              <a:t>in 2014, </a:t>
            </a:r>
            <a:r>
              <a:rPr lang="en-US" sz="1500" dirty="0" smtClean="0">
                <a:solidFill>
                  <a:srgbClr val="000000"/>
                </a:solidFill>
              </a:rPr>
              <a:t>Highest Selling Countries</a:t>
            </a:r>
            <a:endParaRPr lang="en-US" sz="15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6600" y="7730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Supplemental Figure 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3224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323595"/>
              </p:ext>
            </p:extLst>
          </p:nvPr>
        </p:nvGraphicFramePr>
        <p:xfrm>
          <a:off x="-66675" y="838200"/>
          <a:ext cx="927735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(mL)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Trends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Sales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Sugar-Sweetened Beverages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Western Europe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2000-2014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" y="5867401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Source: </a:t>
            </a:r>
            <a:r>
              <a:rPr lang="en-US" sz="1200" dirty="0" err="1">
                <a:solidFill>
                  <a:prstClr val="black"/>
                </a:solidFill>
              </a:rPr>
              <a:t>Euromonitor</a:t>
            </a:r>
            <a:r>
              <a:rPr lang="en-US" sz="1200" dirty="0">
                <a:solidFill>
                  <a:prstClr val="black"/>
                </a:solidFill>
              </a:rPr>
              <a:t> Passport International with country-specific kcal data added (not for use or quotation). Only caloric beverages included</a:t>
            </a:r>
          </a:p>
        </p:txBody>
      </p:sp>
    </p:spTree>
    <p:extLst>
      <p:ext uri="{BB962C8B-B14F-4D97-AF65-F5344CB8AC3E}">
        <p14:creationId xmlns:p14="http://schemas.microsoft.com/office/powerpoint/2010/main" val="50994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183857"/>
              </p:ext>
            </p:extLst>
          </p:nvPr>
        </p:nvGraphicFramePr>
        <p:xfrm>
          <a:off x="0" y="838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 Volume (mL)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Trends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Sugar-Sweetened Beverage Sales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United Kingdom, 2000-2014</a:t>
            </a:r>
          </a:p>
        </p:txBody>
      </p:sp>
      <p:sp>
        <p:nvSpPr>
          <p:cNvPr id="2" name="Rectangle 1"/>
          <p:cNvSpPr/>
          <p:nvPr/>
        </p:nvSpPr>
        <p:spPr>
          <a:xfrm>
            <a:off x="32950" y="5791201"/>
            <a:ext cx="90348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Source: </a:t>
            </a:r>
            <a:r>
              <a:rPr lang="en-US" sz="1200" dirty="0" err="1">
                <a:solidFill>
                  <a:prstClr val="black"/>
                </a:solidFill>
              </a:rPr>
              <a:t>Euromonitor</a:t>
            </a:r>
            <a:r>
              <a:rPr lang="en-US" sz="1200" dirty="0">
                <a:solidFill>
                  <a:prstClr val="black"/>
                </a:solidFill>
              </a:rPr>
              <a:t> Passport International with country-specific kcal data added (not for use or quotation). Only caloric beverages included</a:t>
            </a:r>
          </a:p>
        </p:txBody>
      </p:sp>
    </p:spTree>
    <p:extLst>
      <p:ext uri="{BB962C8B-B14F-4D97-AF65-F5344CB8AC3E}">
        <p14:creationId xmlns:p14="http://schemas.microsoft.com/office/powerpoint/2010/main" val="315146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476097"/>
              </p:ext>
            </p:extLst>
          </p:nvPr>
        </p:nvGraphicFramePr>
        <p:xfrm>
          <a:off x="-66675" y="838200"/>
          <a:ext cx="927735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12.  Volume (mL)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Trends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Sales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Sugar-Sweetened Beverages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Australasia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2000-2014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5791201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Source: </a:t>
            </a:r>
            <a:r>
              <a:rPr lang="en-US" sz="1200" dirty="0" err="1">
                <a:solidFill>
                  <a:prstClr val="black"/>
                </a:solidFill>
              </a:rPr>
              <a:t>Euromonitor</a:t>
            </a:r>
            <a:r>
              <a:rPr lang="en-US" sz="1200" dirty="0">
                <a:solidFill>
                  <a:prstClr val="black"/>
                </a:solidFill>
              </a:rPr>
              <a:t> Passport International with country-specific kcal data added (not for use or quotation). Only caloric beverages included</a:t>
            </a:r>
          </a:p>
        </p:txBody>
      </p:sp>
    </p:spTree>
    <p:extLst>
      <p:ext uri="{BB962C8B-B14F-4D97-AF65-F5344CB8AC3E}">
        <p14:creationId xmlns:p14="http://schemas.microsoft.com/office/powerpoint/2010/main" val="76089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1482402"/>
              </p:ext>
            </p:extLst>
          </p:nvPr>
        </p:nvGraphicFramePr>
        <p:xfrm>
          <a:off x="24143" y="762000"/>
          <a:ext cx="8894275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2. Volume (mL) Trends in per Capita per Day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</a:t>
            </a:r>
          </a:p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Sugar-Sweetened Beverages in Asia Pacific Region, 2000-2014</a:t>
            </a:r>
          </a:p>
        </p:txBody>
      </p:sp>
    </p:spTree>
    <p:extLst>
      <p:ext uri="{BB962C8B-B14F-4D97-AF65-F5344CB8AC3E}">
        <p14:creationId xmlns:p14="http://schemas.microsoft.com/office/powerpoint/2010/main" val="138281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601975"/>
              </p:ext>
            </p:extLst>
          </p:nvPr>
        </p:nvGraphicFramePr>
        <p:xfrm>
          <a:off x="35859" y="609600"/>
          <a:ext cx="8884023" cy="507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815788" y="6302497"/>
            <a:ext cx="69949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prstClr val="black"/>
                </a:solidFill>
              </a:rPr>
              <a:t>Source: </a:t>
            </a:r>
            <a:r>
              <a:rPr lang="en-US" sz="1000" dirty="0" err="1">
                <a:solidFill>
                  <a:prstClr val="black"/>
                </a:solidFill>
              </a:rPr>
              <a:t>Euromonitor</a:t>
            </a:r>
            <a:r>
              <a:rPr lang="en-US" sz="1000" dirty="0">
                <a:solidFill>
                  <a:prstClr val="black"/>
                </a:solidFill>
              </a:rPr>
              <a:t> Passport International with country-specific kcal data added (not for use or quotation). Only caloric beverages included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</a:rPr>
              <a:t>Supplemental </a:t>
            </a:r>
            <a:r>
              <a:rPr lang="en-US" sz="2000" b="0" dirty="0" smtClean="0">
                <a:solidFill>
                  <a:prstClr val="black"/>
                </a:solidFill>
              </a:rPr>
              <a:t>Figure </a:t>
            </a:r>
            <a:r>
              <a:rPr lang="en-US" sz="2000" b="0" dirty="0">
                <a:solidFill>
                  <a:prstClr val="black"/>
                </a:solidFill>
              </a:rPr>
              <a:t>3. Volume (mL) </a:t>
            </a:r>
            <a:r>
              <a:rPr lang="en-US" sz="2000" b="0" dirty="0" smtClean="0">
                <a:solidFill>
                  <a:prstClr val="black"/>
                </a:solidFill>
              </a:rPr>
              <a:t>Trends </a:t>
            </a:r>
            <a:r>
              <a:rPr lang="en-US" sz="2000" b="0" dirty="0">
                <a:solidFill>
                  <a:prstClr val="black"/>
                </a:solidFill>
              </a:rPr>
              <a:t>in </a:t>
            </a:r>
            <a:r>
              <a:rPr lang="en-US" sz="2000" b="0" dirty="0" smtClean="0">
                <a:solidFill>
                  <a:prstClr val="black"/>
                </a:solidFill>
              </a:rPr>
              <a:t>Sugar-Sweetened </a:t>
            </a:r>
            <a:br>
              <a:rPr lang="en-US" sz="2000" b="0" dirty="0" smtClean="0">
                <a:solidFill>
                  <a:prstClr val="black"/>
                </a:solidFill>
              </a:rPr>
            </a:br>
            <a:r>
              <a:rPr lang="en-US" sz="2000" b="0" dirty="0" smtClean="0">
                <a:solidFill>
                  <a:prstClr val="black"/>
                </a:solidFill>
              </a:rPr>
              <a:t>Beverage Sales </a:t>
            </a:r>
            <a:r>
              <a:rPr lang="en-US" sz="2000" b="0" dirty="0">
                <a:solidFill>
                  <a:prstClr val="black"/>
                </a:solidFill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</a:rPr>
              <a:t>Capita </a:t>
            </a:r>
            <a:r>
              <a:rPr lang="en-US" sz="2000" b="0" dirty="0">
                <a:solidFill>
                  <a:prstClr val="black"/>
                </a:solidFill>
              </a:rPr>
              <a:t>per day in China, 2000-2014</a:t>
            </a:r>
          </a:p>
        </p:txBody>
      </p:sp>
    </p:spTree>
    <p:extLst>
      <p:ext uri="{BB962C8B-B14F-4D97-AF65-F5344CB8AC3E}">
        <p14:creationId xmlns:p14="http://schemas.microsoft.com/office/powerpoint/2010/main" val="30439694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7902163"/>
              </p:ext>
            </p:extLst>
          </p:nvPr>
        </p:nvGraphicFramePr>
        <p:xfrm>
          <a:off x="228601" y="546100"/>
          <a:ext cx="8982074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533400"/>
            <a:ext cx="914399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4. Volume (mL)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Trends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per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Capita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Day Sales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Sugar-Sweetened Beverages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Latin America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2000-2014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2400" y="5809565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Source: </a:t>
            </a:r>
            <a:r>
              <a:rPr lang="en-US" sz="1200" dirty="0" err="1">
                <a:solidFill>
                  <a:prstClr val="black"/>
                </a:solidFill>
              </a:rPr>
              <a:t>Euromonitor</a:t>
            </a:r>
            <a:r>
              <a:rPr lang="en-US" sz="1200" dirty="0">
                <a:solidFill>
                  <a:prstClr val="black"/>
                </a:solidFill>
              </a:rPr>
              <a:t> Passport International with country-specific kcal data added (not for use or quotation). Only caloric beverages included</a:t>
            </a:r>
          </a:p>
        </p:txBody>
      </p:sp>
    </p:spTree>
    <p:extLst>
      <p:ext uri="{BB962C8B-B14F-4D97-AF65-F5344CB8AC3E}">
        <p14:creationId xmlns:p14="http://schemas.microsoft.com/office/powerpoint/2010/main" val="218439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1577123"/>
              </p:ext>
            </p:extLst>
          </p:nvPr>
        </p:nvGraphicFramePr>
        <p:xfrm>
          <a:off x="0" y="838200"/>
          <a:ext cx="9144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5. Volume (mL)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Trends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Sugar-Sweetened</a:t>
            </a:r>
            <a:b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Beverage Sales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Chile, 2000-2014</a:t>
            </a:r>
          </a:p>
        </p:txBody>
      </p:sp>
      <p:sp>
        <p:nvSpPr>
          <p:cNvPr id="2" name="Rectangle 1"/>
          <p:cNvSpPr/>
          <p:nvPr/>
        </p:nvSpPr>
        <p:spPr>
          <a:xfrm>
            <a:off x="838200" y="60198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prstClr val="black"/>
                </a:solidFill>
                <a:latin typeface="Arial"/>
              </a:rPr>
              <a:t>Source: </a:t>
            </a:r>
            <a:r>
              <a:rPr lang="en-US" sz="1000" dirty="0" err="1">
                <a:solidFill>
                  <a:prstClr val="black"/>
                </a:solidFill>
                <a:latin typeface="Arial"/>
              </a:rPr>
              <a:t>Euromonitor</a:t>
            </a:r>
            <a:r>
              <a:rPr lang="en-US" sz="1000" dirty="0">
                <a:solidFill>
                  <a:prstClr val="black"/>
                </a:solidFill>
                <a:latin typeface="Arial"/>
              </a:rPr>
              <a:t> Passport International with country-specific kcal data added (not for use or quotation). Only caloric beverages included</a:t>
            </a:r>
          </a:p>
        </p:txBody>
      </p:sp>
    </p:spTree>
    <p:extLst>
      <p:ext uri="{BB962C8B-B14F-4D97-AF65-F5344CB8AC3E}">
        <p14:creationId xmlns:p14="http://schemas.microsoft.com/office/powerpoint/2010/main" val="35863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6390348"/>
              </p:ext>
            </p:extLst>
          </p:nvPr>
        </p:nvGraphicFramePr>
        <p:xfrm>
          <a:off x="-66675" y="838200"/>
          <a:ext cx="927735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6. Volume (mL)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Trends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Sales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Sugar-Sweetened Beverages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Eastern Europe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2000-2014</a:t>
            </a:r>
          </a:p>
        </p:txBody>
      </p:sp>
      <p:sp>
        <p:nvSpPr>
          <p:cNvPr id="2" name="Rectangle 1"/>
          <p:cNvSpPr/>
          <p:nvPr/>
        </p:nvSpPr>
        <p:spPr>
          <a:xfrm>
            <a:off x="533400" y="5887642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Source: </a:t>
            </a:r>
            <a:r>
              <a:rPr lang="en-US" sz="1200" dirty="0" err="1">
                <a:solidFill>
                  <a:prstClr val="black"/>
                </a:solidFill>
              </a:rPr>
              <a:t>Euromonitor</a:t>
            </a:r>
            <a:r>
              <a:rPr lang="en-US" sz="1200" dirty="0">
                <a:solidFill>
                  <a:prstClr val="black"/>
                </a:solidFill>
              </a:rPr>
              <a:t> Passport International with country-specific kcal data added (not for use or quotation). Only caloric beverages included</a:t>
            </a:r>
          </a:p>
        </p:txBody>
      </p:sp>
    </p:spTree>
    <p:extLst>
      <p:ext uri="{BB962C8B-B14F-4D97-AF65-F5344CB8AC3E}">
        <p14:creationId xmlns:p14="http://schemas.microsoft.com/office/powerpoint/2010/main" val="83971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(mL)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Trends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Sales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Sugar-Sweetened Beverages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Sub-Saharan Africa Region,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2000-2014</a:t>
            </a:r>
          </a:p>
        </p:txBody>
      </p:sp>
      <p:sp>
        <p:nvSpPr>
          <p:cNvPr id="2" name="Rectangle 1"/>
          <p:cNvSpPr/>
          <p:nvPr/>
        </p:nvSpPr>
        <p:spPr>
          <a:xfrm>
            <a:off x="685800" y="5791200"/>
            <a:ext cx="8001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Source: </a:t>
            </a:r>
            <a:r>
              <a:rPr lang="en-US" sz="1200" dirty="0" err="1" smtClean="0">
                <a:solidFill>
                  <a:prstClr val="black"/>
                </a:solidFill>
              </a:rPr>
              <a:t>Euromonitor</a:t>
            </a:r>
            <a:r>
              <a:rPr lang="en-US" sz="1200" dirty="0" smtClean="0">
                <a:solidFill>
                  <a:prstClr val="black"/>
                </a:solidFill>
              </a:rPr>
              <a:t> Passport International with country-specific kcal data added (not for use or quotation). Only caloric beverages included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Sub-Saharan Africa Countries </a:t>
            </a:r>
            <a:r>
              <a:rPr lang="en-US" sz="1200" dirty="0">
                <a:solidFill>
                  <a:prstClr val="black"/>
                </a:solidFill>
              </a:rPr>
              <a:t>included those for which data were </a:t>
            </a:r>
            <a:r>
              <a:rPr lang="en-US" sz="1200" dirty="0" smtClean="0">
                <a:solidFill>
                  <a:prstClr val="black"/>
                </a:solidFill>
              </a:rPr>
              <a:t>available: Cameroon, Kenya, Nigeria, and South Africa.  </a:t>
            </a:r>
            <a:r>
              <a:rPr lang="en-US" sz="1200" dirty="0">
                <a:solidFill>
                  <a:prstClr val="black"/>
                </a:solidFill>
              </a:rPr>
              <a:t>Values were weighted to be representative using population statistics (and proportions) from 2013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prstClr val="black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6184772"/>
              </p:ext>
            </p:extLst>
          </p:nvPr>
        </p:nvGraphicFramePr>
        <p:xfrm>
          <a:off x="-66675" y="685800"/>
          <a:ext cx="927735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3235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(mL)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Trends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Sales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Sugar-Sweetened Beverages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Middle East and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 Africa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region, 2000-2014</a:t>
            </a:r>
          </a:p>
        </p:txBody>
      </p:sp>
      <p:sp>
        <p:nvSpPr>
          <p:cNvPr id="2" name="Rectangle 1"/>
          <p:cNvSpPr/>
          <p:nvPr/>
        </p:nvSpPr>
        <p:spPr>
          <a:xfrm>
            <a:off x="685800" y="5791200"/>
            <a:ext cx="8001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Source: </a:t>
            </a:r>
            <a:r>
              <a:rPr lang="en-US" sz="1200" dirty="0" err="1">
                <a:solidFill>
                  <a:prstClr val="black"/>
                </a:solidFill>
              </a:rPr>
              <a:t>Euromonitor</a:t>
            </a:r>
            <a:r>
              <a:rPr lang="en-US" sz="1200" dirty="0">
                <a:solidFill>
                  <a:prstClr val="black"/>
                </a:solidFill>
              </a:rPr>
              <a:t> Passport International with country-specific kcal data added (not for use or quotation). Only caloric beverages </a:t>
            </a:r>
            <a:r>
              <a:rPr lang="en-US" sz="1200" dirty="0" smtClean="0">
                <a:solidFill>
                  <a:prstClr val="black"/>
                </a:solidFill>
              </a:rPr>
              <a:t>included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Middle East and North African Countries included those for which data were available: Algeria, Egypt, Iran, Israel, Morocco, Saudi Arabia, Tunisia, and United Arab Emirates.  Values were weighted to be representative using population statistics (and proportions) from 2013</a:t>
            </a:r>
            <a:endParaRPr lang="en-US" sz="1200" dirty="0">
              <a:solidFill>
                <a:prstClr val="black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683692"/>
              </p:ext>
            </p:extLst>
          </p:nvPr>
        </p:nvGraphicFramePr>
        <p:xfrm>
          <a:off x="-66675" y="685800"/>
          <a:ext cx="927735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43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8397166"/>
              </p:ext>
            </p:extLst>
          </p:nvPr>
        </p:nvGraphicFramePr>
        <p:xfrm>
          <a:off x="-66675" y="838200"/>
          <a:ext cx="927735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371192"/>
            <a:ext cx="9144000" cy="1046446"/>
          </a:xfrm>
          <a:prstGeom prst="rect">
            <a:avLst/>
          </a:prstGeom>
        </p:spPr>
        <p:txBody>
          <a:bodyPr anchor="ctr" anchorCtr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(mL)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Trends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 Sales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Sugar-Sweetened Beverages 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North America </a:t>
            </a:r>
            <a:r>
              <a:rPr lang="en-US" sz="2000" b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en-US" sz="2000" b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2000-2014</a:t>
            </a:r>
          </a:p>
        </p:txBody>
      </p:sp>
      <p:sp>
        <p:nvSpPr>
          <p:cNvPr id="2" name="Rectangle 1"/>
          <p:cNvSpPr/>
          <p:nvPr/>
        </p:nvSpPr>
        <p:spPr>
          <a:xfrm>
            <a:off x="381000" y="5791201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</a:rPr>
              <a:t>Source: </a:t>
            </a:r>
            <a:r>
              <a:rPr lang="en-US" sz="1200" dirty="0" err="1">
                <a:solidFill>
                  <a:prstClr val="black"/>
                </a:solidFill>
              </a:rPr>
              <a:t>Euromonitor</a:t>
            </a:r>
            <a:r>
              <a:rPr lang="en-US" sz="1200" dirty="0">
                <a:solidFill>
                  <a:prstClr val="black"/>
                </a:solidFill>
              </a:rPr>
              <a:t> Passport International with country-specific kcal data added (not for use or quotation). Only caloric beverages included</a:t>
            </a:r>
          </a:p>
        </p:txBody>
      </p:sp>
    </p:spTree>
    <p:extLst>
      <p:ext uri="{BB962C8B-B14F-4D97-AF65-F5344CB8AC3E}">
        <p14:creationId xmlns:p14="http://schemas.microsoft.com/office/powerpoint/2010/main" val="210956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Custom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CC917"/>
      </a:accent1>
      <a:accent2>
        <a:srgbClr val="000000"/>
      </a:accent2>
      <a:accent3>
        <a:srgbClr val="FFFFFF"/>
      </a:accent3>
      <a:accent4>
        <a:srgbClr val="000000"/>
      </a:accent4>
      <a:accent5>
        <a:srgbClr val="FDE1AB"/>
      </a:accent5>
      <a:accent6>
        <a:srgbClr val="000000"/>
      </a:accent6>
      <a:hlink>
        <a:srgbClr val="B2B2B2"/>
      </a:hlink>
      <a:folHlink>
        <a:srgbClr val="DDDDD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C917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DE1AB"/>
        </a:accent5>
        <a:accent6>
          <a:srgbClr val="000000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CC917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DE1AB"/>
        </a:accent5>
        <a:accent6>
          <a:srgbClr val="00000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5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CC917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DE1AB"/>
        </a:accent5>
        <a:accent6>
          <a:srgbClr val="000000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6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CC917"/>
        </a:accent1>
        <a:accent2>
          <a:srgbClr val="FB5818"/>
        </a:accent2>
        <a:accent3>
          <a:srgbClr val="FFFFFF"/>
        </a:accent3>
        <a:accent4>
          <a:srgbClr val="000000"/>
        </a:accent4>
        <a:accent5>
          <a:srgbClr val="FDE1AB"/>
        </a:accent5>
        <a:accent6>
          <a:srgbClr val="E34F15"/>
        </a:accent6>
        <a:hlink>
          <a:srgbClr val="18BBFB"/>
        </a:hlink>
        <a:folHlink>
          <a:srgbClr val="5818F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Custom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CC917"/>
      </a:accent1>
      <a:accent2>
        <a:srgbClr val="000000"/>
      </a:accent2>
      <a:accent3>
        <a:srgbClr val="FFFFFF"/>
      </a:accent3>
      <a:accent4>
        <a:srgbClr val="000000"/>
      </a:accent4>
      <a:accent5>
        <a:srgbClr val="FDE1AB"/>
      </a:accent5>
      <a:accent6>
        <a:srgbClr val="000000"/>
      </a:accent6>
      <a:hlink>
        <a:srgbClr val="B2B2B2"/>
      </a:hlink>
      <a:folHlink>
        <a:srgbClr val="DDDDD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C917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DE1AB"/>
        </a:accent5>
        <a:accent6>
          <a:srgbClr val="000000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CC917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DE1AB"/>
        </a:accent5>
        <a:accent6>
          <a:srgbClr val="00000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5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CC917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DE1AB"/>
        </a:accent5>
        <a:accent6>
          <a:srgbClr val="000000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6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FCC917"/>
        </a:accent1>
        <a:accent2>
          <a:srgbClr val="FB5818"/>
        </a:accent2>
        <a:accent3>
          <a:srgbClr val="FFFFFF"/>
        </a:accent3>
        <a:accent4>
          <a:srgbClr val="000000"/>
        </a:accent4>
        <a:accent5>
          <a:srgbClr val="FDE1AB"/>
        </a:accent5>
        <a:accent6>
          <a:srgbClr val="E34F15"/>
        </a:accent6>
        <a:hlink>
          <a:srgbClr val="18BBFB"/>
        </a:hlink>
        <a:folHlink>
          <a:srgbClr val="5818F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646</Words>
  <Application>Microsoft Office PowerPoint</Application>
  <PresentationFormat>On-screen Show (4:3)</PresentationFormat>
  <Paragraphs>53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8_Custom Design</vt:lpstr>
      <vt:lpstr>9_Custom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North Carolina at Chapel Hill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Ford,Chris Nicholaus</cp:lastModifiedBy>
  <cp:revision>94</cp:revision>
  <cp:lastPrinted>2015-07-06T13:45:52Z</cp:lastPrinted>
  <dcterms:created xsi:type="dcterms:W3CDTF">2015-04-29T12:22:18Z</dcterms:created>
  <dcterms:modified xsi:type="dcterms:W3CDTF">2015-07-12T17:53:14Z</dcterms:modified>
</cp:coreProperties>
</file>