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45" d="100"/>
          <a:sy n="145" d="100"/>
        </p:scale>
        <p:origin x="-2248" y="-96"/>
      </p:cViewPr>
      <p:guideLst>
        <p:guide orient="horz" pos="396"/>
        <p:guide pos="1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930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56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536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24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759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3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265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420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423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29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98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6C6D2-DF5F-4847-940E-C772328DACF3}" type="datetimeFigureOut">
              <a:rPr lang="de-DE" smtClean="0"/>
              <a:t>28.04.15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47B45-388D-9242-B2FB-A06FB3110F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9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52362" y="7958874"/>
            <a:ext cx="59950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Arial"/>
                <a:cs typeface="Arial"/>
              </a:rPr>
              <a:t>Supplemental Figure </a:t>
            </a:r>
            <a:r>
              <a:rPr lang="en-GB" sz="1000" b="1" dirty="0" smtClean="0">
                <a:latin typeface="Arial"/>
                <a:cs typeface="Arial"/>
              </a:rPr>
              <a:t>1: </a:t>
            </a:r>
            <a:r>
              <a:rPr lang="en-GB" sz="1000" dirty="0" smtClean="0">
                <a:latin typeface="Arial"/>
                <a:cs typeface="Arial"/>
              </a:rPr>
              <a:t>Enzymatic properties of CYP71A12 and CYP71A13. </a:t>
            </a:r>
            <a:r>
              <a:rPr lang="en-GB" sz="1000" b="1" dirty="0" smtClean="0">
                <a:latin typeface="Arial"/>
                <a:cs typeface="Arial"/>
              </a:rPr>
              <a:t>A-C</a:t>
            </a:r>
            <a:r>
              <a:rPr lang="en-GB" sz="1000" dirty="0" smtClean="0">
                <a:latin typeface="Arial"/>
                <a:cs typeface="Arial"/>
              </a:rPr>
              <a:t>: overlay of chromatograms. </a:t>
            </a:r>
            <a:r>
              <a:rPr lang="en-GB" sz="1000" b="1" dirty="0" smtClean="0">
                <a:latin typeface="Arial"/>
                <a:cs typeface="Arial"/>
              </a:rPr>
              <a:t>A</a:t>
            </a:r>
            <a:r>
              <a:rPr lang="en-GB" sz="1000" dirty="0" smtClean="0">
                <a:latin typeface="Arial"/>
                <a:cs typeface="Arial"/>
              </a:rPr>
              <a:t>: </a:t>
            </a:r>
            <a:r>
              <a:rPr lang="en-GB" sz="1000" dirty="0">
                <a:latin typeface="Arial"/>
                <a:cs typeface="Arial"/>
              </a:rPr>
              <a:t>T</a:t>
            </a:r>
            <a:r>
              <a:rPr lang="en-GB" sz="1000" dirty="0" smtClean="0">
                <a:latin typeface="Arial"/>
                <a:cs typeface="Arial"/>
              </a:rPr>
              <a:t>urnover of </a:t>
            </a:r>
            <a:r>
              <a:rPr lang="en-GB" sz="1000" dirty="0" err="1" smtClean="0">
                <a:latin typeface="Arial"/>
                <a:cs typeface="Arial"/>
              </a:rPr>
              <a:t>IAOx</a:t>
            </a:r>
            <a:r>
              <a:rPr lang="en-GB" sz="1000" smtClean="0">
                <a:latin typeface="Arial"/>
                <a:cs typeface="Arial"/>
              </a:rPr>
              <a:t> and GSH (</a:t>
            </a:r>
            <a:r>
              <a:rPr lang="en-GB" sz="1000" dirty="0">
                <a:latin typeface="Arial"/>
                <a:cs typeface="Arial"/>
              </a:rPr>
              <a:t>278 nm</a:t>
            </a:r>
            <a:r>
              <a:rPr lang="en-GB" sz="1000" dirty="0" smtClean="0">
                <a:latin typeface="Arial"/>
                <a:cs typeface="Arial"/>
              </a:rPr>
              <a:t>); </a:t>
            </a:r>
            <a:r>
              <a:rPr lang="en-GB" sz="1000" b="1" dirty="0" smtClean="0">
                <a:latin typeface="Arial"/>
                <a:cs typeface="Arial"/>
              </a:rPr>
              <a:t>B</a:t>
            </a:r>
            <a:r>
              <a:rPr lang="en-GB" sz="1000" dirty="0" smtClean="0">
                <a:latin typeface="Arial"/>
                <a:cs typeface="Arial"/>
              </a:rPr>
              <a:t>: </a:t>
            </a:r>
            <a:r>
              <a:rPr lang="en-GB" sz="1000" dirty="0">
                <a:latin typeface="Arial"/>
                <a:cs typeface="Arial"/>
              </a:rPr>
              <a:t>IAN turnover (278 nm</a:t>
            </a:r>
            <a:r>
              <a:rPr lang="en-GB" sz="1000" dirty="0" smtClean="0">
                <a:latin typeface="Arial"/>
                <a:cs typeface="Arial"/>
              </a:rPr>
              <a:t>); </a:t>
            </a:r>
            <a:r>
              <a:rPr lang="en-GB" sz="1000" b="1" dirty="0" smtClean="0">
                <a:latin typeface="Arial"/>
                <a:cs typeface="Arial"/>
              </a:rPr>
              <a:t>C</a:t>
            </a:r>
            <a:r>
              <a:rPr lang="en-GB" sz="1000" dirty="0" smtClean="0">
                <a:latin typeface="Arial"/>
                <a:cs typeface="Arial"/>
              </a:rPr>
              <a:t>: </a:t>
            </a:r>
            <a:r>
              <a:rPr lang="en-GB" sz="1000" dirty="0">
                <a:latin typeface="Arial"/>
                <a:cs typeface="Arial"/>
              </a:rPr>
              <a:t>c</a:t>
            </a:r>
            <a:r>
              <a:rPr lang="en-GB" sz="1000" dirty="0" smtClean="0">
                <a:latin typeface="Arial"/>
                <a:cs typeface="Arial"/>
              </a:rPr>
              <a:t>yanide </a:t>
            </a:r>
            <a:r>
              <a:rPr lang="en-GB" sz="1000" dirty="0">
                <a:latin typeface="Arial"/>
                <a:cs typeface="Arial"/>
              </a:rPr>
              <a:t>formation with </a:t>
            </a:r>
            <a:r>
              <a:rPr lang="en-GB" sz="1000" dirty="0" err="1">
                <a:latin typeface="Arial"/>
                <a:cs typeface="Arial"/>
              </a:rPr>
              <a:t>IAOx</a:t>
            </a:r>
            <a:r>
              <a:rPr lang="en-GB" sz="1000" dirty="0">
                <a:latin typeface="Arial"/>
                <a:cs typeface="Arial"/>
              </a:rPr>
              <a:t>/IAN as </a:t>
            </a:r>
            <a:r>
              <a:rPr lang="en-GB" sz="1000" dirty="0" smtClean="0">
                <a:latin typeface="Arial"/>
                <a:cs typeface="Arial"/>
              </a:rPr>
              <a:t>substrate (emission 460 nm with excitation at 418 nm); </a:t>
            </a:r>
            <a:r>
              <a:rPr lang="en-GB" sz="1000" b="1" dirty="0" smtClean="0">
                <a:latin typeface="Arial"/>
                <a:cs typeface="Arial"/>
              </a:rPr>
              <a:t>D/E</a:t>
            </a:r>
            <a:r>
              <a:rPr lang="en-GB" sz="1000" dirty="0" smtClean="0">
                <a:latin typeface="Arial"/>
                <a:cs typeface="Arial"/>
              </a:rPr>
              <a:t>: CO spectra of </a:t>
            </a:r>
            <a:r>
              <a:rPr lang="de-DE" sz="1000" dirty="0" err="1" smtClean="0">
                <a:latin typeface="Arial"/>
                <a:cs typeface="Arial"/>
              </a:rPr>
              <a:t>yeast</a:t>
            </a:r>
            <a:r>
              <a:rPr lang="de-DE" sz="1000" dirty="0" smtClean="0">
                <a:latin typeface="Arial"/>
                <a:cs typeface="Arial"/>
              </a:rPr>
              <a:t> </a:t>
            </a:r>
            <a:r>
              <a:rPr lang="de-DE" sz="1000" dirty="0" err="1">
                <a:latin typeface="Arial"/>
                <a:cs typeface="Arial"/>
              </a:rPr>
              <a:t>microsomes</a:t>
            </a:r>
            <a:r>
              <a:rPr lang="de-DE" sz="1000" dirty="0">
                <a:latin typeface="Arial"/>
                <a:cs typeface="Arial"/>
              </a:rPr>
              <a:t> </a:t>
            </a:r>
            <a:r>
              <a:rPr lang="de-DE" sz="1000" dirty="0" err="1">
                <a:latin typeface="Arial"/>
                <a:cs typeface="Arial"/>
              </a:rPr>
              <a:t>expressing</a:t>
            </a:r>
            <a:r>
              <a:rPr lang="de-DE" sz="1000" dirty="0">
                <a:latin typeface="Arial"/>
                <a:cs typeface="Arial"/>
              </a:rPr>
              <a:t> </a:t>
            </a:r>
            <a:r>
              <a:rPr lang="de-DE" sz="1000" dirty="0" smtClean="0">
                <a:latin typeface="Arial"/>
                <a:cs typeface="Arial"/>
              </a:rPr>
              <a:t>(</a:t>
            </a:r>
            <a:r>
              <a:rPr lang="de-DE" sz="1000" b="1" dirty="0" smtClean="0">
                <a:latin typeface="Arial"/>
                <a:cs typeface="Arial"/>
              </a:rPr>
              <a:t>D</a:t>
            </a:r>
            <a:r>
              <a:rPr lang="de-DE" sz="1000" dirty="0" smtClean="0">
                <a:latin typeface="Arial"/>
                <a:cs typeface="Arial"/>
              </a:rPr>
              <a:t>) </a:t>
            </a:r>
            <a:r>
              <a:rPr lang="de-DE" sz="1000" dirty="0">
                <a:latin typeface="Arial"/>
                <a:cs typeface="Arial"/>
              </a:rPr>
              <a:t>CYP71A12, 2 mg ml</a:t>
            </a:r>
            <a:r>
              <a:rPr lang="de-DE" sz="1000" baseline="30000" dirty="0">
                <a:latin typeface="Arial"/>
                <a:cs typeface="Arial"/>
              </a:rPr>
              <a:t>-</a:t>
            </a:r>
            <a:r>
              <a:rPr lang="de-DE" sz="1000" baseline="30000" dirty="0" smtClean="0">
                <a:latin typeface="Arial"/>
                <a:cs typeface="Arial"/>
              </a:rPr>
              <a:t>1</a:t>
            </a:r>
            <a:r>
              <a:rPr lang="de-DE" sz="1000" dirty="0" smtClean="0">
                <a:latin typeface="Arial"/>
                <a:cs typeface="Arial"/>
              </a:rPr>
              <a:t>, </a:t>
            </a:r>
            <a:r>
              <a:rPr lang="de-DE" sz="1000" dirty="0" err="1" smtClean="0">
                <a:latin typeface="Arial"/>
                <a:cs typeface="Arial"/>
              </a:rPr>
              <a:t>or</a:t>
            </a:r>
            <a:r>
              <a:rPr lang="de-DE" sz="1000" dirty="0" smtClean="0">
                <a:latin typeface="Arial"/>
                <a:cs typeface="Arial"/>
              </a:rPr>
              <a:t> (</a:t>
            </a:r>
            <a:r>
              <a:rPr lang="de-DE" sz="1000" b="1" dirty="0" smtClean="0">
                <a:latin typeface="Arial"/>
                <a:cs typeface="Arial"/>
              </a:rPr>
              <a:t>E</a:t>
            </a:r>
            <a:r>
              <a:rPr lang="de-DE" sz="1000" dirty="0" smtClean="0">
                <a:latin typeface="Arial"/>
                <a:cs typeface="Arial"/>
              </a:rPr>
              <a:t>) </a:t>
            </a:r>
            <a:r>
              <a:rPr lang="de-DE" sz="1000" dirty="0">
                <a:latin typeface="Arial"/>
                <a:cs typeface="Arial"/>
              </a:rPr>
              <a:t>CYP71A13, 3 mg ml</a:t>
            </a:r>
            <a:r>
              <a:rPr lang="de-DE" sz="1000" baseline="30000" dirty="0">
                <a:latin typeface="Arial"/>
                <a:cs typeface="Arial"/>
              </a:rPr>
              <a:t>-1</a:t>
            </a:r>
            <a:r>
              <a:rPr lang="de-DE" sz="1000" dirty="0">
                <a:latin typeface="Arial"/>
                <a:cs typeface="Arial"/>
              </a:rPr>
              <a:t> </a:t>
            </a:r>
            <a:r>
              <a:rPr lang="de-DE" sz="1000" dirty="0" err="1">
                <a:latin typeface="Arial"/>
                <a:cs typeface="Arial"/>
              </a:rPr>
              <a:t>microsomal</a:t>
            </a:r>
            <a:r>
              <a:rPr lang="de-DE" sz="1000" dirty="0">
                <a:latin typeface="Arial"/>
                <a:cs typeface="Arial"/>
              </a:rPr>
              <a:t> </a:t>
            </a:r>
            <a:r>
              <a:rPr lang="de-DE" sz="1000" dirty="0" err="1" smtClean="0">
                <a:latin typeface="Arial"/>
                <a:cs typeface="Arial"/>
              </a:rPr>
              <a:t>protein</a:t>
            </a:r>
            <a:endParaRPr lang="de-DE" sz="1000" dirty="0">
              <a:latin typeface="Arial"/>
              <a:cs typeface="Arial"/>
            </a:endParaRPr>
          </a:p>
        </p:txBody>
      </p:sp>
      <p:grpSp>
        <p:nvGrpSpPr>
          <p:cNvPr id="37" name="Gruppierung 36"/>
          <p:cNvGrpSpPr/>
          <p:nvPr/>
        </p:nvGrpSpPr>
        <p:grpSpPr>
          <a:xfrm>
            <a:off x="378064" y="269368"/>
            <a:ext cx="6134709" cy="7376592"/>
            <a:chOff x="378064" y="269368"/>
            <a:chExt cx="6134709" cy="7376592"/>
          </a:xfrm>
        </p:grpSpPr>
        <p:grpSp>
          <p:nvGrpSpPr>
            <p:cNvPr id="17" name="Gruppierung 16"/>
            <p:cNvGrpSpPr>
              <a:grpSpLocks noChangeAspect="1"/>
            </p:cNvGrpSpPr>
            <p:nvPr/>
          </p:nvGrpSpPr>
          <p:grpSpPr>
            <a:xfrm>
              <a:off x="378064" y="451267"/>
              <a:ext cx="2556000" cy="4725995"/>
              <a:chOff x="1660076" y="1006920"/>
              <a:chExt cx="3120566" cy="5161639"/>
            </a:xfrm>
          </p:grpSpPr>
          <p:grpSp>
            <p:nvGrpSpPr>
              <p:cNvPr id="3" name="Gruppierung 2"/>
              <p:cNvGrpSpPr/>
              <p:nvPr/>
            </p:nvGrpSpPr>
            <p:grpSpPr>
              <a:xfrm>
                <a:off x="1660076" y="1006920"/>
                <a:ext cx="3120566" cy="5161639"/>
                <a:chOff x="1660076" y="1006920"/>
                <a:chExt cx="3120566" cy="5161639"/>
              </a:xfrm>
            </p:grpSpPr>
            <p:pic>
              <p:nvPicPr>
                <p:cNvPr id="4" name="Bild 3" descr="iaox gsh.pdf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62" t="39088" r="30648" b="37202"/>
                <a:stretch/>
              </p:blipFill>
              <p:spPr>
                <a:xfrm>
                  <a:off x="1750786" y="1496785"/>
                  <a:ext cx="3029856" cy="2168071"/>
                </a:xfrm>
                <a:prstGeom prst="rect">
                  <a:avLst/>
                </a:prstGeom>
              </p:spPr>
            </p:pic>
            <p:pic>
              <p:nvPicPr>
                <p:cNvPr id="5" name="Bild 4" descr="ian gsh.pdf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058" t="38990" r="30791" b="37797"/>
                <a:stretch/>
              </p:blipFill>
              <p:spPr>
                <a:xfrm>
                  <a:off x="1660076" y="4045844"/>
                  <a:ext cx="3111272" cy="2122715"/>
                </a:xfrm>
                <a:prstGeom prst="rect">
                  <a:avLst/>
                </a:prstGeom>
              </p:spPr>
            </p:pic>
            <p:pic>
              <p:nvPicPr>
                <p:cNvPr id="6" name="Bild 5" descr="iaox gsh.pdf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9661" t="41866" r="4956" b="48313"/>
                <a:stretch/>
              </p:blipFill>
              <p:spPr>
                <a:xfrm>
                  <a:off x="2897984" y="4107640"/>
                  <a:ext cx="1640114" cy="898071"/>
                </a:xfrm>
                <a:prstGeom prst="rect">
                  <a:avLst/>
                </a:prstGeom>
              </p:spPr>
            </p:pic>
            <p:cxnSp>
              <p:nvCxnSpPr>
                <p:cNvPr id="8" name="Gerade Verbindung 7"/>
                <p:cNvCxnSpPr/>
                <p:nvPr/>
              </p:nvCxnSpPr>
              <p:spPr>
                <a:xfrm>
                  <a:off x="2603501" y="1297201"/>
                  <a:ext cx="0" cy="216000"/>
                </a:xfrm>
                <a:prstGeom prst="line">
                  <a:avLst/>
                </a:prstGeom>
                <a:ln w="28575" cmpd="sng"/>
                <a:effectLst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Gerade Verbindung 8"/>
                <p:cNvCxnSpPr/>
                <p:nvPr/>
              </p:nvCxnSpPr>
              <p:spPr>
                <a:xfrm>
                  <a:off x="3182258" y="1297201"/>
                  <a:ext cx="0" cy="216000"/>
                </a:xfrm>
                <a:prstGeom prst="line">
                  <a:avLst/>
                </a:prstGeom>
                <a:ln w="28575" cmpd="sng"/>
                <a:effectLst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Gerade Verbindung 9"/>
                <p:cNvCxnSpPr/>
                <p:nvPr/>
              </p:nvCxnSpPr>
              <p:spPr>
                <a:xfrm>
                  <a:off x="3652157" y="1297201"/>
                  <a:ext cx="0" cy="216000"/>
                </a:xfrm>
                <a:prstGeom prst="line">
                  <a:avLst/>
                </a:prstGeom>
                <a:ln w="28575" cmpd="sng"/>
                <a:effectLst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Gerade Verbindung 10"/>
                <p:cNvCxnSpPr/>
                <p:nvPr/>
              </p:nvCxnSpPr>
              <p:spPr>
                <a:xfrm>
                  <a:off x="3835398" y="1297201"/>
                  <a:ext cx="0" cy="216000"/>
                </a:xfrm>
                <a:prstGeom prst="line">
                  <a:avLst/>
                </a:prstGeom>
                <a:ln w="28575" cmpd="sng"/>
                <a:effectLst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Gerade Verbindung 11"/>
                <p:cNvCxnSpPr/>
                <p:nvPr/>
              </p:nvCxnSpPr>
              <p:spPr>
                <a:xfrm>
                  <a:off x="4459512" y="1297201"/>
                  <a:ext cx="0" cy="216000"/>
                </a:xfrm>
                <a:prstGeom prst="line">
                  <a:avLst/>
                </a:prstGeom>
                <a:ln w="28575" cmpd="sng"/>
                <a:effectLst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feld 12"/>
                <p:cNvSpPr txBox="1"/>
                <p:nvPr/>
              </p:nvSpPr>
              <p:spPr>
                <a:xfrm>
                  <a:off x="2312362" y="1006920"/>
                  <a:ext cx="2243969" cy="2540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900" b="1" dirty="0" smtClean="0">
                      <a:latin typeface="Arial Narrow"/>
                      <a:cs typeface="Arial Narrow"/>
                    </a:rPr>
                    <a:t>GS-IAN       ICHO         </a:t>
                  </a:r>
                  <a:r>
                    <a:rPr lang="de-DE" sz="900" b="1" dirty="0" err="1" smtClean="0">
                      <a:latin typeface="Arial Narrow"/>
                      <a:cs typeface="Arial Narrow"/>
                    </a:rPr>
                    <a:t>IAOx</a:t>
                  </a:r>
                  <a:r>
                    <a:rPr lang="de-DE" sz="900" b="1" dirty="0" smtClean="0">
                      <a:latin typeface="Arial Narrow"/>
                      <a:cs typeface="Arial Narrow"/>
                    </a:rPr>
                    <a:t>               IAN</a:t>
                  </a:r>
                  <a:endParaRPr lang="de-DE" sz="900" b="1" dirty="0">
                    <a:latin typeface="Arial Narrow"/>
                    <a:cs typeface="Arial Narrow"/>
                  </a:endParaRPr>
                </a:p>
              </p:txBody>
            </p:sp>
            <p:cxnSp>
              <p:nvCxnSpPr>
                <p:cNvPr id="14" name="Gerade Verbindung 13"/>
                <p:cNvCxnSpPr/>
                <p:nvPr/>
              </p:nvCxnSpPr>
              <p:spPr>
                <a:xfrm>
                  <a:off x="3097566" y="3864427"/>
                  <a:ext cx="0" cy="216000"/>
                </a:xfrm>
                <a:prstGeom prst="line">
                  <a:avLst/>
                </a:prstGeom>
                <a:ln w="28575" cmpd="sng"/>
                <a:effectLst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Gerade Verbindung 14"/>
                <p:cNvCxnSpPr/>
                <p:nvPr/>
              </p:nvCxnSpPr>
              <p:spPr>
                <a:xfrm>
                  <a:off x="4374820" y="3864427"/>
                  <a:ext cx="0" cy="216000"/>
                </a:xfrm>
                <a:prstGeom prst="line">
                  <a:avLst/>
                </a:prstGeom>
                <a:ln w="28575" cmpd="sng"/>
                <a:effectLst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feld 15"/>
                <p:cNvSpPr txBox="1"/>
                <p:nvPr/>
              </p:nvSpPr>
              <p:spPr>
                <a:xfrm>
                  <a:off x="2880815" y="3601359"/>
                  <a:ext cx="1639570" cy="2540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900" b="1" dirty="0" smtClean="0">
                      <a:latin typeface="Arial Narrow"/>
                      <a:cs typeface="Arial Narrow"/>
                    </a:rPr>
                    <a:t>ICHO                                IAN</a:t>
                  </a:r>
                  <a:endParaRPr lang="de-DE" sz="900" b="1" dirty="0">
                    <a:latin typeface="Arial Narrow"/>
                    <a:cs typeface="Arial Narrow"/>
                  </a:endParaRPr>
                </a:p>
              </p:txBody>
            </p:sp>
          </p:grpSp>
          <p:sp>
            <p:nvSpPr>
              <p:cNvPr id="7" name="Textfeld 6"/>
              <p:cNvSpPr txBox="1"/>
              <p:nvPr/>
            </p:nvSpPr>
            <p:spPr>
              <a:xfrm>
                <a:off x="1686930" y="1182685"/>
                <a:ext cx="1846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de-DE" dirty="0"/>
              </a:p>
            </p:txBody>
          </p:sp>
        </p:grpSp>
        <p:grpSp>
          <p:nvGrpSpPr>
            <p:cNvPr id="18" name="Gruppierung 17"/>
            <p:cNvGrpSpPr>
              <a:grpSpLocks noChangeAspect="1"/>
            </p:cNvGrpSpPr>
            <p:nvPr/>
          </p:nvGrpSpPr>
          <p:grpSpPr>
            <a:xfrm>
              <a:off x="3189817" y="269368"/>
              <a:ext cx="3322956" cy="4934353"/>
              <a:chOff x="1386111" y="736768"/>
              <a:chExt cx="4157899" cy="6324432"/>
            </a:xfrm>
          </p:grpSpPr>
          <p:pic>
            <p:nvPicPr>
              <p:cNvPr id="19" name="Bild 18" descr="cn-a12-ian-.pdf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065" t="39653" r="30174" b="42986"/>
              <a:stretch/>
            </p:blipFill>
            <p:spPr>
              <a:xfrm>
                <a:off x="1894109" y="4248303"/>
                <a:ext cx="2159001" cy="1587516"/>
              </a:xfrm>
              <a:prstGeom prst="rect">
                <a:avLst/>
              </a:prstGeom>
            </p:spPr>
          </p:pic>
          <p:pic>
            <p:nvPicPr>
              <p:cNvPr id="20" name="Bild 19" descr="cn-a12-ian+.pdf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065" t="39653" r="30174" b="43121"/>
              <a:stretch/>
            </p:blipFill>
            <p:spPr>
              <a:xfrm>
                <a:off x="1894109" y="4051135"/>
                <a:ext cx="2159001" cy="1575134"/>
              </a:xfrm>
              <a:prstGeom prst="rect">
                <a:avLst/>
              </a:prstGeom>
            </p:spPr>
          </p:pic>
          <p:pic>
            <p:nvPicPr>
              <p:cNvPr id="21" name="Bild 20" descr="cn-v-ian+.pdf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135" t="50209" r="30227" b="43472"/>
              <a:stretch/>
            </p:blipFill>
            <p:spPr>
              <a:xfrm>
                <a:off x="1894109" y="5762792"/>
                <a:ext cx="2159001" cy="577851"/>
              </a:xfrm>
              <a:prstGeom prst="rect">
                <a:avLst/>
              </a:prstGeom>
            </p:spPr>
          </p:pic>
          <p:pic>
            <p:nvPicPr>
              <p:cNvPr id="22" name="Bild 21" descr="cn-a12-iaox-.pdf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310" t="50139" r="30227" b="43055"/>
              <a:stretch/>
            </p:blipFill>
            <p:spPr>
              <a:xfrm>
                <a:off x="1894109" y="5454818"/>
                <a:ext cx="2159001" cy="622300"/>
              </a:xfrm>
              <a:prstGeom prst="rect">
                <a:avLst/>
              </a:prstGeom>
            </p:spPr>
          </p:pic>
          <p:pic>
            <p:nvPicPr>
              <p:cNvPr id="23" name="Bild 22" descr="cn-iaox-a12+.pdf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107" t="6598" r="31406" b="42084"/>
              <a:stretch/>
            </p:blipFill>
            <p:spPr>
              <a:xfrm>
                <a:off x="1894109" y="736768"/>
                <a:ext cx="2357661" cy="4692650"/>
              </a:xfrm>
              <a:prstGeom prst="rect">
                <a:avLst/>
              </a:prstGeom>
            </p:spPr>
          </p:pic>
          <p:pic>
            <p:nvPicPr>
              <p:cNvPr id="24" name="Bild 23" descr="cn-v-iaox+.pdf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193" t="14726" r="30030" b="19720"/>
              <a:stretch/>
            </p:blipFill>
            <p:spPr>
              <a:xfrm>
                <a:off x="1386111" y="1066967"/>
                <a:ext cx="2673349" cy="5994233"/>
              </a:xfrm>
              <a:prstGeom prst="rect">
                <a:avLst/>
              </a:prstGeom>
            </p:spPr>
          </p:pic>
          <p:sp>
            <p:nvSpPr>
              <p:cNvPr id="25" name="Textfeld 24"/>
              <p:cNvSpPr txBox="1"/>
              <p:nvPr/>
            </p:nvSpPr>
            <p:spPr>
              <a:xfrm>
                <a:off x="3938810" y="4748420"/>
                <a:ext cx="1605200" cy="1488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sz="900" b="1" dirty="0" smtClean="0">
                    <a:latin typeface="Arial Narrow"/>
                    <a:cs typeface="Arial Narrow"/>
                  </a:rPr>
                  <a:t>CYP71A12 + </a:t>
                </a:r>
                <a:r>
                  <a:rPr lang="de-DE" sz="900" b="1" dirty="0" err="1" smtClean="0">
                    <a:latin typeface="Arial Narrow"/>
                    <a:cs typeface="Arial Narrow"/>
                  </a:rPr>
                  <a:t>IAOx</a:t>
                </a:r>
                <a:r>
                  <a:rPr lang="de-DE" sz="900" b="1" dirty="0" smtClean="0">
                    <a:latin typeface="Arial Narrow"/>
                    <a:cs typeface="Arial Narrow"/>
                  </a:rPr>
                  <a:t> + NADPH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sz="900" b="1" dirty="0">
                    <a:latin typeface="Arial Narrow"/>
                    <a:cs typeface="Arial Narrow"/>
                  </a:rPr>
                  <a:t>CYP71A12 + IAN + </a:t>
                </a:r>
                <a:r>
                  <a:rPr lang="de-DE" sz="900" b="1" dirty="0" smtClean="0">
                    <a:latin typeface="Arial Narrow"/>
                    <a:cs typeface="Arial Narrow"/>
                  </a:rPr>
                  <a:t>NADPH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sz="900" b="1" dirty="0">
                    <a:latin typeface="Arial Narrow"/>
                    <a:cs typeface="Arial Narrow"/>
                  </a:rPr>
                  <a:t>CYP71A12 + IAN - NADPH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sz="900" b="1" dirty="0">
                    <a:latin typeface="Arial Narrow"/>
                    <a:cs typeface="Arial Narrow"/>
                  </a:rPr>
                  <a:t>CYP71A12 + </a:t>
                </a:r>
                <a:r>
                  <a:rPr lang="de-DE" sz="900" b="1" dirty="0" err="1">
                    <a:latin typeface="Arial Narrow"/>
                    <a:cs typeface="Arial Narrow"/>
                  </a:rPr>
                  <a:t>IAOx</a:t>
                </a:r>
                <a:r>
                  <a:rPr lang="de-DE" sz="900" b="1" dirty="0">
                    <a:latin typeface="Arial Narrow"/>
                    <a:cs typeface="Arial Narrow"/>
                  </a:rPr>
                  <a:t> </a:t>
                </a:r>
                <a:r>
                  <a:rPr lang="de-DE" sz="900" b="1" dirty="0" smtClean="0">
                    <a:latin typeface="Arial Narrow"/>
                    <a:cs typeface="Arial Narrow"/>
                  </a:rPr>
                  <a:t>– NADPH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sz="900" b="1" dirty="0" err="1">
                    <a:latin typeface="Arial Narrow"/>
                    <a:cs typeface="Arial Narrow"/>
                  </a:rPr>
                  <a:t>Vector</a:t>
                </a:r>
                <a:r>
                  <a:rPr lang="de-DE" sz="900" b="1" dirty="0">
                    <a:latin typeface="Arial Narrow"/>
                    <a:cs typeface="Arial Narrow"/>
                  </a:rPr>
                  <a:t> + IAN + </a:t>
                </a:r>
                <a:r>
                  <a:rPr lang="de-DE" sz="900" b="1" dirty="0" smtClean="0">
                    <a:latin typeface="Arial Narrow"/>
                    <a:cs typeface="Arial Narrow"/>
                  </a:rPr>
                  <a:t>NADPH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sz="900" b="1" dirty="0" err="1">
                    <a:latin typeface="Arial Narrow"/>
                    <a:cs typeface="Arial Narrow"/>
                  </a:rPr>
                  <a:t>Vector</a:t>
                </a:r>
                <a:r>
                  <a:rPr lang="de-DE" sz="900" b="1" dirty="0">
                    <a:latin typeface="Arial Narrow"/>
                    <a:cs typeface="Arial Narrow"/>
                  </a:rPr>
                  <a:t> + </a:t>
                </a:r>
                <a:r>
                  <a:rPr lang="de-DE" sz="900" b="1" dirty="0" err="1">
                    <a:latin typeface="Arial Narrow"/>
                    <a:cs typeface="Arial Narrow"/>
                  </a:rPr>
                  <a:t>IAOx</a:t>
                </a:r>
                <a:r>
                  <a:rPr lang="de-DE" sz="900" b="1" dirty="0">
                    <a:latin typeface="Arial Narrow"/>
                    <a:cs typeface="Arial Narrow"/>
                  </a:rPr>
                  <a:t> + </a:t>
                </a:r>
                <a:r>
                  <a:rPr lang="de-DE" sz="900" b="1" dirty="0" smtClean="0">
                    <a:latin typeface="Arial Narrow"/>
                    <a:cs typeface="Arial Narrow"/>
                  </a:rPr>
                  <a:t>NADPH</a:t>
                </a:r>
                <a:endParaRPr lang="de-DE" sz="900" b="1" dirty="0">
                  <a:latin typeface="Arial Narrow"/>
                  <a:cs typeface="Arial Narrow"/>
                </a:endParaRPr>
              </a:p>
            </p:txBody>
          </p:sp>
        </p:grpSp>
        <p:pic>
          <p:nvPicPr>
            <p:cNvPr id="26" name="Bild 25" descr="C:\Users\Cornelia\Desktop\BSC-Bilder\120629-a12-2mg - Kopie.bmp"/>
            <p:cNvPicPr/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32284" y="5491013"/>
              <a:ext cx="2304000" cy="2139461"/>
            </a:xfrm>
            <a:prstGeom prst="rect">
              <a:avLst/>
            </a:prstGeom>
            <a:noFill/>
            <a:ln w="9525" cmpd="sng">
              <a:noFill/>
              <a:miter lim="800000"/>
              <a:headEnd/>
              <a:tailEnd/>
            </a:ln>
            <a:effectLst/>
          </p:spPr>
        </p:pic>
        <p:pic>
          <p:nvPicPr>
            <p:cNvPr id="27" name="Bild 26" descr="C:\Users\Cornelia\Desktop\BSC-Bilder\00_120713-a13-2-3mg.bmp"/>
            <p:cNvPicPr/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419424" y="5485960"/>
              <a:ext cx="2206223" cy="2160000"/>
            </a:xfrm>
            <a:prstGeom prst="rect">
              <a:avLst/>
            </a:prstGeom>
            <a:noFill/>
            <a:ln w="9525" cmpd="sng">
              <a:noFill/>
              <a:miter lim="800000"/>
              <a:headEnd/>
              <a:tailEnd/>
            </a:ln>
            <a:effectLst/>
          </p:spPr>
        </p:pic>
        <p:sp>
          <p:nvSpPr>
            <p:cNvPr id="29" name="Textfeld 28"/>
            <p:cNvSpPr txBox="1"/>
            <p:nvPr/>
          </p:nvSpPr>
          <p:spPr>
            <a:xfrm>
              <a:off x="427976" y="421027"/>
              <a:ext cx="3029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latin typeface="Arial"/>
                  <a:cs typeface="Arial"/>
                </a:rPr>
                <a:t>A</a:t>
              </a:r>
              <a:endParaRPr lang="de-DE" sz="1200" b="1" dirty="0">
                <a:latin typeface="Arial"/>
                <a:cs typeface="Arial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419450" y="2788319"/>
              <a:ext cx="3029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latin typeface="Arial"/>
                  <a:cs typeface="Arial"/>
                </a:rPr>
                <a:t>B</a:t>
              </a:r>
              <a:endParaRPr lang="de-DE" sz="1200" b="1" dirty="0">
                <a:latin typeface="Arial"/>
                <a:cs typeface="Arial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17053" y="5233884"/>
              <a:ext cx="3029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latin typeface="Arial"/>
                  <a:cs typeface="Arial"/>
                </a:rPr>
                <a:t>D</a:t>
              </a:r>
              <a:endParaRPr lang="de-DE" sz="1200" b="1" dirty="0">
                <a:latin typeface="Arial"/>
                <a:cs typeface="Arial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3127959" y="5239002"/>
              <a:ext cx="287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latin typeface="Arial"/>
                  <a:cs typeface="Arial"/>
                </a:rPr>
                <a:t>E</a:t>
              </a:r>
              <a:endParaRPr lang="de-DE" sz="1200" b="1" dirty="0">
                <a:latin typeface="Arial"/>
                <a:cs typeface="Arial"/>
              </a:endParaRP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3119140" y="419358"/>
              <a:ext cx="3029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latin typeface="Arial"/>
                  <a:cs typeface="Arial"/>
                </a:rPr>
                <a:t>C</a:t>
              </a:r>
              <a:endParaRPr lang="de-DE" sz="1200" b="1" dirty="0">
                <a:latin typeface="Arial"/>
                <a:cs typeface="Arial"/>
              </a:endParaRPr>
            </a:p>
          </p:txBody>
        </p:sp>
        <p:sp>
          <p:nvSpPr>
            <p:cNvPr id="34" name="Rechteck 33"/>
            <p:cNvSpPr/>
            <p:nvPr/>
          </p:nvSpPr>
          <p:spPr>
            <a:xfrm>
              <a:off x="1811867" y="5485960"/>
              <a:ext cx="135466" cy="106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4466168" y="5491013"/>
              <a:ext cx="135466" cy="106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Textfeld 35"/>
            <p:cNvSpPr txBox="1"/>
            <p:nvPr/>
          </p:nvSpPr>
          <p:spPr>
            <a:xfrm rot="16200000">
              <a:off x="3125605" y="2346041"/>
              <a:ext cx="351378" cy="230832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Arial Narrow"/>
                  <a:cs typeface="Arial Narrow"/>
                </a:rPr>
                <a:t>mV</a:t>
              </a:r>
              <a:endParaRPr lang="de-DE" sz="900" b="1" dirty="0">
                <a:latin typeface="Arial Narrow"/>
                <a:cs typeface="Arial Narro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5907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Macintosh PowerPoint</Application>
  <PresentationFormat>Bildschirmpräsentation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Office 2004 Test Drive-Benutzer</dc:creator>
  <cp:lastModifiedBy>Office 2004 Test Drive-Benutzer</cp:lastModifiedBy>
  <cp:revision>33</cp:revision>
  <cp:lastPrinted>2015-03-23T06:50:20Z</cp:lastPrinted>
  <dcterms:created xsi:type="dcterms:W3CDTF">2014-12-01T14:40:26Z</dcterms:created>
  <dcterms:modified xsi:type="dcterms:W3CDTF">2015-04-28T12:23:27Z</dcterms:modified>
</cp:coreProperties>
</file>