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064" autoAdjust="0"/>
  </p:normalViewPr>
  <p:slideViewPr>
    <p:cSldViewPr snapToGrid="0" snapToObjects="1">
      <p:cViewPr>
        <p:scale>
          <a:sx n="254" d="100"/>
          <a:sy n="254" d="100"/>
        </p:scale>
        <p:origin x="3232" y="1004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%20Macintosh:Users:apple:Google%20Drive:work:SNP:snp.tabl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022965879265"/>
          <c:y val="0.0284196069180484"/>
          <c:w val="0.84494372655273"/>
          <c:h val="0.8618054655528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'Ts-Tv'!$B$9</c:f>
              <c:strCache>
                <c:ptCount val="1"/>
                <c:pt idx="0">
                  <c:v>Transitions</c:v>
                </c:pt>
              </c:strCache>
            </c:strRef>
          </c:tx>
          <c:invertIfNegative val="0"/>
          <c:dLbls>
            <c:txPr>
              <a:bodyPr rot="-5400000" vert="horz" anchor="ctr" anchorCtr="1"/>
              <a:lstStyle/>
              <a:p>
                <a:pPr>
                  <a:defRPr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'Ts-Tv'!$A$10:$A$12</c:f>
              <c:strCache>
                <c:ptCount val="3"/>
                <c:pt idx="0">
                  <c:v>Ml/Ms</c:v>
                </c:pt>
                <c:pt idx="1">
                  <c:v>Ml/Mn</c:v>
                </c:pt>
                <c:pt idx="2">
                  <c:v>Ms/Mn</c:v>
                </c:pt>
              </c:strCache>
            </c:strRef>
          </c:cat>
          <c:val>
            <c:numRef>
              <c:f>'Ts-Tv'!$B$10:$B$12</c:f>
              <c:numCache>
                <c:formatCode>General</c:formatCode>
                <c:ptCount val="3"/>
                <c:pt idx="0">
                  <c:v>110542.0</c:v>
                </c:pt>
                <c:pt idx="1">
                  <c:v>321008.0</c:v>
                </c:pt>
                <c:pt idx="2">
                  <c:v>322221.0</c:v>
                </c:pt>
              </c:numCache>
            </c:numRef>
          </c:val>
        </c:ser>
        <c:ser>
          <c:idx val="1"/>
          <c:order val="1"/>
          <c:tx>
            <c:strRef>
              <c:f>'Ts-Tv'!$C$9</c:f>
              <c:strCache>
                <c:ptCount val="1"/>
                <c:pt idx="0">
                  <c:v>Transversions</c:v>
                </c:pt>
              </c:strCache>
            </c:strRef>
          </c:tx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'Ts-Tv'!$A$10:$A$12</c:f>
              <c:strCache>
                <c:ptCount val="3"/>
                <c:pt idx="0">
                  <c:v>Ml/Ms</c:v>
                </c:pt>
                <c:pt idx="1">
                  <c:v>Ml/Mn</c:v>
                </c:pt>
                <c:pt idx="2">
                  <c:v>Ms/Mn</c:v>
                </c:pt>
              </c:strCache>
            </c:strRef>
          </c:cat>
          <c:val>
            <c:numRef>
              <c:f>'Ts-Tv'!$C$10:$C$12</c:f>
              <c:numCache>
                <c:formatCode>General</c:formatCode>
                <c:ptCount val="3"/>
                <c:pt idx="0">
                  <c:v>63826.0</c:v>
                </c:pt>
                <c:pt idx="1">
                  <c:v>191237.0</c:v>
                </c:pt>
                <c:pt idx="2">
                  <c:v>192492.0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8260776"/>
        <c:axId val="2077231592"/>
      </c:barChart>
      <c:catAx>
        <c:axId val="2078260776"/>
        <c:scaling>
          <c:orientation val="minMax"/>
        </c:scaling>
        <c:delete val="0"/>
        <c:axPos val="b"/>
        <c:majorTickMark val="out"/>
        <c:minorTickMark val="none"/>
        <c:tickLblPos val="nextTo"/>
        <c:crossAx val="2077231592"/>
        <c:crosses val="autoZero"/>
        <c:auto val="1"/>
        <c:lblAlgn val="ctr"/>
        <c:lblOffset val="100"/>
        <c:noMultiLvlLbl val="0"/>
      </c:catAx>
      <c:valAx>
        <c:axId val="20772315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078260776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noFill/>
        </a:ln>
      </c:spPr>
    </c:plotArea>
    <c:legend>
      <c:legendPos val="r"/>
      <c:layout>
        <c:manualLayout>
          <c:xMode val="edge"/>
          <c:yMode val="edge"/>
          <c:x val="0.134791119860017"/>
          <c:y val="0.00901246719160107"/>
          <c:w val="0.845764435695538"/>
          <c:h val="0.0699380285797608"/>
        </c:manualLayout>
      </c:layout>
      <c:overlay val="0"/>
    </c:legend>
    <c:plotVisOnly val="1"/>
    <c:dispBlanksAs val="gap"/>
    <c:showDLblsOverMax val="0"/>
  </c:chart>
  <c:spPr>
    <a:ln>
      <a:solidFill>
        <a:srgbClr val="7F7F7F"/>
      </a:solidFill>
    </a:ln>
  </c:spPr>
  <c:txPr>
    <a:bodyPr/>
    <a:lstStyle/>
    <a:p>
      <a:pPr>
        <a:defRPr sz="80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69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7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8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29698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72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12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8" y="3081868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3" y="3081868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33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217386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566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621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9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94407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35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8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3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30253-22B7-7D40-86AB-5AB303E2C5C4}" type="datetimeFigureOut">
              <a:rPr lang="en-US" smtClean="0"/>
              <a:t>27/10/15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28D90-328F-8F4C-A0D7-3E87A72B3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1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744480"/>
              </p:ext>
            </p:extLst>
          </p:nvPr>
        </p:nvGraphicFramePr>
        <p:xfrm>
          <a:off x="1619713" y="4959862"/>
          <a:ext cx="3598500" cy="923575"/>
        </p:xfrm>
        <a:graphic>
          <a:graphicData uri="http://schemas.openxmlformats.org/drawingml/2006/table">
            <a:tbl>
              <a:tblPr/>
              <a:tblGrid>
                <a:gridCol w="719700"/>
                <a:gridCol w="719700"/>
                <a:gridCol w="719700"/>
                <a:gridCol w="719700"/>
                <a:gridCol w="719700"/>
              </a:tblGrid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Ml/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23,891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81,222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26,363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22,710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22,512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79,341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78,842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22,596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22,900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26,577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81,603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23,688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63628"/>
              </p:ext>
            </p:extLst>
          </p:nvPr>
        </p:nvGraphicFramePr>
        <p:xfrm>
          <a:off x="1619713" y="3986007"/>
          <a:ext cx="3598500" cy="923575"/>
        </p:xfrm>
        <a:graphic>
          <a:graphicData uri="http://schemas.openxmlformats.org/drawingml/2006/table">
            <a:tbl>
              <a:tblPr/>
              <a:tblGrid>
                <a:gridCol w="719700"/>
                <a:gridCol w="719700"/>
                <a:gridCol w="719700"/>
                <a:gridCol w="719700"/>
                <a:gridCol w="719700"/>
              </a:tblGrid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Ml/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7,875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27,810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8,923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7,909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7,362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27,350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27,520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7,353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7,818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8,836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27,862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7,750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294502"/>
              </p:ext>
            </p:extLst>
          </p:nvPr>
        </p:nvGraphicFramePr>
        <p:xfrm>
          <a:off x="1619713" y="5932316"/>
          <a:ext cx="3598500" cy="923575"/>
        </p:xfrm>
        <a:graphic>
          <a:graphicData uri="http://schemas.openxmlformats.org/drawingml/2006/table">
            <a:tbl>
              <a:tblPr/>
              <a:tblGrid>
                <a:gridCol w="719700"/>
                <a:gridCol w="719700"/>
                <a:gridCol w="719700"/>
                <a:gridCol w="719700"/>
                <a:gridCol w="719700"/>
              </a:tblGrid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Ms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/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24,259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82,227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26,382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22,839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22,917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78,450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78,663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22,514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22,881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</a:tr>
              <a:tr h="184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</a:t>
                      </a:r>
                    </a:p>
                  </a:txBody>
                  <a:tcPr marL="12700" marR="12700" marT="13758" marB="0" anchor="b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26,521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82,881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24,179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</a:t>
                      </a:r>
                    </a:p>
                  </a:txBody>
                  <a:tcPr marL="12700" marR="12700" marT="13758" marB="0" anchor="b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82859" y="6967170"/>
            <a:ext cx="25451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>
                <a:latin typeface="Arial"/>
                <a:cs typeface="Arial"/>
              </a:rPr>
              <a:t>Supporting </a:t>
            </a:r>
            <a:r>
              <a:rPr lang="en-US" sz="1000" smtClean="0">
                <a:latin typeface="Arial"/>
                <a:cs typeface="Arial"/>
              </a:rPr>
              <a:t>Figure </a:t>
            </a:r>
            <a:r>
              <a:rPr lang="en-US" sz="1000" smtClean="0">
                <a:latin typeface="Arial"/>
                <a:cs typeface="Arial"/>
              </a:rPr>
              <a:t>3.</a:t>
            </a:r>
            <a:endParaRPr lang="en-US" sz="1000" dirty="0">
              <a:latin typeface="Arial"/>
              <a:cs typeface="Arial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3835241"/>
              </p:ext>
            </p:extLst>
          </p:nvPr>
        </p:nvGraphicFramePr>
        <p:xfrm>
          <a:off x="1619713" y="1783850"/>
          <a:ext cx="3598500" cy="2144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19631" y="1783850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953735"/>
                </a:solidFill>
                <a:latin typeface="Arial"/>
                <a:cs typeface="Arial"/>
              </a:rPr>
              <a:t>A</a:t>
            </a:r>
            <a:endParaRPr lang="en-US" sz="1400" dirty="0">
              <a:solidFill>
                <a:srgbClr val="953735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14491" y="3982926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953735"/>
                </a:solidFill>
                <a:latin typeface="Arial"/>
                <a:cs typeface="Arial"/>
              </a:rPr>
              <a:t>B</a:t>
            </a:r>
            <a:endParaRPr lang="en-US" sz="1400" dirty="0">
              <a:solidFill>
                <a:srgbClr val="953735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000" y="45402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9453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87</Words>
  <Application>Microsoft Macintosh PowerPoint</Application>
  <PresentationFormat>A4 Paper (210x297 mm)</PresentationFormat>
  <Paragraphs>78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Bushra</dc:creator>
  <cp:lastModifiedBy>Bushra</cp:lastModifiedBy>
  <cp:revision>11</cp:revision>
  <dcterms:created xsi:type="dcterms:W3CDTF">2015-07-06T15:19:10Z</dcterms:created>
  <dcterms:modified xsi:type="dcterms:W3CDTF">2015-10-27T15:41:17Z</dcterms:modified>
</cp:coreProperties>
</file>