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 showGuides="1">
      <p:cViewPr>
        <p:scale>
          <a:sx n="75" d="100"/>
          <a:sy n="75" d="100"/>
        </p:scale>
        <p:origin x="-2224" y="-4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F81D-1498-4B46-88C0-2ED9B6405432}" type="datetimeFigureOut">
              <a:rPr lang="sv-SE" smtClean="0"/>
              <a:t>2015-12-16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B771-262C-4D19-B731-3CE77F3F58A9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76800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F81D-1498-4B46-88C0-2ED9B6405432}" type="datetimeFigureOut">
              <a:rPr lang="sv-SE" smtClean="0"/>
              <a:t>2015-12-16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B771-262C-4D19-B731-3CE77F3F58A9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65520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F81D-1498-4B46-88C0-2ED9B6405432}" type="datetimeFigureOut">
              <a:rPr lang="sv-SE" smtClean="0"/>
              <a:t>2015-12-16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B771-262C-4D19-B731-3CE77F3F58A9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238622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DE61EDA-2ECA-4E43-B601-735222FB2468}" type="datetime1">
              <a:rPr lang="en-US"/>
              <a:pPr lvl="0"/>
              <a:t>2015-12-16</a:t>
            </a:fld>
            <a:endParaRPr lang="en-US"/>
          </a:p>
        </p:txBody>
      </p:sp>
      <p:sp>
        <p:nvSpPr>
          <p:cNvPr id="3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B372F23-DB0D-468F-9850-04E7D16592D0}" type="slidenum">
              <a:t>‹Nr.›</a:t>
            </a:fld>
            <a:endParaRPr lang="en-US"/>
          </a:p>
        </p:txBody>
      </p:sp>
      <p:sp>
        <p:nvSpPr>
          <p:cNvPr id="4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674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F81D-1498-4B46-88C0-2ED9B6405432}" type="datetimeFigureOut">
              <a:rPr lang="sv-SE" smtClean="0"/>
              <a:t>2015-12-16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B771-262C-4D19-B731-3CE77F3F58A9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53285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F81D-1498-4B46-88C0-2ED9B6405432}" type="datetimeFigureOut">
              <a:rPr lang="sv-SE" smtClean="0"/>
              <a:t>2015-12-16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B771-262C-4D19-B731-3CE77F3F58A9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7358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F81D-1498-4B46-88C0-2ED9B6405432}" type="datetimeFigureOut">
              <a:rPr lang="sv-SE" smtClean="0"/>
              <a:t>2015-12-16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B771-262C-4D19-B731-3CE77F3F58A9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68274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F81D-1498-4B46-88C0-2ED9B6405432}" type="datetimeFigureOut">
              <a:rPr lang="sv-SE" smtClean="0"/>
              <a:t>2015-12-16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B771-262C-4D19-B731-3CE77F3F58A9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83982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F81D-1498-4B46-88C0-2ED9B6405432}" type="datetimeFigureOut">
              <a:rPr lang="sv-SE" smtClean="0"/>
              <a:t>2015-12-16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B771-262C-4D19-B731-3CE77F3F58A9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52917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F81D-1498-4B46-88C0-2ED9B6405432}" type="datetimeFigureOut">
              <a:rPr lang="sv-SE" smtClean="0"/>
              <a:t>2015-12-16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B771-262C-4D19-B731-3CE77F3F58A9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56571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F81D-1498-4B46-88C0-2ED9B6405432}" type="datetimeFigureOut">
              <a:rPr lang="sv-SE" smtClean="0"/>
              <a:t>2015-12-16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B771-262C-4D19-B731-3CE77F3F58A9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2284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F81D-1498-4B46-88C0-2ED9B6405432}" type="datetimeFigureOut">
              <a:rPr lang="sv-SE" smtClean="0"/>
              <a:t>2015-12-16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B771-262C-4D19-B731-3CE77F3F58A9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68998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2F81D-1498-4B46-88C0-2ED9B6405432}" type="datetimeFigureOut">
              <a:rPr lang="sv-SE" smtClean="0"/>
              <a:t>2015-12-16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CB771-262C-4D19-B731-3CE77F3F58A9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96071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/>
          <p:nvPr/>
        </p:nvGrpSpPr>
        <p:grpSpPr>
          <a:xfrm>
            <a:off x="179512" y="-86406"/>
            <a:ext cx="6760610" cy="6911194"/>
            <a:chOff x="187650" y="-86406"/>
            <a:chExt cx="6760610" cy="6911194"/>
          </a:xfrm>
        </p:grpSpPr>
        <p:sp>
          <p:nvSpPr>
            <p:cNvPr id="3" name="AutoShape 3"/>
            <p:cNvSpPr/>
            <p:nvPr/>
          </p:nvSpPr>
          <p:spPr>
            <a:xfrm>
              <a:off x="187650" y="-86406"/>
              <a:ext cx="6614364" cy="6900175"/>
            </a:xfrm>
            <a:prstGeom prst="rect">
              <a:avLst/>
            </a:pr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sv-SE" sz="1800" b="1" i="0" u="none" strike="noStrike" kern="0" cap="none" spc="0" baseline="0" dirty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grpSp>
          <p:nvGrpSpPr>
            <p:cNvPr id="4" name="Group 205"/>
            <p:cNvGrpSpPr/>
            <p:nvPr/>
          </p:nvGrpSpPr>
          <p:grpSpPr>
            <a:xfrm>
              <a:off x="547690" y="22786"/>
              <a:ext cx="6400570" cy="6802002"/>
              <a:chOff x="547690" y="22786"/>
              <a:chExt cx="6400570" cy="6802002"/>
            </a:xfrm>
          </p:grpSpPr>
          <p:sp>
            <p:nvSpPr>
              <p:cNvPr id="5" name="Rectangle 6"/>
              <p:cNvSpPr/>
              <p:nvPr/>
            </p:nvSpPr>
            <p:spPr>
              <a:xfrm>
                <a:off x="564577" y="30925"/>
                <a:ext cx="942563" cy="13849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sv-SE" sz="900" b="0" i="0" u="none" strike="noStrike" kern="0" cap="none" spc="0" baseline="0" dirty="0" err="1">
                    <a:solidFill>
                      <a:srgbClr val="000000"/>
                    </a:solidFill>
                    <a:uFillTx/>
                    <a:latin typeface="Arial" pitchFamily="34"/>
                    <a:ea typeface="Tahoma" pitchFamily="34"/>
                    <a:cs typeface="Arial" pitchFamily="34"/>
                  </a:rPr>
                  <a:t>Vigorous</a:t>
                </a:r>
                <a:r>
                  <a:rPr lang="sv-SE" sz="900" b="0" i="0" u="none" strike="noStrike" kern="0" cap="none" spc="0" baseline="0" dirty="0">
                    <a:solidFill>
                      <a:srgbClr val="000000"/>
                    </a:solidFill>
                    <a:uFillTx/>
                    <a:latin typeface="Arial" pitchFamily="34"/>
                    <a:ea typeface="Tahoma" pitchFamily="34"/>
                    <a:cs typeface="Arial" pitchFamily="34"/>
                  </a:rPr>
                  <a:t> </a:t>
                </a:r>
                <a:r>
                  <a:rPr lang="sv-SE" sz="900" b="0" i="0" u="none" strike="noStrike" kern="0" cap="none" spc="0" baseline="0" dirty="0" err="1" smtClean="0">
                    <a:solidFill>
                      <a:srgbClr val="000000"/>
                    </a:solidFill>
                    <a:uFillTx/>
                    <a:latin typeface="Arial" pitchFamily="34"/>
                    <a:ea typeface="Tahoma" pitchFamily="34"/>
                    <a:cs typeface="Arial" pitchFamily="34"/>
                  </a:rPr>
                  <a:t>activities</a:t>
                </a:r>
                <a:endParaRPr lang="sv-SE" sz="900" b="0" i="0" u="none" strike="noStrike" kern="0" cap="none" spc="0" baseline="0" dirty="0">
                  <a:solidFill>
                    <a:srgbClr val="000000"/>
                  </a:solidFill>
                  <a:uFillTx/>
                  <a:latin typeface="Arial" pitchFamily="34"/>
                  <a:ea typeface="Tahoma" pitchFamily="34"/>
                  <a:cs typeface="Arial" pitchFamily="34"/>
                </a:endParaRPr>
              </a:p>
            </p:txBody>
          </p:sp>
          <p:sp>
            <p:nvSpPr>
              <p:cNvPr id="6" name="Rectangle 7"/>
              <p:cNvSpPr/>
              <p:nvPr/>
            </p:nvSpPr>
            <p:spPr>
              <a:xfrm>
                <a:off x="564577" y="188814"/>
                <a:ext cx="974622" cy="13849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sv-SE" sz="900" b="0" i="0" u="none" strike="noStrike" kern="0" cap="none" spc="0" baseline="0" dirty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Moderate </a:t>
                </a:r>
                <a:r>
                  <a:rPr lang="sv-SE" sz="900" b="0" i="0" u="none" strike="noStrike" kern="0" cap="none" spc="0" baseline="0" dirty="0" err="1" smtClean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activities</a:t>
                </a:r>
                <a:endParaRPr lang="sv-SE" sz="900" b="0" i="0" u="none" strike="noStrike" kern="0" cap="none" spc="0" baseline="0" dirty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endParaRPr>
              </a:p>
            </p:txBody>
          </p:sp>
          <p:sp>
            <p:nvSpPr>
              <p:cNvPr id="7" name="Rectangle 8"/>
              <p:cNvSpPr/>
              <p:nvPr/>
            </p:nvSpPr>
            <p:spPr>
              <a:xfrm>
                <a:off x="564577" y="346694"/>
                <a:ext cx="1006961" cy="1384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sv-SE" sz="900" b="0" i="0" u="none" strike="noStrike" kern="0" cap="none" spc="0" baseline="0" dirty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Lift, </a:t>
                </a:r>
                <a:r>
                  <a:rPr lang="sv-SE" sz="900" kern="0" dirty="0" err="1" smtClean="0">
                    <a:solidFill>
                      <a:srgbClr val="000000"/>
                    </a:solidFill>
                    <a:latin typeface="Arial" pitchFamily="34"/>
                    <a:cs typeface="Arial" pitchFamily="34"/>
                  </a:rPr>
                  <a:t>C</a:t>
                </a:r>
                <a:r>
                  <a:rPr lang="sv-SE" sz="900" b="0" i="0" u="none" strike="noStrike" kern="0" cap="none" spc="0" baseline="0" dirty="0" err="1" smtClean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arry</a:t>
                </a:r>
                <a:r>
                  <a:rPr lang="sv-SE" sz="900" b="0" i="0" u="none" strike="noStrike" kern="0" cap="none" spc="0" baseline="0" dirty="0" smtClean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 </a:t>
                </a:r>
                <a:r>
                  <a:rPr lang="sv-SE" sz="900" b="0" i="0" u="none" strike="noStrike" kern="0" cap="none" spc="0" baseline="0" dirty="0" err="1" smtClean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groceries</a:t>
                </a:r>
                <a:endParaRPr lang="sv-SE" sz="900" b="0" i="0" u="none" strike="noStrike" kern="0" cap="none" spc="0" baseline="0" dirty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endParaRPr>
              </a:p>
            </p:txBody>
          </p:sp>
          <p:sp>
            <p:nvSpPr>
              <p:cNvPr id="8" name="Rectangle 9"/>
              <p:cNvSpPr/>
              <p:nvPr/>
            </p:nvSpPr>
            <p:spPr>
              <a:xfrm>
                <a:off x="547690" y="504575"/>
                <a:ext cx="1032659" cy="1384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sv-SE" sz="900" b="0" i="0" u="none" strike="noStrike" kern="0" cap="none" spc="0" baseline="0" dirty="0" err="1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Climb</a:t>
                </a:r>
                <a:r>
                  <a:rPr lang="sv-SE" sz="900" b="0" i="0" u="none" strike="noStrike" kern="0" cap="none" spc="0" baseline="0" dirty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 </a:t>
                </a:r>
                <a:r>
                  <a:rPr lang="sv-SE" sz="900" b="0" i="0" u="none" strike="noStrike" kern="0" cap="none" spc="0" baseline="0" dirty="0" err="1" smtClean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several</a:t>
                </a:r>
                <a:r>
                  <a:rPr lang="sv-SE" sz="900" b="0" i="0" u="none" strike="noStrike" kern="0" cap="none" spc="0" baseline="0" dirty="0" smtClean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 flights</a:t>
                </a:r>
                <a:endParaRPr lang="sv-SE" sz="900" b="0" i="0" u="none" strike="noStrike" kern="0" cap="none" spc="0" baseline="0" dirty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endParaRPr>
              </a:p>
            </p:txBody>
          </p:sp>
          <p:sp>
            <p:nvSpPr>
              <p:cNvPr id="9" name="Rectangle 10"/>
              <p:cNvSpPr/>
              <p:nvPr/>
            </p:nvSpPr>
            <p:spPr>
              <a:xfrm>
                <a:off x="564577" y="662455"/>
                <a:ext cx="795459" cy="1384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sv-SE" sz="900" b="0" i="0" u="none" strike="noStrike" kern="0" cap="none" spc="0" baseline="0" dirty="0" err="1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Climb</a:t>
                </a:r>
                <a:r>
                  <a:rPr lang="sv-SE" sz="900" b="0" i="0" u="none" strike="noStrike" kern="0" cap="none" spc="0" baseline="0" dirty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 </a:t>
                </a:r>
                <a:r>
                  <a:rPr lang="sv-SE" sz="900" b="0" i="0" u="none" strike="noStrike" kern="0" cap="none" spc="0" baseline="0" dirty="0" err="1" smtClean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one</a:t>
                </a:r>
                <a:r>
                  <a:rPr lang="sv-SE" sz="900" b="0" i="0" u="none" strike="noStrike" kern="0" cap="none" spc="0" baseline="0" dirty="0" smtClean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 flight</a:t>
                </a:r>
                <a:endParaRPr lang="sv-SE" sz="900" b="0" i="0" u="none" strike="noStrike" kern="0" cap="none" spc="0" baseline="0" dirty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endParaRPr>
              </a:p>
            </p:txBody>
          </p:sp>
          <p:sp>
            <p:nvSpPr>
              <p:cNvPr id="10" name="Rectangle 11"/>
              <p:cNvSpPr/>
              <p:nvPr/>
            </p:nvSpPr>
            <p:spPr>
              <a:xfrm>
                <a:off x="564577" y="820344"/>
                <a:ext cx="660938" cy="1384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sv-SE" sz="900" b="0" i="0" u="none" strike="noStrike" kern="0" cap="none" spc="0" baseline="0" dirty="0" err="1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Bend</a:t>
                </a:r>
                <a:r>
                  <a:rPr lang="sv-SE" sz="900" b="0" i="0" u="none" strike="noStrike" kern="0" cap="none" spc="0" baseline="0" dirty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 </a:t>
                </a:r>
                <a:r>
                  <a:rPr lang="sv-SE" sz="900" kern="0" dirty="0" err="1">
                    <a:solidFill>
                      <a:srgbClr val="000000"/>
                    </a:solidFill>
                    <a:latin typeface="Arial" pitchFamily="34"/>
                    <a:cs typeface="Arial" pitchFamily="34"/>
                  </a:rPr>
                  <a:t>K</a:t>
                </a:r>
                <a:r>
                  <a:rPr lang="sv-SE" sz="900" b="0" i="0" u="none" strike="noStrike" kern="0" cap="none" spc="0" baseline="0" dirty="0" err="1" smtClean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neel</a:t>
                </a:r>
                <a:r>
                  <a:rPr lang="sv-SE" sz="900" b="0" i="0" u="none" strike="noStrike" kern="0" cap="none" spc="0" baseline="0" dirty="0" smtClean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 ,</a:t>
                </a:r>
                <a:endParaRPr lang="sv-SE" sz="900" b="0" i="0" u="none" strike="noStrike" kern="0" cap="none" spc="0" baseline="0" dirty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endParaRPr>
              </a:p>
            </p:txBody>
          </p:sp>
          <p:sp>
            <p:nvSpPr>
              <p:cNvPr id="11" name="Rectangle 12"/>
              <p:cNvSpPr/>
              <p:nvPr/>
            </p:nvSpPr>
            <p:spPr>
              <a:xfrm>
                <a:off x="564577" y="978225"/>
                <a:ext cx="500140" cy="13849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sv-SE" sz="900" b="0" i="0" u="none" strike="noStrike" kern="0" cap="none" spc="0" baseline="0" dirty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Walk </a:t>
                </a:r>
                <a:r>
                  <a:rPr lang="sv-SE" sz="900" b="0" i="0" u="none" strike="noStrike" kern="0" cap="none" spc="0" baseline="0" dirty="0" smtClean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mile</a:t>
                </a:r>
                <a:endParaRPr lang="sv-SE" sz="900" b="0" i="0" u="none" strike="noStrike" kern="0" cap="none" spc="0" baseline="0" dirty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endParaRPr>
              </a:p>
            </p:txBody>
          </p:sp>
          <p:sp>
            <p:nvSpPr>
              <p:cNvPr id="12" name="Rectangle 13"/>
              <p:cNvSpPr/>
              <p:nvPr/>
            </p:nvSpPr>
            <p:spPr>
              <a:xfrm>
                <a:off x="564577" y="1136105"/>
                <a:ext cx="1288810" cy="13849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sv-SE" sz="900" b="0" i="0" u="none" strike="noStrike" kern="0" cap="none" spc="0" baseline="0" dirty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Walk </a:t>
                </a:r>
                <a:r>
                  <a:rPr lang="sv-SE" sz="900" b="0" i="0" u="none" strike="noStrike" kern="0" cap="none" spc="0" baseline="0" dirty="0" err="1" smtClean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several</a:t>
                </a:r>
                <a:r>
                  <a:rPr lang="sv-SE" sz="900" b="0" i="0" u="none" strike="noStrike" kern="0" cap="none" spc="0" baseline="0" dirty="0" smtClean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 </a:t>
                </a:r>
                <a:r>
                  <a:rPr lang="sv-SE" sz="900" b="0" i="0" u="none" strike="noStrike" kern="0" cap="none" spc="0" baseline="0" dirty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100 meters</a:t>
                </a:r>
              </a:p>
            </p:txBody>
          </p:sp>
          <p:sp>
            <p:nvSpPr>
              <p:cNvPr id="13" name="Rectangle 14"/>
              <p:cNvSpPr/>
              <p:nvPr/>
            </p:nvSpPr>
            <p:spPr>
              <a:xfrm>
                <a:off x="564577" y="1293994"/>
                <a:ext cx="865625" cy="13849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sv-SE" sz="900" b="0" i="0" u="none" strike="noStrike" kern="0" cap="none" spc="0" baseline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Walk 100 meters</a:t>
                </a:r>
              </a:p>
            </p:txBody>
          </p:sp>
          <p:sp>
            <p:nvSpPr>
              <p:cNvPr id="14" name="Rectangle 15"/>
              <p:cNvSpPr/>
              <p:nvPr/>
            </p:nvSpPr>
            <p:spPr>
              <a:xfrm>
                <a:off x="564577" y="1451875"/>
                <a:ext cx="870426" cy="1384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sv-SE" sz="900" b="0" i="0" u="none" strike="noStrike" kern="0" cap="none" spc="0" baseline="0" dirty="0" err="1" smtClean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Bathe</a:t>
                </a:r>
                <a:r>
                  <a:rPr lang="sv-SE" sz="900" b="0" i="0" u="none" strike="noStrike" kern="0" cap="none" spc="0" baseline="0" dirty="0" smtClean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, Dress</a:t>
                </a:r>
                <a:endParaRPr lang="sv-SE" sz="900" b="0" i="0" u="none" strike="noStrike" kern="0" cap="none" spc="0" baseline="0" dirty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endParaRPr>
              </a:p>
            </p:txBody>
          </p:sp>
          <p:sp>
            <p:nvSpPr>
              <p:cNvPr id="15" name="Rectangle 16"/>
              <p:cNvSpPr/>
              <p:nvPr/>
            </p:nvSpPr>
            <p:spPr>
              <a:xfrm>
                <a:off x="564577" y="1767644"/>
                <a:ext cx="737694" cy="1384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sv-SE" sz="900" b="0" i="0" u="none" strike="noStrike" kern="0" cap="none" spc="0" baseline="0" dirty="0" err="1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Cut</a:t>
                </a:r>
                <a:r>
                  <a:rPr lang="sv-SE" sz="900" b="0" i="0" u="none" strike="noStrike" kern="0" cap="none" spc="0" baseline="0" dirty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 </a:t>
                </a:r>
                <a:r>
                  <a:rPr lang="sv-SE" sz="900" b="0" i="0" u="none" strike="noStrike" kern="0" cap="none" spc="0" baseline="0" dirty="0" smtClean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down </a:t>
                </a:r>
                <a:r>
                  <a:rPr lang="sv-SE" sz="900" b="0" i="0" u="none" strike="noStrike" kern="0" cap="none" spc="0" baseline="0" dirty="0" err="1" smtClean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time</a:t>
                </a:r>
                <a:endParaRPr lang="sv-SE" sz="900" b="0" i="0" u="none" strike="noStrike" kern="0" cap="none" spc="0" baseline="0" dirty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endParaRPr>
              </a:p>
            </p:txBody>
          </p:sp>
          <p:sp>
            <p:nvSpPr>
              <p:cNvPr id="16" name="Rectangle 17"/>
              <p:cNvSpPr/>
              <p:nvPr/>
            </p:nvSpPr>
            <p:spPr>
              <a:xfrm>
                <a:off x="564577" y="1927152"/>
                <a:ext cx="993861" cy="13849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sv-SE" sz="900" b="0" i="0" u="none" strike="noStrike" kern="0" cap="none" spc="0" baseline="0" dirty="0" err="1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Accomplished</a:t>
                </a:r>
                <a:r>
                  <a:rPr lang="sv-SE" sz="900" b="0" i="0" u="none" strike="noStrike" kern="0" cap="none" spc="0" baseline="0" dirty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 </a:t>
                </a:r>
                <a:r>
                  <a:rPr lang="sv-SE" sz="900" b="0" i="0" u="none" strike="noStrike" kern="0" cap="none" spc="0" baseline="0" dirty="0" smtClean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less</a:t>
                </a:r>
                <a:endParaRPr lang="sv-SE" sz="900" b="0" i="0" u="none" strike="noStrike" kern="0" cap="none" spc="0" baseline="0" dirty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endParaRPr>
              </a:p>
            </p:txBody>
          </p:sp>
          <p:sp>
            <p:nvSpPr>
              <p:cNvPr id="17" name="Rectangle 18"/>
              <p:cNvSpPr/>
              <p:nvPr/>
            </p:nvSpPr>
            <p:spPr>
              <a:xfrm>
                <a:off x="564577" y="2085033"/>
                <a:ext cx="756620" cy="13849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sv-SE" sz="900" b="0" i="0" u="none" strike="noStrike" kern="0" cap="none" spc="0" baseline="0" dirty="0" err="1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Limited</a:t>
                </a:r>
                <a:r>
                  <a:rPr lang="sv-SE" sz="900" b="0" i="0" u="none" strike="noStrike" kern="0" cap="none" spc="0" baseline="0" dirty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 in </a:t>
                </a:r>
                <a:r>
                  <a:rPr lang="sv-SE" sz="900" b="0" i="0" u="none" strike="noStrike" kern="0" cap="none" spc="0" baseline="0" dirty="0" smtClean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kind</a:t>
                </a:r>
                <a:endParaRPr lang="sv-SE" sz="900" b="0" i="0" u="none" strike="noStrike" kern="0" cap="none" spc="0" baseline="0" dirty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endParaRPr>
              </a:p>
            </p:txBody>
          </p:sp>
          <p:sp>
            <p:nvSpPr>
              <p:cNvPr id="18" name="Rectangle 19"/>
              <p:cNvSpPr/>
              <p:nvPr/>
            </p:nvSpPr>
            <p:spPr>
              <a:xfrm>
                <a:off x="564577" y="2242922"/>
                <a:ext cx="679673" cy="13849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sv-SE" sz="900" b="0" i="0" u="none" strike="noStrike" kern="0" cap="none" spc="0" baseline="0" dirty="0" err="1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Had</a:t>
                </a:r>
                <a:r>
                  <a:rPr lang="sv-SE" sz="900" b="0" i="0" u="none" strike="noStrike" kern="0" cap="none" spc="0" baseline="0" dirty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 </a:t>
                </a:r>
                <a:r>
                  <a:rPr lang="sv-SE" sz="900" b="0" i="0" u="none" strike="noStrike" kern="0" cap="none" spc="0" baseline="0" dirty="0" err="1" smtClean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difficulty</a:t>
                </a:r>
                <a:endParaRPr lang="sv-SE" sz="900" b="0" i="0" u="none" strike="noStrike" kern="0" cap="none" spc="0" baseline="0" dirty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endParaRPr>
              </a:p>
            </p:txBody>
          </p:sp>
          <p:sp>
            <p:nvSpPr>
              <p:cNvPr id="19" name="Rectangle 20"/>
              <p:cNvSpPr/>
              <p:nvPr/>
            </p:nvSpPr>
            <p:spPr>
              <a:xfrm>
                <a:off x="564577" y="2558683"/>
                <a:ext cx="872035" cy="13849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sv-SE" sz="900" b="0" i="0" u="none" strike="noStrike" kern="0" cap="none" spc="0" baseline="0" dirty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Pain - </a:t>
                </a:r>
                <a:r>
                  <a:rPr lang="sv-SE" sz="900" b="0" i="0" u="none" strike="noStrike" kern="0" cap="none" spc="0" baseline="0" dirty="0" err="1" smtClean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magnitude</a:t>
                </a:r>
                <a:endParaRPr lang="sv-SE" sz="900" b="0" i="0" u="none" strike="noStrike" kern="0" cap="none" spc="0" baseline="0" dirty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endParaRPr>
              </a:p>
            </p:txBody>
          </p:sp>
          <p:sp>
            <p:nvSpPr>
              <p:cNvPr id="20" name="Rectangle 21"/>
              <p:cNvSpPr/>
              <p:nvPr/>
            </p:nvSpPr>
            <p:spPr>
              <a:xfrm>
                <a:off x="564577" y="2716572"/>
                <a:ext cx="948973" cy="13849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sv-SE" sz="900" b="0" i="0" u="none" strike="noStrike" kern="0" cap="none" spc="0" baseline="0" dirty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Pain - </a:t>
                </a:r>
                <a:r>
                  <a:rPr lang="sv-SE" sz="900" b="0" i="0" u="none" strike="noStrike" kern="0" cap="none" spc="0" baseline="0" dirty="0" err="1" smtClean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interference</a:t>
                </a:r>
                <a:endParaRPr lang="sv-SE" sz="900" b="0" i="0" u="none" strike="noStrike" kern="0" cap="none" spc="0" baseline="0" dirty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endParaRPr>
              </a:p>
            </p:txBody>
          </p:sp>
          <p:sp>
            <p:nvSpPr>
              <p:cNvPr id="21" name="Rectangle 22"/>
              <p:cNvSpPr/>
              <p:nvPr/>
            </p:nvSpPr>
            <p:spPr>
              <a:xfrm>
                <a:off x="564577" y="3024195"/>
                <a:ext cx="711996" cy="1384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sv-SE" sz="900" b="0" i="0" u="none" strike="noStrike" kern="0" cap="none" spc="0" baseline="0" dirty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EVGFP </a:t>
                </a:r>
                <a:r>
                  <a:rPr lang="sv-SE" sz="900" b="0" i="0" u="none" strike="noStrike" kern="0" cap="none" spc="0" baseline="0" dirty="0" smtClean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rating</a:t>
                </a:r>
                <a:endParaRPr lang="sv-SE" sz="1800" b="0" i="0" u="none" strike="noStrike" kern="0" cap="none" spc="0" baseline="0" dirty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endParaRPr>
              </a:p>
            </p:txBody>
          </p:sp>
          <p:sp>
            <p:nvSpPr>
              <p:cNvPr id="22" name="Rectangle 23"/>
              <p:cNvSpPr/>
              <p:nvPr/>
            </p:nvSpPr>
            <p:spPr>
              <a:xfrm>
                <a:off x="564577" y="3190213"/>
                <a:ext cx="564457" cy="1384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sv-SE" sz="900" b="0" i="0" u="none" strike="noStrike" kern="0" cap="none" spc="0" baseline="0" dirty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Sick </a:t>
                </a:r>
                <a:r>
                  <a:rPr lang="sv-SE" sz="900" kern="0" dirty="0" err="1">
                    <a:solidFill>
                      <a:srgbClr val="000000"/>
                    </a:solidFill>
                    <a:latin typeface="Arial" pitchFamily="34"/>
                    <a:cs typeface="Arial" pitchFamily="34"/>
                  </a:rPr>
                  <a:t>e</a:t>
                </a:r>
                <a:r>
                  <a:rPr lang="sv-SE" sz="900" b="0" i="0" u="none" strike="noStrike" kern="0" cap="none" spc="0" baseline="0" dirty="0" err="1" smtClean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asier</a:t>
                </a:r>
                <a:endParaRPr lang="sv-SE" sz="900" b="0" i="0" u="none" strike="noStrike" kern="0" cap="none" spc="0" baseline="0" dirty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endParaRPr>
              </a:p>
            </p:txBody>
          </p:sp>
          <p:sp>
            <p:nvSpPr>
              <p:cNvPr id="23" name="Rectangle 24"/>
              <p:cNvSpPr/>
              <p:nvPr/>
            </p:nvSpPr>
            <p:spPr>
              <a:xfrm>
                <a:off x="564577" y="3348103"/>
                <a:ext cx="551433" cy="1384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sv-SE" sz="900" b="0" i="0" u="none" strike="noStrike" kern="0" cap="none" spc="0" baseline="0" dirty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As </a:t>
                </a:r>
                <a:r>
                  <a:rPr lang="sv-SE" sz="900" kern="0" dirty="0" err="1">
                    <a:solidFill>
                      <a:srgbClr val="000000"/>
                    </a:solidFill>
                    <a:latin typeface="Arial" pitchFamily="34"/>
                    <a:cs typeface="Arial" pitchFamily="34"/>
                  </a:rPr>
                  <a:t>h</a:t>
                </a:r>
                <a:r>
                  <a:rPr lang="sv-SE" sz="900" b="0" i="0" u="none" strike="noStrike" kern="0" cap="none" spc="0" baseline="0" dirty="0" err="1" smtClean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ealthy</a:t>
                </a:r>
                <a:endParaRPr lang="sv-SE" sz="1800" b="0" i="0" u="none" strike="noStrike" kern="0" cap="none" spc="0" baseline="0" dirty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endParaRPr>
              </a:p>
            </p:txBody>
          </p:sp>
          <p:sp>
            <p:nvSpPr>
              <p:cNvPr id="24" name="Rectangle 25"/>
              <p:cNvSpPr/>
              <p:nvPr/>
            </p:nvSpPr>
            <p:spPr>
              <a:xfrm>
                <a:off x="564577" y="3505983"/>
                <a:ext cx="994394" cy="1384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sv-SE" sz="900" b="0" i="0" u="none" strike="noStrike" kern="0" cap="none" spc="0" baseline="0" dirty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Health </a:t>
                </a:r>
                <a:r>
                  <a:rPr lang="sv-SE" sz="900" b="0" i="0" u="none" strike="noStrike" kern="0" cap="none" spc="0" baseline="0" dirty="0" err="1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to</a:t>
                </a:r>
                <a:r>
                  <a:rPr lang="sv-SE" sz="900" b="0" i="0" u="none" strike="noStrike" kern="0" cap="none" spc="0" baseline="0" dirty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 </a:t>
                </a:r>
                <a:r>
                  <a:rPr lang="sv-SE" sz="900" b="0" i="0" u="none" strike="noStrike" kern="0" cap="none" spc="0" baseline="0" dirty="0" smtClean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get </a:t>
                </a:r>
                <a:r>
                  <a:rPr lang="sv-SE" sz="900" kern="0" dirty="0" err="1">
                    <a:solidFill>
                      <a:srgbClr val="000000"/>
                    </a:solidFill>
                    <a:latin typeface="Arial" pitchFamily="34"/>
                    <a:cs typeface="Arial" pitchFamily="34"/>
                  </a:rPr>
                  <a:t>w</a:t>
                </a:r>
                <a:r>
                  <a:rPr lang="sv-SE" sz="900" b="0" i="0" u="none" strike="noStrike" kern="0" cap="none" spc="0" baseline="0" dirty="0" err="1" smtClean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orse</a:t>
                </a:r>
                <a:endParaRPr lang="sv-SE" sz="1800" b="0" i="0" u="none" strike="noStrike" kern="0" cap="none" spc="0" baseline="0" dirty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endParaRPr>
              </a:p>
            </p:txBody>
          </p:sp>
          <p:sp>
            <p:nvSpPr>
              <p:cNvPr id="25" name="Rectangle 26"/>
              <p:cNvSpPr/>
              <p:nvPr/>
            </p:nvSpPr>
            <p:spPr>
              <a:xfrm>
                <a:off x="564577" y="3663863"/>
                <a:ext cx="821213" cy="1384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sv-SE" sz="900" b="0" i="0" u="none" strike="noStrike" kern="0" cap="none" spc="0" baseline="0" dirty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Health </a:t>
                </a:r>
                <a:r>
                  <a:rPr lang="sv-SE" sz="900" b="0" i="0" u="none" strike="noStrike" kern="0" cap="none" spc="0" baseline="0" dirty="0" smtClean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excellent</a:t>
                </a:r>
                <a:endParaRPr lang="sv-SE" sz="1800" b="0" i="0" u="none" strike="noStrike" kern="0" cap="none" spc="0" baseline="0" dirty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endParaRPr>
              </a:p>
            </p:txBody>
          </p:sp>
          <p:sp>
            <p:nvSpPr>
              <p:cNvPr id="26" name="Rectangle 27"/>
              <p:cNvSpPr/>
              <p:nvPr/>
            </p:nvSpPr>
            <p:spPr>
              <a:xfrm>
                <a:off x="564577" y="4006086"/>
                <a:ext cx="493900" cy="1384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sv-SE" sz="900" b="0" i="0" u="none" strike="noStrike" kern="0" cap="none" spc="0" baseline="0" dirty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Full </a:t>
                </a:r>
                <a:r>
                  <a:rPr lang="sv-SE" sz="900" b="0" i="0" u="none" strike="noStrike" kern="0" cap="none" spc="0" baseline="0" dirty="0" err="1" smtClean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of</a:t>
                </a:r>
                <a:r>
                  <a:rPr lang="sv-SE" sz="900" b="0" i="0" u="none" strike="noStrike" kern="0" cap="none" spc="0" baseline="0" dirty="0" smtClean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 </a:t>
                </a:r>
                <a:r>
                  <a:rPr lang="sv-SE" sz="900" b="0" i="0" u="none" strike="noStrike" kern="0" cap="none" spc="0" baseline="0" dirty="0" err="1" smtClean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life</a:t>
                </a:r>
                <a:endParaRPr lang="sv-SE" sz="1800" b="0" i="0" u="none" strike="noStrike" kern="0" cap="none" spc="0" baseline="0" dirty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endParaRPr>
              </a:p>
            </p:txBody>
          </p:sp>
          <p:sp>
            <p:nvSpPr>
              <p:cNvPr id="27" name="Rectangle 28"/>
              <p:cNvSpPr/>
              <p:nvPr/>
            </p:nvSpPr>
            <p:spPr>
              <a:xfrm>
                <a:off x="564577" y="4186479"/>
                <a:ext cx="365485" cy="13849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sv-SE" sz="900" b="0" i="0" u="none" strike="noStrike" kern="0" cap="none" spc="0" baseline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Energy</a:t>
                </a: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endParaRPr>
              </a:p>
            </p:txBody>
          </p:sp>
          <p:sp>
            <p:nvSpPr>
              <p:cNvPr id="28" name="Rectangle 29"/>
              <p:cNvSpPr/>
              <p:nvPr/>
            </p:nvSpPr>
            <p:spPr>
              <a:xfrm>
                <a:off x="564577" y="4363416"/>
                <a:ext cx="468258" cy="1384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sv-SE" sz="900" b="0" i="0" u="none" strike="noStrike" kern="0" cap="none" spc="0" baseline="0" dirty="0" err="1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Worn</a:t>
                </a:r>
                <a:r>
                  <a:rPr lang="sv-SE" sz="900" b="0" i="0" u="none" strike="noStrike" kern="0" cap="none" spc="0" baseline="0" dirty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 </a:t>
                </a:r>
                <a:r>
                  <a:rPr lang="sv-SE" sz="900" kern="0" dirty="0" err="1">
                    <a:solidFill>
                      <a:srgbClr val="000000"/>
                    </a:solidFill>
                    <a:latin typeface="Arial" pitchFamily="34"/>
                    <a:cs typeface="Arial" pitchFamily="34"/>
                  </a:rPr>
                  <a:t>o</a:t>
                </a:r>
                <a:r>
                  <a:rPr lang="sv-SE" sz="900" b="0" i="0" u="none" strike="noStrike" kern="0" cap="none" spc="0" baseline="0" dirty="0" err="1" smtClean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ut</a:t>
                </a:r>
                <a:endParaRPr lang="sv-SE" sz="1800" b="0" i="0" u="none" strike="noStrike" kern="0" cap="none" spc="0" baseline="0" dirty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endParaRPr>
              </a:p>
            </p:txBody>
          </p:sp>
          <p:sp>
            <p:nvSpPr>
              <p:cNvPr id="29" name="Rectangle 30"/>
              <p:cNvSpPr/>
              <p:nvPr/>
            </p:nvSpPr>
            <p:spPr>
              <a:xfrm>
                <a:off x="564577" y="4555905"/>
                <a:ext cx="262890" cy="13849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sv-SE" sz="900" b="0" i="0" u="none" strike="noStrike" kern="0" cap="none" spc="0" baseline="0" dirty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Tired</a:t>
                </a:r>
                <a:endParaRPr lang="sv-SE" sz="1800" b="0" i="0" u="none" strike="noStrike" kern="0" cap="none" spc="0" baseline="0" dirty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endParaRPr>
              </a:p>
            </p:txBody>
          </p:sp>
          <p:sp>
            <p:nvSpPr>
              <p:cNvPr id="30" name="Rectangle 31"/>
              <p:cNvSpPr/>
              <p:nvPr/>
            </p:nvSpPr>
            <p:spPr>
              <a:xfrm>
                <a:off x="564577" y="4879732"/>
                <a:ext cx="731326" cy="1384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sv-SE" sz="900" b="0" i="0" u="none" strike="noStrike" kern="0" cap="none" spc="0" baseline="0" dirty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Social - </a:t>
                </a:r>
                <a:r>
                  <a:rPr lang="sv-SE" sz="900" b="0" i="0" u="none" strike="noStrike" kern="0" cap="none" spc="0" baseline="0" dirty="0" err="1" smtClean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extent</a:t>
                </a:r>
                <a:endParaRPr lang="sv-SE" sz="1800" b="0" i="0" u="none" strike="noStrike" kern="0" cap="none" spc="0" baseline="0" dirty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endParaRPr>
              </a:p>
            </p:txBody>
          </p:sp>
          <p:sp>
            <p:nvSpPr>
              <p:cNvPr id="31" name="Rectangle 32"/>
              <p:cNvSpPr/>
              <p:nvPr/>
            </p:nvSpPr>
            <p:spPr>
              <a:xfrm>
                <a:off x="564577" y="5063383"/>
                <a:ext cx="634958" cy="1384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sv-SE" sz="900" b="0" i="0" u="none" strike="noStrike" kern="0" cap="none" spc="0" baseline="0" dirty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Social - </a:t>
                </a:r>
                <a:r>
                  <a:rPr lang="sv-SE" sz="900" b="0" i="0" u="none" strike="noStrike" kern="0" cap="none" spc="0" baseline="0" dirty="0" err="1" smtClean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time</a:t>
                </a:r>
                <a:endParaRPr lang="sv-SE" sz="1800" b="0" i="0" u="none" strike="noStrike" kern="0" cap="none" spc="0" baseline="0" dirty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endParaRPr>
              </a:p>
            </p:txBody>
          </p:sp>
          <p:sp>
            <p:nvSpPr>
              <p:cNvPr id="32" name="Rectangle 33"/>
              <p:cNvSpPr/>
              <p:nvPr/>
            </p:nvSpPr>
            <p:spPr>
              <a:xfrm>
                <a:off x="556042" y="5332962"/>
                <a:ext cx="737694" cy="1384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sv-SE" sz="900" b="0" i="0" u="none" strike="noStrike" kern="0" cap="none" spc="0" baseline="0" dirty="0" err="1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Cut</a:t>
                </a:r>
                <a:r>
                  <a:rPr lang="sv-SE" sz="900" b="0" i="0" u="none" strike="noStrike" kern="0" cap="none" spc="0" baseline="0" dirty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 </a:t>
                </a:r>
                <a:r>
                  <a:rPr lang="sv-SE" sz="900" b="0" i="0" u="none" strike="noStrike" kern="0" cap="none" spc="0" baseline="0" dirty="0" smtClean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down </a:t>
                </a:r>
                <a:r>
                  <a:rPr lang="sv-SE" sz="900" kern="0" dirty="0" err="1">
                    <a:solidFill>
                      <a:srgbClr val="000000"/>
                    </a:solidFill>
                    <a:latin typeface="Arial" pitchFamily="34"/>
                    <a:cs typeface="Arial" pitchFamily="34"/>
                  </a:rPr>
                  <a:t>t</a:t>
                </a:r>
                <a:r>
                  <a:rPr lang="sv-SE" sz="900" b="0" i="0" u="none" strike="noStrike" kern="0" cap="none" spc="0" baseline="0" dirty="0" err="1" smtClean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ime</a:t>
                </a:r>
                <a:endParaRPr lang="sv-SE" sz="1800" b="0" i="0" u="none" strike="noStrike" kern="0" cap="none" spc="0" baseline="0" dirty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endParaRPr>
              </a:p>
            </p:txBody>
          </p:sp>
          <p:sp>
            <p:nvSpPr>
              <p:cNvPr id="33" name="Rectangle 34"/>
              <p:cNvSpPr/>
              <p:nvPr/>
            </p:nvSpPr>
            <p:spPr>
              <a:xfrm>
                <a:off x="568428" y="5503521"/>
                <a:ext cx="955790" cy="1384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sv-SE" sz="900" b="0" i="0" u="none" strike="noStrike" kern="0" cap="none" spc="0" baseline="0" dirty="0" err="1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Accomplished</a:t>
                </a:r>
                <a:r>
                  <a:rPr lang="sv-SE" sz="900" b="0" i="0" u="none" strike="noStrike" kern="0" cap="none" spc="0" baseline="0" dirty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 </a:t>
                </a:r>
                <a:r>
                  <a:rPr lang="sv-SE" sz="900" b="0" i="0" u="none" strike="noStrike" kern="0" cap="none" spc="0" baseline="0" dirty="0" smtClean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less</a:t>
                </a:r>
                <a:endParaRPr lang="sv-SE" sz="1800" b="0" i="0" u="none" strike="noStrike" kern="0" cap="none" spc="0" baseline="0" dirty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endParaRPr>
              </a:p>
            </p:txBody>
          </p:sp>
          <p:sp>
            <p:nvSpPr>
              <p:cNvPr id="34" name="Rectangle 35"/>
              <p:cNvSpPr/>
              <p:nvPr/>
            </p:nvSpPr>
            <p:spPr>
              <a:xfrm>
                <a:off x="560949" y="5875860"/>
                <a:ext cx="429605" cy="1384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sv-SE" sz="900" b="0" i="0" u="none" strike="noStrike" kern="0" cap="none" spc="0" baseline="0" dirty="0">
                    <a:solidFill>
                      <a:srgbClr val="000000"/>
                    </a:solidFill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Nervous</a:t>
                </a:r>
                <a:endParaRPr lang="sv-SE" sz="1800" b="0" i="0" u="none" strike="noStrike" kern="0" cap="none" spc="0" baseline="0" dirty="0">
                  <a:solidFill>
                    <a:srgbClr val="000000"/>
                  </a:solidFill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Rectangle 36"/>
              <p:cNvSpPr/>
              <p:nvPr/>
            </p:nvSpPr>
            <p:spPr>
              <a:xfrm>
                <a:off x="564577" y="6026764"/>
                <a:ext cx="795459" cy="1384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sv-SE" sz="900" b="0" i="0" u="none" strike="noStrike" kern="0" cap="none" spc="0" baseline="0" dirty="0">
                    <a:solidFill>
                      <a:srgbClr val="000000"/>
                    </a:solidFill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Down in </a:t>
                </a:r>
                <a:r>
                  <a:rPr lang="sv-SE" sz="900" b="0" i="0" u="none" strike="noStrike" kern="0" cap="none" spc="0" baseline="0" dirty="0" err="1" smtClean="0">
                    <a:solidFill>
                      <a:srgbClr val="000000"/>
                    </a:solidFill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dumps</a:t>
                </a:r>
                <a:endParaRPr lang="sv-SE" sz="1800" b="0" i="0" u="none" strike="noStrike" kern="0" cap="none" spc="0" baseline="0" dirty="0">
                  <a:solidFill>
                    <a:srgbClr val="000000"/>
                  </a:solidFill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Rectangle 37"/>
              <p:cNvSpPr/>
              <p:nvPr/>
            </p:nvSpPr>
            <p:spPr>
              <a:xfrm>
                <a:off x="564577" y="6187384"/>
                <a:ext cx="448841" cy="1384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sv-SE" sz="900" b="0" i="0" u="none" strike="noStrike" kern="0" cap="none" spc="0" baseline="0" dirty="0">
                    <a:solidFill>
                      <a:srgbClr val="000000"/>
                    </a:solidFill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Peaceful</a:t>
                </a:r>
                <a:endParaRPr lang="sv-SE" sz="1800" b="0" i="0" u="none" strike="noStrike" kern="0" cap="none" spc="0" baseline="0" dirty="0">
                  <a:solidFill>
                    <a:srgbClr val="000000"/>
                  </a:solidFill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Rectangle 38"/>
              <p:cNvSpPr/>
              <p:nvPr/>
            </p:nvSpPr>
            <p:spPr>
              <a:xfrm>
                <a:off x="564577" y="6335851"/>
                <a:ext cx="333425" cy="1384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sv-SE" sz="900" b="0" i="0" u="none" strike="noStrike" kern="0" cap="none" spc="0" baseline="0" dirty="0">
                    <a:solidFill>
                      <a:srgbClr val="000000"/>
                    </a:solidFill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Happy</a:t>
                </a:r>
                <a:endParaRPr lang="sv-SE" sz="1800" b="0" i="0" u="none" strike="noStrike" kern="0" cap="none" spc="0" baseline="0" dirty="0">
                  <a:solidFill>
                    <a:srgbClr val="000000"/>
                  </a:solidFill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Rectangle 39"/>
              <p:cNvSpPr/>
              <p:nvPr/>
            </p:nvSpPr>
            <p:spPr>
              <a:xfrm>
                <a:off x="556042" y="6506556"/>
                <a:ext cx="1257575" cy="1384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sv-SE" sz="900" b="0" i="0" u="none" strike="noStrike" kern="0" cap="none" spc="0" baseline="0" dirty="0" err="1" smtClean="0">
                    <a:solidFill>
                      <a:srgbClr val="000000"/>
                    </a:solidFill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Depressed</a:t>
                </a:r>
                <a:r>
                  <a:rPr lang="sv-SE" sz="900" kern="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/</a:t>
                </a:r>
                <a:r>
                  <a:rPr lang="sv-SE" sz="900" b="0" i="0" u="none" strike="noStrike" kern="0" cap="none" spc="0" baseline="0" dirty="0" err="1" smtClean="0">
                    <a:solidFill>
                      <a:srgbClr val="000000"/>
                    </a:solidFill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downhearted</a:t>
                </a:r>
                <a:endParaRPr lang="sv-SE" sz="1800" b="0" i="0" u="none" strike="noStrike" kern="0" cap="none" spc="0" baseline="0" dirty="0">
                  <a:solidFill>
                    <a:srgbClr val="000000"/>
                  </a:solidFill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Line 40"/>
              <p:cNvSpPr/>
              <p:nvPr/>
            </p:nvSpPr>
            <p:spPr>
              <a:xfrm>
                <a:off x="6940122" y="22786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0" name="Rectangle 41"/>
              <p:cNvSpPr/>
              <p:nvPr/>
            </p:nvSpPr>
            <p:spPr>
              <a:xfrm>
                <a:off x="6940122" y="22786"/>
                <a:ext cx="8138" cy="81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1" name="Line 42"/>
              <p:cNvSpPr/>
              <p:nvPr/>
            </p:nvSpPr>
            <p:spPr>
              <a:xfrm>
                <a:off x="6940122" y="180667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2" name="Rectangle 43"/>
              <p:cNvSpPr/>
              <p:nvPr/>
            </p:nvSpPr>
            <p:spPr>
              <a:xfrm>
                <a:off x="6940122" y="180667"/>
                <a:ext cx="8138" cy="81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3" name="Line 44"/>
              <p:cNvSpPr/>
              <p:nvPr/>
            </p:nvSpPr>
            <p:spPr>
              <a:xfrm>
                <a:off x="6940122" y="338556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4" name="Rectangle 45"/>
              <p:cNvSpPr/>
              <p:nvPr/>
            </p:nvSpPr>
            <p:spPr>
              <a:xfrm>
                <a:off x="6940122" y="338556"/>
                <a:ext cx="8138" cy="81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5" name="Line 46"/>
              <p:cNvSpPr/>
              <p:nvPr/>
            </p:nvSpPr>
            <p:spPr>
              <a:xfrm>
                <a:off x="6940122" y="496436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6" name="Rectangle 47"/>
              <p:cNvSpPr/>
              <p:nvPr/>
            </p:nvSpPr>
            <p:spPr>
              <a:xfrm>
                <a:off x="6940122" y="496436"/>
                <a:ext cx="8138" cy="81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7" name="Line 48"/>
              <p:cNvSpPr/>
              <p:nvPr/>
            </p:nvSpPr>
            <p:spPr>
              <a:xfrm>
                <a:off x="6940122" y="654317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8" name="Rectangle 49"/>
              <p:cNvSpPr/>
              <p:nvPr/>
            </p:nvSpPr>
            <p:spPr>
              <a:xfrm>
                <a:off x="6940122" y="654317"/>
                <a:ext cx="8138" cy="81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49" name="Line 50"/>
              <p:cNvSpPr/>
              <p:nvPr/>
            </p:nvSpPr>
            <p:spPr>
              <a:xfrm>
                <a:off x="6940122" y="812206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0" name="Rectangle 51"/>
              <p:cNvSpPr/>
              <p:nvPr/>
            </p:nvSpPr>
            <p:spPr>
              <a:xfrm>
                <a:off x="6940122" y="812206"/>
                <a:ext cx="8138" cy="81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1" name="Line 52"/>
              <p:cNvSpPr/>
              <p:nvPr/>
            </p:nvSpPr>
            <p:spPr>
              <a:xfrm>
                <a:off x="6940122" y="970086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2" name="Rectangle 53"/>
              <p:cNvSpPr/>
              <p:nvPr/>
            </p:nvSpPr>
            <p:spPr>
              <a:xfrm>
                <a:off x="6940122" y="970086"/>
                <a:ext cx="8138" cy="81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3" name="Line 54"/>
              <p:cNvSpPr/>
              <p:nvPr/>
            </p:nvSpPr>
            <p:spPr>
              <a:xfrm>
                <a:off x="6940122" y="1129594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4" name="Rectangle 55"/>
              <p:cNvSpPr/>
              <p:nvPr/>
            </p:nvSpPr>
            <p:spPr>
              <a:xfrm>
                <a:off x="6940122" y="1129594"/>
                <a:ext cx="8138" cy="651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5" name="Line 56"/>
              <p:cNvSpPr/>
              <p:nvPr/>
            </p:nvSpPr>
            <p:spPr>
              <a:xfrm>
                <a:off x="6940122" y="1287484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6" name="Rectangle 57"/>
              <p:cNvSpPr/>
              <p:nvPr/>
            </p:nvSpPr>
            <p:spPr>
              <a:xfrm>
                <a:off x="6940122" y="1287484"/>
                <a:ext cx="8138" cy="651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7" name="Line 58"/>
              <p:cNvSpPr/>
              <p:nvPr/>
            </p:nvSpPr>
            <p:spPr>
              <a:xfrm>
                <a:off x="6940122" y="1445364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8" name="Rectangle 59"/>
              <p:cNvSpPr/>
              <p:nvPr/>
            </p:nvSpPr>
            <p:spPr>
              <a:xfrm>
                <a:off x="6940122" y="1445364"/>
                <a:ext cx="8138" cy="651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59" name="Line 60"/>
              <p:cNvSpPr/>
              <p:nvPr/>
            </p:nvSpPr>
            <p:spPr>
              <a:xfrm>
                <a:off x="6940122" y="1603244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0" name="Rectangle 61"/>
              <p:cNvSpPr/>
              <p:nvPr/>
            </p:nvSpPr>
            <p:spPr>
              <a:xfrm>
                <a:off x="6940122" y="1603244"/>
                <a:ext cx="8138" cy="651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1" name="Line 62"/>
              <p:cNvSpPr/>
              <p:nvPr/>
            </p:nvSpPr>
            <p:spPr>
              <a:xfrm>
                <a:off x="6940122" y="1761134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2" name="Rectangle 63"/>
              <p:cNvSpPr/>
              <p:nvPr/>
            </p:nvSpPr>
            <p:spPr>
              <a:xfrm>
                <a:off x="6940122" y="1761134"/>
                <a:ext cx="8138" cy="651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3" name="Line 64"/>
              <p:cNvSpPr/>
              <p:nvPr/>
            </p:nvSpPr>
            <p:spPr>
              <a:xfrm>
                <a:off x="6940122" y="1919014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4" name="Rectangle 65"/>
              <p:cNvSpPr/>
              <p:nvPr/>
            </p:nvSpPr>
            <p:spPr>
              <a:xfrm>
                <a:off x="6940122" y="1919014"/>
                <a:ext cx="8138" cy="81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5" name="Line 66"/>
              <p:cNvSpPr/>
              <p:nvPr/>
            </p:nvSpPr>
            <p:spPr>
              <a:xfrm>
                <a:off x="6940122" y="2076895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6" name="Rectangle 67"/>
              <p:cNvSpPr/>
              <p:nvPr/>
            </p:nvSpPr>
            <p:spPr>
              <a:xfrm>
                <a:off x="6940122" y="2076895"/>
                <a:ext cx="8138" cy="81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7" name="Line 68"/>
              <p:cNvSpPr/>
              <p:nvPr/>
            </p:nvSpPr>
            <p:spPr>
              <a:xfrm>
                <a:off x="6940122" y="2234784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8" name="Rectangle 69"/>
              <p:cNvSpPr/>
              <p:nvPr/>
            </p:nvSpPr>
            <p:spPr>
              <a:xfrm>
                <a:off x="6940122" y="2234784"/>
                <a:ext cx="8138" cy="81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69" name="Line 70"/>
              <p:cNvSpPr/>
              <p:nvPr/>
            </p:nvSpPr>
            <p:spPr>
              <a:xfrm>
                <a:off x="6940122" y="2392664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0" name="Rectangle 71"/>
              <p:cNvSpPr/>
              <p:nvPr/>
            </p:nvSpPr>
            <p:spPr>
              <a:xfrm>
                <a:off x="6940122" y="2392664"/>
                <a:ext cx="8138" cy="81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1" name="Line 72"/>
              <p:cNvSpPr/>
              <p:nvPr/>
            </p:nvSpPr>
            <p:spPr>
              <a:xfrm>
                <a:off x="6940122" y="2550545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2" name="Rectangle 73"/>
              <p:cNvSpPr/>
              <p:nvPr/>
            </p:nvSpPr>
            <p:spPr>
              <a:xfrm>
                <a:off x="6940122" y="2550545"/>
                <a:ext cx="8138" cy="81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3" name="Line 74"/>
              <p:cNvSpPr/>
              <p:nvPr/>
            </p:nvSpPr>
            <p:spPr>
              <a:xfrm>
                <a:off x="6940122" y="2708434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4" name="Rectangle 75"/>
              <p:cNvSpPr/>
              <p:nvPr/>
            </p:nvSpPr>
            <p:spPr>
              <a:xfrm>
                <a:off x="6940122" y="2708434"/>
                <a:ext cx="8138" cy="81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5" name="Line 76"/>
              <p:cNvSpPr/>
              <p:nvPr/>
            </p:nvSpPr>
            <p:spPr>
              <a:xfrm>
                <a:off x="6940122" y="2866314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6" name="Rectangle 77"/>
              <p:cNvSpPr/>
              <p:nvPr/>
            </p:nvSpPr>
            <p:spPr>
              <a:xfrm>
                <a:off x="6940122" y="2866314"/>
                <a:ext cx="8138" cy="81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7" name="Line 78"/>
              <p:cNvSpPr/>
              <p:nvPr/>
            </p:nvSpPr>
            <p:spPr>
              <a:xfrm>
                <a:off x="6940122" y="3024195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8" name="Rectangle 79"/>
              <p:cNvSpPr/>
              <p:nvPr/>
            </p:nvSpPr>
            <p:spPr>
              <a:xfrm>
                <a:off x="6940122" y="3024195"/>
                <a:ext cx="8138" cy="81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79" name="Line 80"/>
              <p:cNvSpPr/>
              <p:nvPr/>
            </p:nvSpPr>
            <p:spPr>
              <a:xfrm>
                <a:off x="6940122" y="3183712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0" name="Rectangle 81"/>
              <p:cNvSpPr/>
              <p:nvPr/>
            </p:nvSpPr>
            <p:spPr>
              <a:xfrm>
                <a:off x="6940122" y="3183712"/>
                <a:ext cx="8138" cy="651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1" name="Line 82"/>
              <p:cNvSpPr/>
              <p:nvPr/>
            </p:nvSpPr>
            <p:spPr>
              <a:xfrm>
                <a:off x="6940122" y="3341592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2" name="Rectangle 83"/>
              <p:cNvSpPr/>
              <p:nvPr/>
            </p:nvSpPr>
            <p:spPr>
              <a:xfrm>
                <a:off x="6940122" y="3341592"/>
                <a:ext cx="8138" cy="651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3" name="Line 84"/>
              <p:cNvSpPr/>
              <p:nvPr/>
            </p:nvSpPr>
            <p:spPr>
              <a:xfrm>
                <a:off x="6940122" y="3499472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4" name="Rectangle 85"/>
              <p:cNvSpPr/>
              <p:nvPr/>
            </p:nvSpPr>
            <p:spPr>
              <a:xfrm>
                <a:off x="6940122" y="3499472"/>
                <a:ext cx="8138" cy="651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5" name="Line 86"/>
              <p:cNvSpPr/>
              <p:nvPr/>
            </p:nvSpPr>
            <p:spPr>
              <a:xfrm>
                <a:off x="6940122" y="3657362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6" name="Rectangle 87"/>
              <p:cNvSpPr/>
              <p:nvPr/>
            </p:nvSpPr>
            <p:spPr>
              <a:xfrm>
                <a:off x="6940122" y="3657362"/>
                <a:ext cx="8138" cy="651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7" name="Line 88"/>
              <p:cNvSpPr/>
              <p:nvPr/>
            </p:nvSpPr>
            <p:spPr>
              <a:xfrm>
                <a:off x="6940122" y="3815242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8" name="Rectangle 89"/>
              <p:cNvSpPr/>
              <p:nvPr/>
            </p:nvSpPr>
            <p:spPr>
              <a:xfrm>
                <a:off x="6940122" y="3815242"/>
                <a:ext cx="8138" cy="651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89" name="Line 90"/>
              <p:cNvSpPr/>
              <p:nvPr/>
            </p:nvSpPr>
            <p:spPr>
              <a:xfrm>
                <a:off x="6940122" y="3973122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90" name="Rectangle 91"/>
              <p:cNvSpPr/>
              <p:nvPr/>
            </p:nvSpPr>
            <p:spPr>
              <a:xfrm>
                <a:off x="6940122" y="3973122"/>
                <a:ext cx="8138" cy="81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91" name="Line 92"/>
              <p:cNvSpPr/>
              <p:nvPr/>
            </p:nvSpPr>
            <p:spPr>
              <a:xfrm>
                <a:off x="6940122" y="4131003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92" name="Rectangle 93"/>
              <p:cNvSpPr/>
              <p:nvPr/>
            </p:nvSpPr>
            <p:spPr>
              <a:xfrm>
                <a:off x="6940122" y="4131003"/>
                <a:ext cx="8138" cy="81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93" name="Line 94"/>
              <p:cNvSpPr/>
              <p:nvPr/>
            </p:nvSpPr>
            <p:spPr>
              <a:xfrm>
                <a:off x="6940122" y="4288892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94" name="Rectangle 95"/>
              <p:cNvSpPr/>
              <p:nvPr/>
            </p:nvSpPr>
            <p:spPr>
              <a:xfrm>
                <a:off x="6940122" y="4288892"/>
                <a:ext cx="8138" cy="81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95" name="Line 96"/>
              <p:cNvSpPr/>
              <p:nvPr/>
            </p:nvSpPr>
            <p:spPr>
              <a:xfrm>
                <a:off x="6940122" y="4446772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96" name="Rectangle 97"/>
              <p:cNvSpPr/>
              <p:nvPr/>
            </p:nvSpPr>
            <p:spPr>
              <a:xfrm>
                <a:off x="6940122" y="4446772"/>
                <a:ext cx="8138" cy="81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97" name="Line 98"/>
              <p:cNvSpPr/>
              <p:nvPr/>
            </p:nvSpPr>
            <p:spPr>
              <a:xfrm>
                <a:off x="6940122" y="4604653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98" name="Rectangle 99"/>
              <p:cNvSpPr/>
              <p:nvPr/>
            </p:nvSpPr>
            <p:spPr>
              <a:xfrm>
                <a:off x="6940122" y="4604653"/>
                <a:ext cx="8138" cy="81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99" name="Line 100"/>
              <p:cNvSpPr/>
              <p:nvPr/>
            </p:nvSpPr>
            <p:spPr>
              <a:xfrm>
                <a:off x="6940122" y="4762542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00" name="Rectangle 101"/>
              <p:cNvSpPr/>
              <p:nvPr/>
            </p:nvSpPr>
            <p:spPr>
              <a:xfrm>
                <a:off x="6940122" y="4762542"/>
                <a:ext cx="8138" cy="81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01" name="Line 102"/>
              <p:cNvSpPr/>
              <p:nvPr/>
            </p:nvSpPr>
            <p:spPr>
              <a:xfrm>
                <a:off x="6940122" y="4920422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02" name="Rectangle 103"/>
              <p:cNvSpPr/>
              <p:nvPr/>
            </p:nvSpPr>
            <p:spPr>
              <a:xfrm>
                <a:off x="6940122" y="4920422"/>
                <a:ext cx="8138" cy="81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03" name="Line 104"/>
              <p:cNvSpPr/>
              <p:nvPr/>
            </p:nvSpPr>
            <p:spPr>
              <a:xfrm>
                <a:off x="6940122" y="5078303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04" name="Rectangle 105"/>
              <p:cNvSpPr/>
              <p:nvPr/>
            </p:nvSpPr>
            <p:spPr>
              <a:xfrm>
                <a:off x="6940122" y="5078303"/>
                <a:ext cx="8138" cy="81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05" name="Line 106"/>
              <p:cNvSpPr/>
              <p:nvPr/>
            </p:nvSpPr>
            <p:spPr>
              <a:xfrm>
                <a:off x="6940122" y="5237820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06" name="Rectangle 107"/>
              <p:cNvSpPr/>
              <p:nvPr/>
            </p:nvSpPr>
            <p:spPr>
              <a:xfrm>
                <a:off x="6940122" y="5237820"/>
                <a:ext cx="8138" cy="651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07" name="Line 108"/>
              <p:cNvSpPr/>
              <p:nvPr/>
            </p:nvSpPr>
            <p:spPr>
              <a:xfrm>
                <a:off x="6940122" y="5395700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08" name="Rectangle 109"/>
              <p:cNvSpPr/>
              <p:nvPr/>
            </p:nvSpPr>
            <p:spPr>
              <a:xfrm>
                <a:off x="6940122" y="5395700"/>
                <a:ext cx="8138" cy="651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09" name="Line 110"/>
              <p:cNvSpPr/>
              <p:nvPr/>
            </p:nvSpPr>
            <p:spPr>
              <a:xfrm>
                <a:off x="6940122" y="5553580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10" name="Rectangle 111"/>
              <p:cNvSpPr/>
              <p:nvPr/>
            </p:nvSpPr>
            <p:spPr>
              <a:xfrm>
                <a:off x="6940122" y="5553580"/>
                <a:ext cx="8138" cy="651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11" name="Line 112"/>
              <p:cNvSpPr/>
              <p:nvPr/>
            </p:nvSpPr>
            <p:spPr>
              <a:xfrm>
                <a:off x="6940122" y="5711470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12" name="Rectangle 113"/>
              <p:cNvSpPr/>
              <p:nvPr/>
            </p:nvSpPr>
            <p:spPr>
              <a:xfrm>
                <a:off x="6940122" y="5711470"/>
                <a:ext cx="8138" cy="651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13" name="Line 114"/>
              <p:cNvSpPr/>
              <p:nvPr/>
            </p:nvSpPr>
            <p:spPr>
              <a:xfrm>
                <a:off x="6940122" y="5869350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14" name="Rectangle 115"/>
              <p:cNvSpPr/>
              <p:nvPr/>
            </p:nvSpPr>
            <p:spPr>
              <a:xfrm>
                <a:off x="6940122" y="5869350"/>
                <a:ext cx="8138" cy="651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15" name="Line 116"/>
              <p:cNvSpPr/>
              <p:nvPr/>
            </p:nvSpPr>
            <p:spPr>
              <a:xfrm>
                <a:off x="6940122" y="6027231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16" name="Rectangle 117"/>
              <p:cNvSpPr/>
              <p:nvPr/>
            </p:nvSpPr>
            <p:spPr>
              <a:xfrm>
                <a:off x="6940122" y="6027231"/>
                <a:ext cx="8138" cy="81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17" name="Line 118"/>
              <p:cNvSpPr/>
              <p:nvPr/>
            </p:nvSpPr>
            <p:spPr>
              <a:xfrm>
                <a:off x="6940122" y="6185120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18" name="Rectangle 119"/>
              <p:cNvSpPr/>
              <p:nvPr/>
            </p:nvSpPr>
            <p:spPr>
              <a:xfrm>
                <a:off x="6940122" y="6185120"/>
                <a:ext cx="8138" cy="81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19" name="Line 120"/>
              <p:cNvSpPr/>
              <p:nvPr/>
            </p:nvSpPr>
            <p:spPr>
              <a:xfrm>
                <a:off x="6940122" y="6343000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20" name="Rectangle 121"/>
              <p:cNvSpPr/>
              <p:nvPr/>
            </p:nvSpPr>
            <p:spPr>
              <a:xfrm>
                <a:off x="6940122" y="6343000"/>
                <a:ext cx="8138" cy="81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21" name="Line 122"/>
              <p:cNvSpPr/>
              <p:nvPr/>
            </p:nvSpPr>
            <p:spPr>
              <a:xfrm>
                <a:off x="6940122" y="6500881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22" name="Rectangle 123"/>
              <p:cNvSpPr/>
              <p:nvPr/>
            </p:nvSpPr>
            <p:spPr>
              <a:xfrm>
                <a:off x="6940122" y="6500881"/>
                <a:ext cx="8138" cy="81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23" name="Line 124"/>
              <p:cNvSpPr/>
              <p:nvPr/>
            </p:nvSpPr>
            <p:spPr>
              <a:xfrm>
                <a:off x="6940122" y="6658770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24" name="Rectangle 125"/>
              <p:cNvSpPr/>
              <p:nvPr/>
            </p:nvSpPr>
            <p:spPr>
              <a:xfrm>
                <a:off x="6940122" y="6658770"/>
                <a:ext cx="8138" cy="81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25" name="Line 126"/>
              <p:cNvSpPr/>
              <p:nvPr/>
            </p:nvSpPr>
            <p:spPr>
              <a:xfrm>
                <a:off x="6940122" y="6816650"/>
                <a:ext cx="1627" cy="162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0">
                <a:solidFill>
                  <a:srgbClr val="DADCDD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26" name="Rectangle 127"/>
              <p:cNvSpPr/>
              <p:nvPr/>
            </p:nvSpPr>
            <p:spPr>
              <a:xfrm>
                <a:off x="6940122" y="6816650"/>
                <a:ext cx="8138" cy="81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27" name="Rectangle 130"/>
              <p:cNvSpPr/>
              <p:nvPr/>
            </p:nvSpPr>
            <p:spPr>
              <a:xfrm>
                <a:off x="4986927" y="1990630"/>
                <a:ext cx="1090531" cy="73732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28" name="Rectangle 135"/>
              <p:cNvSpPr/>
              <p:nvPr/>
            </p:nvSpPr>
            <p:spPr>
              <a:xfrm>
                <a:off x="5125285" y="5097834"/>
                <a:ext cx="851269" cy="73732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29" name="Freeform 141"/>
              <p:cNvSpPr/>
              <p:nvPr/>
            </p:nvSpPr>
            <p:spPr>
              <a:xfrm>
                <a:off x="2384298" y="1211482"/>
                <a:ext cx="1927152" cy="725933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4160"/>
                  <a:gd name="f7" fmla="val 1280"/>
                  <a:gd name="f8" fmla="val 214"/>
                  <a:gd name="f9" fmla="val 96"/>
                  <a:gd name="f10" fmla="val 3947"/>
                  <a:gd name="f11" fmla="val 4065"/>
                  <a:gd name="f12" fmla="val 1067"/>
                  <a:gd name="f13" fmla="val 1185"/>
                  <a:gd name="f14" fmla="+- 0 0 -90"/>
                  <a:gd name="f15" fmla="*/ f3 1 4160"/>
                  <a:gd name="f16" fmla="*/ f4 1 1280"/>
                  <a:gd name="f17" fmla="+- f7 0 f5"/>
                  <a:gd name="f18" fmla="+- f6 0 f5"/>
                  <a:gd name="f19" fmla="*/ f14 f0 1"/>
                  <a:gd name="f20" fmla="*/ f18 1 4160"/>
                  <a:gd name="f21" fmla="*/ f17 1 1280"/>
                  <a:gd name="f22" fmla="*/ 0 f18 1"/>
                  <a:gd name="f23" fmla="*/ 214 f17 1"/>
                  <a:gd name="f24" fmla="*/ 214 f18 1"/>
                  <a:gd name="f25" fmla="*/ 0 f17 1"/>
                  <a:gd name="f26" fmla="*/ 3947 f18 1"/>
                  <a:gd name="f27" fmla="*/ 4160 f18 1"/>
                  <a:gd name="f28" fmla="*/ 1067 f17 1"/>
                  <a:gd name="f29" fmla="*/ 1280 f17 1"/>
                  <a:gd name="f30" fmla="*/ f19 1 f2"/>
                  <a:gd name="f31" fmla="*/ f22 1 4160"/>
                  <a:gd name="f32" fmla="*/ f23 1 1280"/>
                  <a:gd name="f33" fmla="*/ f24 1 4160"/>
                  <a:gd name="f34" fmla="*/ f25 1 1280"/>
                  <a:gd name="f35" fmla="*/ f26 1 4160"/>
                  <a:gd name="f36" fmla="*/ f27 1 4160"/>
                  <a:gd name="f37" fmla="*/ f28 1 1280"/>
                  <a:gd name="f38" fmla="*/ f29 1 1280"/>
                  <a:gd name="f39" fmla="*/ 0 1 f20"/>
                  <a:gd name="f40" fmla="*/ f6 1 f20"/>
                  <a:gd name="f41" fmla="*/ 0 1 f21"/>
                  <a:gd name="f42" fmla="*/ f7 1 f21"/>
                  <a:gd name="f43" fmla="+- f30 0 f1"/>
                  <a:gd name="f44" fmla="*/ f31 1 f20"/>
                  <a:gd name="f45" fmla="*/ f32 1 f21"/>
                  <a:gd name="f46" fmla="*/ f33 1 f20"/>
                  <a:gd name="f47" fmla="*/ f34 1 f21"/>
                  <a:gd name="f48" fmla="*/ f35 1 f20"/>
                  <a:gd name="f49" fmla="*/ f36 1 f20"/>
                  <a:gd name="f50" fmla="*/ f37 1 f21"/>
                  <a:gd name="f51" fmla="*/ f38 1 f21"/>
                  <a:gd name="f52" fmla="*/ f39 f15 1"/>
                  <a:gd name="f53" fmla="*/ f40 f15 1"/>
                  <a:gd name="f54" fmla="*/ f42 f16 1"/>
                  <a:gd name="f55" fmla="*/ f41 f16 1"/>
                  <a:gd name="f56" fmla="*/ f44 f15 1"/>
                  <a:gd name="f57" fmla="*/ f45 f16 1"/>
                  <a:gd name="f58" fmla="*/ f46 f15 1"/>
                  <a:gd name="f59" fmla="*/ f47 f16 1"/>
                  <a:gd name="f60" fmla="*/ f48 f15 1"/>
                  <a:gd name="f61" fmla="*/ f49 f15 1"/>
                  <a:gd name="f62" fmla="*/ f50 f16 1"/>
                  <a:gd name="f63" fmla="*/ f51 f16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43">
                    <a:pos x="f56" y="f57"/>
                  </a:cxn>
                  <a:cxn ang="f43">
                    <a:pos x="f58" y="f59"/>
                  </a:cxn>
                  <a:cxn ang="f43">
                    <a:pos x="f60" y="f59"/>
                  </a:cxn>
                  <a:cxn ang="f43">
                    <a:pos x="f61" y="f57"/>
                  </a:cxn>
                  <a:cxn ang="f43">
                    <a:pos x="f61" y="f62"/>
                  </a:cxn>
                  <a:cxn ang="f43">
                    <a:pos x="f60" y="f63"/>
                  </a:cxn>
                  <a:cxn ang="f43">
                    <a:pos x="f58" y="f63"/>
                  </a:cxn>
                  <a:cxn ang="f43">
                    <a:pos x="f56" y="f62"/>
                  </a:cxn>
                  <a:cxn ang="f43">
                    <a:pos x="f56" y="f57"/>
                  </a:cxn>
                </a:cxnLst>
                <a:rect l="f52" t="f55" r="f53" b="f54"/>
                <a:pathLst>
                  <a:path w="4160" h="1280">
                    <a:moveTo>
                      <a:pt x="f5" y="f8"/>
                    </a:moveTo>
                    <a:cubicBezTo>
                      <a:pt x="f5" y="f9"/>
                      <a:pt x="f9" y="f5"/>
                      <a:pt x="f8" y="f5"/>
                    </a:cubicBezTo>
                    <a:lnTo>
                      <a:pt x="f10" y="f5"/>
                    </a:lnTo>
                    <a:cubicBezTo>
                      <a:pt x="f11" y="f5"/>
                      <a:pt x="f6" y="f9"/>
                      <a:pt x="f6" y="f8"/>
                    </a:cubicBezTo>
                    <a:lnTo>
                      <a:pt x="f6" y="f12"/>
                    </a:lnTo>
                    <a:cubicBezTo>
                      <a:pt x="f6" y="f13"/>
                      <a:pt x="f11" y="f7"/>
                      <a:pt x="f10" y="f7"/>
                    </a:cubicBezTo>
                    <a:lnTo>
                      <a:pt x="f8" y="f7"/>
                    </a:lnTo>
                    <a:cubicBezTo>
                      <a:pt x="f9" y="f7"/>
                      <a:pt x="f5" y="f13"/>
                      <a:pt x="f5" y="f12"/>
                    </a:cubicBezTo>
                    <a:lnTo>
                      <a:pt x="f5" y="f8"/>
                    </a:lnTo>
                    <a:close/>
                  </a:path>
                </a:pathLst>
              </a:custGeom>
              <a:solidFill>
                <a:schemeClr val="accent3">
                  <a:lumMod val="40000"/>
                  <a:lumOff val="60000"/>
                </a:schemeClr>
              </a:solidFill>
              <a:ln w="22229">
                <a:noFill/>
                <a:prstDash val="solid"/>
                <a:round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vert="horz" wrap="square" lIns="91440" tIns="45720" rIns="91440" bIns="45720" anchor="ctr" anchorCtr="1" compatLnSpc="1"/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sv-SE" sz="1600" b="0" i="0" u="none" strike="noStrike" kern="0" cap="none" spc="0" baseline="0" dirty="0" smtClean="0">
                    <a:solidFill>
                      <a:srgbClr val="000000"/>
                    </a:solidFill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RP Physical </a:t>
                </a:r>
              </a:p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sv-SE" sz="1600" b="0" i="0" u="none" strike="noStrike" kern="0" cap="none" spc="0" baseline="0" dirty="0" smtClean="0">
                    <a:solidFill>
                      <a:srgbClr val="000000"/>
                    </a:solidFill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Role Functioning</a:t>
                </a:r>
                <a:endParaRPr lang="sv-SE" sz="1600" b="0" i="0" u="none" strike="noStrike" kern="0" cap="none" spc="0" baseline="0" dirty="0">
                  <a:solidFill>
                    <a:srgbClr val="000000"/>
                  </a:solidFill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Rectangle 155"/>
              <p:cNvSpPr/>
              <p:nvPr/>
            </p:nvSpPr>
            <p:spPr>
              <a:xfrm>
                <a:off x="2774938" y="616881"/>
                <a:ext cx="0" cy="18880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200" b="0" i="0" u="none" strike="noStrike" kern="0" cap="none" spc="0" baseline="0">
                  <a:solidFill>
                    <a:srgbClr val="000000"/>
                  </a:solidFill>
                  <a:uFillTx/>
                  <a:latin typeface="Times New Roman" pitchFamily="18"/>
                  <a:cs typeface="Times New Roman" pitchFamily="18"/>
                </a:endParaRPr>
              </a:p>
            </p:txBody>
          </p:sp>
          <p:sp>
            <p:nvSpPr>
              <p:cNvPr id="131" name="Rectangle 156"/>
              <p:cNvSpPr/>
              <p:nvPr/>
            </p:nvSpPr>
            <p:spPr>
              <a:xfrm>
                <a:off x="3061411" y="616881"/>
                <a:ext cx="0" cy="18880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200" b="0" i="0" u="none" strike="noStrike" kern="0" cap="none" spc="0" baseline="0">
                  <a:solidFill>
                    <a:srgbClr val="000000"/>
                  </a:solidFill>
                  <a:uFillTx/>
                  <a:latin typeface="Times New Roman" pitchFamily="18"/>
                  <a:cs typeface="Times New Roman" pitchFamily="18"/>
                </a:endParaRPr>
              </a:p>
            </p:txBody>
          </p:sp>
          <p:sp>
            <p:nvSpPr>
              <p:cNvPr id="132" name="Rectangle 159"/>
              <p:cNvSpPr/>
              <p:nvPr/>
            </p:nvSpPr>
            <p:spPr>
              <a:xfrm>
                <a:off x="2433126" y="5586133"/>
                <a:ext cx="1902738" cy="21159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33" name="Rectangle 161"/>
              <p:cNvSpPr/>
              <p:nvPr/>
            </p:nvSpPr>
            <p:spPr>
              <a:xfrm>
                <a:off x="2913287" y="5633334"/>
                <a:ext cx="0" cy="28321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endParaRPr>
              </a:p>
            </p:txBody>
          </p:sp>
          <p:sp>
            <p:nvSpPr>
              <p:cNvPr id="134" name="Rectangle 163"/>
              <p:cNvSpPr/>
              <p:nvPr/>
            </p:nvSpPr>
            <p:spPr>
              <a:xfrm>
                <a:off x="2441265" y="6294171"/>
                <a:ext cx="1888089" cy="21810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35" name="Rectangle 173"/>
              <p:cNvSpPr/>
              <p:nvPr/>
            </p:nvSpPr>
            <p:spPr>
              <a:xfrm>
                <a:off x="2960488" y="2015044"/>
                <a:ext cx="0" cy="28321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endParaRPr>
              </a:p>
            </p:txBody>
          </p:sp>
          <p:sp>
            <p:nvSpPr>
              <p:cNvPr id="136" name="Rectangle 175"/>
              <p:cNvSpPr/>
              <p:nvPr/>
            </p:nvSpPr>
            <p:spPr>
              <a:xfrm>
                <a:off x="2464051" y="2615650"/>
                <a:ext cx="1818101" cy="20996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37" name="Rectangle 177"/>
              <p:cNvSpPr/>
              <p:nvPr/>
            </p:nvSpPr>
            <p:spPr>
              <a:xfrm>
                <a:off x="3036987" y="2661224"/>
                <a:ext cx="0" cy="28321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endParaRPr>
              </a:p>
            </p:txBody>
          </p:sp>
          <p:sp>
            <p:nvSpPr>
              <p:cNvPr id="138" name="Rectangle 179"/>
              <p:cNvSpPr/>
              <p:nvPr/>
            </p:nvSpPr>
            <p:spPr>
              <a:xfrm>
                <a:off x="2464051" y="4466304"/>
                <a:ext cx="1849026" cy="20996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39" name="Rectangle 183"/>
              <p:cNvSpPr/>
              <p:nvPr/>
            </p:nvSpPr>
            <p:spPr>
              <a:xfrm>
                <a:off x="2449403" y="3261838"/>
                <a:ext cx="1832750" cy="21159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40" name="Rectangle 185"/>
              <p:cNvSpPr/>
              <p:nvPr/>
            </p:nvSpPr>
            <p:spPr>
              <a:xfrm>
                <a:off x="2913287" y="3310667"/>
                <a:ext cx="0" cy="28321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endParaRPr>
              </a:p>
            </p:txBody>
          </p:sp>
          <p:sp>
            <p:nvSpPr>
              <p:cNvPr id="141" name="Line 187"/>
              <p:cNvSpPr/>
              <p:nvPr/>
            </p:nvSpPr>
            <p:spPr>
              <a:xfrm flipH="1" flipV="1">
                <a:off x="4318820" y="676967"/>
                <a:ext cx="689266" cy="993008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42" name="Line 188"/>
              <p:cNvSpPr/>
              <p:nvPr/>
            </p:nvSpPr>
            <p:spPr>
              <a:xfrm flipH="1" flipV="1">
                <a:off x="4282153" y="3950336"/>
                <a:ext cx="791240" cy="787023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43" name="Line 189"/>
              <p:cNvSpPr/>
              <p:nvPr/>
            </p:nvSpPr>
            <p:spPr>
              <a:xfrm flipH="1">
                <a:off x="4365059" y="5307980"/>
                <a:ext cx="621867" cy="1015123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44" name="Line 190"/>
              <p:cNvSpPr/>
              <p:nvPr/>
            </p:nvSpPr>
            <p:spPr>
              <a:xfrm flipH="1" flipV="1">
                <a:off x="4342829" y="4749960"/>
                <a:ext cx="518769" cy="12977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45" name="Line 191"/>
              <p:cNvSpPr/>
              <p:nvPr/>
            </p:nvSpPr>
            <p:spPr>
              <a:xfrm flipH="1">
                <a:off x="4342485" y="5063383"/>
                <a:ext cx="597693" cy="509386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46" name="Line 192"/>
              <p:cNvSpPr/>
              <p:nvPr/>
            </p:nvSpPr>
            <p:spPr>
              <a:xfrm flipH="1">
                <a:off x="4326957" y="2015044"/>
                <a:ext cx="554035" cy="259815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47" name="Line 193"/>
              <p:cNvSpPr/>
              <p:nvPr/>
            </p:nvSpPr>
            <p:spPr>
              <a:xfrm flipH="1" flipV="1">
                <a:off x="4318674" y="1495816"/>
                <a:ext cx="542925" cy="29216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48" name="Line 194"/>
              <p:cNvSpPr/>
              <p:nvPr/>
            </p:nvSpPr>
            <p:spPr>
              <a:xfrm flipH="1">
                <a:off x="4319019" y="2168052"/>
                <a:ext cx="667907" cy="90978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49" name="Line 195"/>
              <p:cNvSpPr/>
              <p:nvPr/>
            </p:nvSpPr>
            <p:spPr>
              <a:xfrm flipH="1" flipV="1">
                <a:off x="1570472" y="97657"/>
                <a:ext cx="797557" cy="398778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7936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50" name="Line 197"/>
              <p:cNvSpPr/>
              <p:nvPr/>
            </p:nvSpPr>
            <p:spPr>
              <a:xfrm flipH="1">
                <a:off x="1507140" y="2261061"/>
                <a:ext cx="867391" cy="35459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7936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51" name="Line 199"/>
              <p:cNvSpPr/>
              <p:nvPr/>
            </p:nvSpPr>
            <p:spPr>
              <a:xfrm flipH="1" flipV="1">
                <a:off x="1710448" y="579446"/>
                <a:ext cx="655744" cy="9752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7936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52" name="Line 200"/>
              <p:cNvSpPr/>
              <p:nvPr/>
            </p:nvSpPr>
            <p:spPr>
              <a:xfrm flipH="1" flipV="1">
                <a:off x="1609536" y="271823"/>
                <a:ext cx="758485" cy="23276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7936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53" name="Line 201"/>
              <p:cNvSpPr/>
              <p:nvPr/>
            </p:nvSpPr>
            <p:spPr>
              <a:xfrm flipH="1">
                <a:off x="1415838" y="3054973"/>
                <a:ext cx="1025426" cy="4572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7936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54" name="Line 202"/>
              <p:cNvSpPr/>
              <p:nvPr/>
            </p:nvSpPr>
            <p:spPr>
              <a:xfrm flipH="1">
                <a:off x="1376773" y="1495818"/>
                <a:ext cx="993387" cy="816352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7936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55" name="Line 203"/>
              <p:cNvSpPr/>
              <p:nvPr/>
            </p:nvSpPr>
            <p:spPr>
              <a:xfrm flipH="1">
                <a:off x="1415837" y="1495816"/>
                <a:ext cx="971724" cy="348319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7936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56" name="Line 204"/>
              <p:cNvSpPr/>
              <p:nvPr/>
            </p:nvSpPr>
            <p:spPr>
              <a:xfrm flipH="1">
                <a:off x="1362124" y="1495818"/>
                <a:ext cx="1019941" cy="672234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7936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sv-SE" sz="18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p:grpSp>
        <p:sp>
          <p:nvSpPr>
            <p:cNvPr id="157" name="Line 206"/>
            <p:cNvSpPr/>
            <p:nvPr/>
          </p:nvSpPr>
          <p:spPr>
            <a:xfrm flipH="1">
              <a:off x="1513549" y="1495816"/>
              <a:ext cx="856611" cy="44159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7936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sv-SE" sz="1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58" name="Line 207"/>
            <p:cNvSpPr/>
            <p:nvPr/>
          </p:nvSpPr>
          <p:spPr>
            <a:xfrm flipH="1">
              <a:off x="1192950" y="3054973"/>
              <a:ext cx="1173242" cy="18353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7936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sv-SE" sz="1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59" name="Line 208"/>
            <p:cNvSpPr/>
            <p:nvPr/>
          </p:nvSpPr>
          <p:spPr>
            <a:xfrm flipH="1">
              <a:off x="1570471" y="2261061"/>
              <a:ext cx="799689" cy="53525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7936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sv-SE" sz="1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60" name="Line 209"/>
            <p:cNvSpPr/>
            <p:nvPr/>
          </p:nvSpPr>
          <p:spPr>
            <a:xfrm flipH="1">
              <a:off x="1663246" y="878125"/>
              <a:ext cx="688498" cy="25798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7936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sv-SE" sz="1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61" name="Line 210"/>
            <p:cNvSpPr/>
            <p:nvPr/>
          </p:nvSpPr>
          <p:spPr>
            <a:xfrm flipH="1">
              <a:off x="1469550" y="676967"/>
              <a:ext cx="896642" cy="4571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7936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sv-SE" sz="1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62" name="Line 211"/>
            <p:cNvSpPr/>
            <p:nvPr/>
          </p:nvSpPr>
          <p:spPr>
            <a:xfrm flipH="1">
              <a:off x="1222150" y="867546"/>
              <a:ext cx="1147498" cy="2115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7936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sv-SE" sz="1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63" name="Line 212"/>
            <p:cNvSpPr/>
            <p:nvPr/>
          </p:nvSpPr>
          <p:spPr>
            <a:xfrm flipH="1">
              <a:off x="1098450" y="867546"/>
              <a:ext cx="1284229" cy="17903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7936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sv-SE" sz="1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64" name="Line 213"/>
            <p:cNvSpPr/>
            <p:nvPr/>
          </p:nvSpPr>
          <p:spPr>
            <a:xfrm flipH="1" flipV="1">
              <a:off x="1663247" y="436214"/>
              <a:ext cx="724314" cy="7487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7936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sv-SE" sz="1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65" name="Line 214"/>
            <p:cNvSpPr/>
            <p:nvPr/>
          </p:nvSpPr>
          <p:spPr>
            <a:xfrm flipH="1" flipV="1">
              <a:off x="1415837" y="5402210"/>
              <a:ext cx="982304" cy="13820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7936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sv-SE" sz="1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66" name="Line 215"/>
            <p:cNvSpPr/>
            <p:nvPr/>
          </p:nvSpPr>
          <p:spPr>
            <a:xfrm flipH="1">
              <a:off x="1359665" y="4749961"/>
              <a:ext cx="1027895" cy="34787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7936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sv-SE" sz="1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67" name="Line 216"/>
            <p:cNvSpPr/>
            <p:nvPr/>
          </p:nvSpPr>
          <p:spPr>
            <a:xfrm flipH="1">
              <a:off x="1398133" y="4737359"/>
              <a:ext cx="991869" cy="20345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7936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sv-SE" sz="1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68" name="Line 217"/>
            <p:cNvSpPr/>
            <p:nvPr/>
          </p:nvSpPr>
          <p:spPr>
            <a:xfrm flipH="1">
              <a:off x="1132629" y="3973122"/>
              <a:ext cx="1249436" cy="44191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7936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sv-SE" sz="1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69" name="Line 218"/>
            <p:cNvSpPr/>
            <p:nvPr/>
          </p:nvSpPr>
          <p:spPr>
            <a:xfrm flipH="1">
              <a:off x="1558437" y="3077835"/>
              <a:ext cx="793308" cy="65527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7936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sv-SE" sz="1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70" name="Line 219"/>
            <p:cNvSpPr/>
            <p:nvPr/>
          </p:nvSpPr>
          <p:spPr>
            <a:xfrm flipH="1">
              <a:off x="1152160" y="3973121"/>
              <a:ext cx="1218000" cy="10376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7936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sv-SE" sz="1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71" name="Line 220"/>
            <p:cNvSpPr/>
            <p:nvPr/>
          </p:nvSpPr>
          <p:spPr>
            <a:xfrm flipH="1">
              <a:off x="962120" y="3981260"/>
              <a:ext cx="1408038" cy="63153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7936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sv-SE" sz="1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72" name="Line 221"/>
            <p:cNvSpPr/>
            <p:nvPr/>
          </p:nvSpPr>
          <p:spPr>
            <a:xfrm flipH="1">
              <a:off x="1663245" y="3077834"/>
              <a:ext cx="706915" cy="42815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7936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sv-SE" sz="1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73" name="Line 222"/>
            <p:cNvSpPr/>
            <p:nvPr/>
          </p:nvSpPr>
          <p:spPr>
            <a:xfrm flipH="1">
              <a:off x="1644923" y="5540412"/>
              <a:ext cx="745078" cy="4571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7936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sv-SE" sz="1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74" name="Line 223"/>
            <p:cNvSpPr/>
            <p:nvPr/>
          </p:nvSpPr>
          <p:spPr>
            <a:xfrm flipH="1">
              <a:off x="1051886" y="3973121"/>
              <a:ext cx="1322644" cy="28260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7936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sv-SE" sz="1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75" name="Line 224"/>
            <p:cNvSpPr/>
            <p:nvPr/>
          </p:nvSpPr>
          <p:spPr>
            <a:xfrm flipH="1" flipV="1">
              <a:off x="1244249" y="5949159"/>
              <a:ext cx="1167981" cy="34825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7936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sv-SE" sz="1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76" name="Line 225"/>
            <p:cNvSpPr/>
            <p:nvPr/>
          </p:nvSpPr>
          <p:spPr>
            <a:xfrm flipH="1" flipV="1">
              <a:off x="1415837" y="6123288"/>
              <a:ext cx="986364" cy="17412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7936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sv-SE" sz="1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77" name="Line 226"/>
            <p:cNvSpPr/>
            <p:nvPr/>
          </p:nvSpPr>
          <p:spPr>
            <a:xfrm flipH="1" flipV="1">
              <a:off x="1051886" y="6251698"/>
              <a:ext cx="1350314" cy="4571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7936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sv-SE" sz="1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78" name="Line 227"/>
            <p:cNvSpPr/>
            <p:nvPr/>
          </p:nvSpPr>
          <p:spPr>
            <a:xfrm flipH="1">
              <a:off x="1087156" y="6297417"/>
              <a:ext cx="1315042" cy="10768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7936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sv-SE" sz="1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79" name="Line 228"/>
            <p:cNvSpPr/>
            <p:nvPr/>
          </p:nvSpPr>
          <p:spPr>
            <a:xfrm flipH="1">
              <a:off x="1873611" y="6297417"/>
              <a:ext cx="528587" cy="17693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7936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sv-SE" sz="1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sp>
        <p:nvSpPr>
          <p:cNvPr id="180" name="Line 209"/>
          <p:cNvSpPr/>
          <p:nvPr/>
        </p:nvSpPr>
        <p:spPr>
          <a:xfrm flipH="1">
            <a:off x="1477687" y="867546"/>
            <a:ext cx="892473" cy="65513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7936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v-SE" sz="1800" b="0" i="0" u="none" strike="noStrike" kern="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81" name="Line 209"/>
          <p:cNvSpPr/>
          <p:nvPr/>
        </p:nvSpPr>
        <p:spPr>
          <a:xfrm flipH="1">
            <a:off x="1508613" y="867547"/>
            <a:ext cx="843132" cy="49725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7936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v-SE" sz="1800" b="0" i="0" u="none" strike="noStrike" kern="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82" name="Freeform 141"/>
          <p:cNvSpPr/>
          <p:nvPr/>
        </p:nvSpPr>
        <p:spPr>
          <a:xfrm>
            <a:off x="2370160" y="1973623"/>
            <a:ext cx="1944691" cy="73481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4160"/>
              <a:gd name="f7" fmla="val 1280"/>
              <a:gd name="f8" fmla="val 214"/>
              <a:gd name="f9" fmla="val 96"/>
              <a:gd name="f10" fmla="val 3947"/>
              <a:gd name="f11" fmla="val 4065"/>
              <a:gd name="f12" fmla="val 1067"/>
              <a:gd name="f13" fmla="val 1185"/>
              <a:gd name="f14" fmla="+- 0 0 -90"/>
              <a:gd name="f15" fmla="*/ f3 1 4160"/>
              <a:gd name="f16" fmla="*/ f4 1 1280"/>
              <a:gd name="f17" fmla="+- f7 0 f5"/>
              <a:gd name="f18" fmla="+- f6 0 f5"/>
              <a:gd name="f19" fmla="*/ f14 f0 1"/>
              <a:gd name="f20" fmla="*/ f18 1 4160"/>
              <a:gd name="f21" fmla="*/ f17 1 1280"/>
              <a:gd name="f22" fmla="*/ 0 f18 1"/>
              <a:gd name="f23" fmla="*/ 214 f17 1"/>
              <a:gd name="f24" fmla="*/ 214 f18 1"/>
              <a:gd name="f25" fmla="*/ 0 f17 1"/>
              <a:gd name="f26" fmla="*/ 3947 f18 1"/>
              <a:gd name="f27" fmla="*/ 4160 f18 1"/>
              <a:gd name="f28" fmla="*/ 1067 f17 1"/>
              <a:gd name="f29" fmla="*/ 1280 f17 1"/>
              <a:gd name="f30" fmla="*/ f19 1 f2"/>
              <a:gd name="f31" fmla="*/ f22 1 4160"/>
              <a:gd name="f32" fmla="*/ f23 1 1280"/>
              <a:gd name="f33" fmla="*/ f24 1 4160"/>
              <a:gd name="f34" fmla="*/ f25 1 1280"/>
              <a:gd name="f35" fmla="*/ f26 1 4160"/>
              <a:gd name="f36" fmla="*/ f27 1 4160"/>
              <a:gd name="f37" fmla="*/ f28 1 1280"/>
              <a:gd name="f38" fmla="*/ f29 1 1280"/>
              <a:gd name="f39" fmla="*/ 0 1 f20"/>
              <a:gd name="f40" fmla="*/ f6 1 f20"/>
              <a:gd name="f41" fmla="*/ 0 1 f21"/>
              <a:gd name="f42" fmla="*/ f7 1 f21"/>
              <a:gd name="f43" fmla="+- f30 0 f1"/>
              <a:gd name="f44" fmla="*/ f31 1 f20"/>
              <a:gd name="f45" fmla="*/ f32 1 f21"/>
              <a:gd name="f46" fmla="*/ f33 1 f20"/>
              <a:gd name="f47" fmla="*/ f34 1 f21"/>
              <a:gd name="f48" fmla="*/ f35 1 f20"/>
              <a:gd name="f49" fmla="*/ f36 1 f20"/>
              <a:gd name="f50" fmla="*/ f37 1 f21"/>
              <a:gd name="f51" fmla="*/ f38 1 f21"/>
              <a:gd name="f52" fmla="*/ f39 f15 1"/>
              <a:gd name="f53" fmla="*/ f40 f15 1"/>
              <a:gd name="f54" fmla="*/ f42 f16 1"/>
              <a:gd name="f55" fmla="*/ f41 f16 1"/>
              <a:gd name="f56" fmla="*/ f44 f15 1"/>
              <a:gd name="f57" fmla="*/ f45 f16 1"/>
              <a:gd name="f58" fmla="*/ f46 f15 1"/>
              <a:gd name="f59" fmla="*/ f47 f16 1"/>
              <a:gd name="f60" fmla="*/ f48 f15 1"/>
              <a:gd name="f61" fmla="*/ f49 f15 1"/>
              <a:gd name="f62" fmla="*/ f50 f16 1"/>
              <a:gd name="f63" fmla="*/ f51 f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3">
                <a:pos x="f56" y="f57"/>
              </a:cxn>
              <a:cxn ang="f43">
                <a:pos x="f58" y="f59"/>
              </a:cxn>
              <a:cxn ang="f43">
                <a:pos x="f60" y="f59"/>
              </a:cxn>
              <a:cxn ang="f43">
                <a:pos x="f61" y="f57"/>
              </a:cxn>
              <a:cxn ang="f43">
                <a:pos x="f61" y="f62"/>
              </a:cxn>
              <a:cxn ang="f43">
                <a:pos x="f60" y="f63"/>
              </a:cxn>
              <a:cxn ang="f43">
                <a:pos x="f58" y="f63"/>
              </a:cxn>
              <a:cxn ang="f43">
                <a:pos x="f56" y="f62"/>
              </a:cxn>
              <a:cxn ang="f43">
                <a:pos x="f56" y="f57"/>
              </a:cxn>
            </a:cxnLst>
            <a:rect l="f52" t="f55" r="f53" b="f54"/>
            <a:pathLst>
              <a:path w="4160" h="1280">
                <a:moveTo>
                  <a:pt x="f5" y="f8"/>
                </a:moveTo>
                <a:cubicBezTo>
                  <a:pt x="f5" y="f9"/>
                  <a:pt x="f9" y="f5"/>
                  <a:pt x="f8" y="f5"/>
                </a:cubicBezTo>
                <a:lnTo>
                  <a:pt x="f10" y="f5"/>
                </a:lnTo>
                <a:cubicBezTo>
                  <a:pt x="f11" y="f5"/>
                  <a:pt x="f6" y="f9"/>
                  <a:pt x="f6" y="f8"/>
                </a:cubicBezTo>
                <a:lnTo>
                  <a:pt x="f6" y="f12"/>
                </a:lnTo>
                <a:cubicBezTo>
                  <a:pt x="f6" y="f13"/>
                  <a:pt x="f11" y="f7"/>
                  <a:pt x="f10" y="f7"/>
                </a:cubicBezTo>
                <a:lnTo>
                  <a:pt x="f8" y="f7"/>
                </a:lnTo>
                <a:cubicBezTo>
                  <a:pt x="f9" y="f7"/>
                  <a:pt x="f5" y="f13"/>
                  <a:pt x="f5" y="f12"/>
                </a:cubicBezTo>
                <a:lnTo>
                  <a:pt x="f5" y="f8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22229">
            <a:noFill/>
            <a:prstDash val="solid"/>
            <a:rou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v-SE" sz="1800" b="0" i="0" u="none" strike="noStrike" kern="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83" name="Rectangle 154"/>
          <p:cNvSpPr/>
          <p:nvPr/>
        </p:nvSpPr>
        <p:spPr>
          <a:xfrm>
            <a:off x="2502245" y="2044333"/>
            <a:ext cx="1727201" cy="51435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  <a:prstDash val="solid"/>
          </a:ln>
        </p:spPr>
        <p:txBody>
          <a:bodyPr vert="horz" wrap="square" lIns="91440" tIns="45720" rIns="91440" bIns="45720" anchor="t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v-SE" sz="1600" b="0" i="0" u="none" strike="noStrike" kern="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BP Bodily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v-SE" sz="1600" b="0" i="0" u="none" strike="noStrike" kern="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Pain</a:t>
            </a:r>
          </a:p>
        </p:txBody>
      </p:sp>
      <p:sp>
        <p:nvSpPr>
          <p:cNvPr id="184" name="Freeform 141"/>
          <p:cNvSpPr/>
          <p:nvPr/>
        </p:nvSpPr>
        <p:spPr>
          <a:xfrm>
            <a:off x="2376160" y="2760519"/>
            <a:ext cx="1944691" cy="72607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4160"/>
              <a:gd name="f7" fmla="val 1280"/>
              <a:gd name="f8" fmla="val 214"/>
              <a:gd name="f9" fmla="val 96"/>
              <a:gd name="f10" fmla="val 3947"/>
              <a:gd name="f11" fmla="val 4065"/>
              <a:gd name="f12" fmla="val 1067"/>
              <a:gd name="f13" fmla="val 1185"/>
              <a:gd name="f14" fmla="+- 0 0 -90"/>
              <a:gd name="f15" fmla="*/ f3 1 4160"/>
              <a:gd name="f16" fmla="*/ f4 1 1280"/>
              <a:gd name="f17" fmla="+- f7 0 f5"/>
              <a:gd name="f18" fmla="+- f6 0 f5"/>
              <a:gd name="f19" fmla="*/ f14 f0 1"/>
              <a:gd name="f20" fmla="*/ f18 1 4160"/>
              <a:gd name="f21" fmla="*/ f17 1 1280"/>
              <a:gd name="f22" fmla="*/ 0 f18 1"/>
              <a:gd name="f23" fmla="*/ 214 f17 1"/>
              <a:gd name="f24" fmla="*/ 214 f18 1"/>
              <a:gd name="f25" fmla="*/ 0 f17 1"/>
              <a:gd name="f26" fmla="*/ 3947 f18 1"/>
              <a:gd name="f27" fmla="*/ 4160 f18 1"/>
              <a:gd name="f28" fmla="*/ 1067 f17 1"/>
              <a:gd name="f29" fmla="*/ 1280 f17 1"/>
              <a:gd name="f30" fmla="*/ f19 1 f2"/>
              <a:gd name="f31" fmla="*/ f22 1 4160"/>
              <a:gd name="f32" fmla="*/ f23 1 1280"/>
              <a:gd name="f33" fmla="*/ f24 1 4160"/>
              <a:gd name="f34" fmla="*/ f25 1 1280"/>
              <a:gd name="f35" fmla="*/ f26 1 4160"/>
              <a:gd name="f36" fmla="*/ f27 1 4160"/>
              <a:gd name="f37" fmla="*/ f28 1 1280"/>
              <a:gd name="f38" fmla="*/ f29 1 1280"/>
              <a:gd name="f39" fmla="*/ 0 1 f20"/>
              <a:gd name="f40" fmla="*/ f6 1 f20"/>
              <a:gd name="f41" fmla="*/ 0 1 f21"/>
              <a:gd name="f42" fmla="*/ f7 1 f21"/>
              <a:gd name="f43" fmla="+- f30 0 f1"/>
              <a:gd name="f44" fmla="*/ f31 1 f20"/>
              <a:gd name="f45" fmla="*/ f32 1 f21"/>
              <a:gd name="f46" fmla="*/ f33 1 f20"/>
              <a:gd name="f47" fmla="*/ f34 1 f21"/>
              <a:gd name="f48" fmla="*/ f35 1 f20"/>
              <a:gd name="f49" fmla="*/ f36 1 f20"/>
              <a:gd name="f50" fmla="*/ f37 1 f21"/>
              <a:gd name="f51" fmla="*/ f38 1 f21"/>
              <a:gd name="f52" fmla="*/ f39 f15 1"/>
              <a:gd name="f53" fmla="*/ f40 f15 1"/>
              <a:gd name="f54" fmla="*/ f42 f16 1"/>
              <a:gd name="f55" fmla="*/ f41 f16 1"/>
              <a:gd name="f56" fmla="*/ f44 f15 1"/>
              <a:gd name="f57" fmla="*/ f45 f16 1"/>
              <a:gd name="f58" fmla="*/ f46 f15 1"/>
              <a:gd name="f59" fmla="*/ f47 f16 1"/>
              <a:gd name="f60" fmla="*/ f48 f15 1"/>
              <a:gd name="f61" fmla="*/ f49 f15 1"/>
              <a:gd name="f62" fmla="*/ f50 f16 1"/>
              <a:gd name="f63" fmla="*/ f51 f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3">
                <a:pos x="f56" y="f57"/>
              </a:cxn>
              <a:cxn ang="f43">
                <a:pos x="f58" y="f59"/>
              </a:cxn>
              <a:cxn ang="f43">
                <a:pos x="f60" y="f59"/>
              </a:cxn>
              <a:cxn ang="f43">
                <a:pos x="f61" y="f57"/>
              </a:cxn>
              <a:cxn ang="f43">
                <a:pos x="f61" y="f62"/>
              </a:cxn>
              <a:cxn ang="f43">
                <a:pos x="f60" y="f63"/>
              </a:cxn>
              <a:cxn ang="f43">
                <a:pos x="f58" y="f63"/>
              </a:cxn>
              <a:cxn ang="f43">
                <a:pos x="f56" y="f62"/>
              </a:cxn>
              <a:cxn ang="f43">
                <a:pos x="f56" y="f57"/>
              </a:cxn>
            </a:cxnLst>
            <a:rect l="f52" t="f55" r="f53" b="f54"/>
            <a:pathLst>
              <a:path w="4160" h="1280">
                <a:moveTo>
                  <a:pt x="f5" y="f8"/>
                </a:moveTo>
                <a:cubicBezTo>
                  <a:pt x="f5" y="f9"/>
                  <a:pt x="f9" y="f5"/>
                  <a:pt x="f8" y="f5"/>
                </a:cubicBezTo>
                <a:lnTo>
                  <a:pt x="f10" y="f5"/>
                </a:lnTo>
                <a:cubicBezTo>
                  <a:pt x="f11" y="f5"/>
                  <a:pt x="f6" y="f9"/>
                  <a:pt x="f6" y="f8"/>
                </a:cubicBezTo>
                <a:lnTo>
                  <a:pt x="f6" y="f12"/>
                </a:lnTo>
                <a:cubicBezTo>
                  <a:pt x="f6" y="f13"/>
                  <a:pt x="f11" y="f7"/>
                  <a:pt x="f10" y="f7"/>
                </a:cubicBezTo>
                <a:lnTo>
                  <a:pt x="f8" y="f7"/>
                </a:lnTo>
                <a:cubicBezTo>
                  <a:pt x="f9" y="f7"/>
                  <a:pt x="f5" y="f13"/>
                  <a:pt x="f5" y="f12"/>
                </a:cubicBezTo>
                <a:lnTo>
                  <a:pt x="f5" y="f8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22229">
            <a:noFill/>
            <a:prstDash val="solid"/>
            <a:rou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v-SE" sz="1800" b="0" i="0" u="none" strike="noStrike" kern="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85" name="Rectangle 154"/>
          <p:cNvSpPr/>
          <p:nvPr/>
        </p:nvSpPr>
        <p:spPr>
          <a:xfrm>
            <a:off x="2404092" y="2855067"/>
            <a:ext cx="1908682" cy="51435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v-SE" sz="1600" b="0" i="0" u="none" strike="noStrike" kern="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GH</a:t>
            </a:r>
            <a:r>
              <a:rPr lang="sv-SE" sz="1600" b="0" i="0" u="none" strike="noStrike" kern="0" cap="none" spc="0" baseline="0" dirty="0">
                <a:solidFill>
                  <a:srgbClr val="0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v-SE" sz="1600" b="0" i="0" u="none" strike="noStrike" kern="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General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v-SE" sz="1600" b="0" i="0" u="none" strike="noStrike" kern="0" cap="none" spc="0" baseline="0" dirty="0" smtClean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Health </a:t>
            </a:r>
            <a:r>
              <a:rPr lang="sv-SE" sz="1600" b="0" i="0" u="none" strike="noStrike" kern="0" cap="none" spc="0" dirty="0" smtClean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Perceptions</a:t>
            </a:r>
            <a:endParaRPr lang="sv-SE" sz="1600" b="0" i="0" u="none" strike="noStrike" kern="0" cap="none" spc="0" baseline="0" dirty="0">
              <a:solidFill>
                <a:srgbClr val="000000"/>
              </a:solidFill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" name="Freeform 141"/>
          <p:cNvSpPr/>
          <p:nvPr/>
        </p:nvSpPr>
        <p:spPr>
          <a:xfrm>
            <a:off x="2366192" y="388203"/>
            <a:ext cx="1944691" cy="77549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4160"/>
              <a:gd name="f7" fmla="val 1280"/>
              <a:gd name="f8" fmla="val 214"/>
              <a:gd name="f9" fmla="val 96"/>
              <a:gd name="f10" fmla="val 3947"/>
              <a:gd name="f11" fmla="val 4065"/>
              <a:gd name="f12" fmla="val 1067"/>
              <a:gd name="f13" fmla="val 1185"/>
              <a:gd name="f14" fmla="+- 0 0 -90"/>
              <a:gd name="f15" fmla="*/ f3 1 4160"/>
              <a:gd name="f16" fmla="*/ f4 1 1280"/>
              <a:gd name="f17" fmla="+- f7 0 f5"/>
              <a:gd name="f18" fmla="+- f6 0 f5"/>
              <a:gd name="f19" fmla="*/ f14 f0 1"/>
              <a:gd name="f20" fmla="*/ f18 1 4160"/>
              <a:gd name="f21" fmla="*/ f17 1 1280"/>
              <a:gd name="f22" fmla="*/ 0 f18 1"/>
              <a:gd name="f23" fmla="*/ 214 f17 1"/>
              <a:gd name="f24" fmla="*/ 214 f18 1"/>
              <a:gd name="f25" fmla="*/ 0 f17 1"/>
              <a:gd name="f26" fmla="*/ 3947 f18 1"/>
              <a:gd name="f27" fmla="*/ 4160 f18 1"/>
              <a:gd name="f28" fmla="*/ 1067 f17 1"/>
              <a:gd name="f29" fmla="*/ 1280 f17 1"/>
              <a:gd name="f30" fmla="*/ f19 1 f2"/>
              <a:gd name="f31" fmla="*/ f22 1 4160"/>
              <a:gd name="f32" fmla="*/ f23 1 1280"/>
              <a:gd name="f33" fmla="*/ f24 1 4160"/>
              <a:gd name="f34" fmla="*/ f25 1 1280"/>
              <a:gd name="f35" fmla="*/ f26 1 4160"/>
              <a:gd name="f36" fmla="*/ f27 1 4160"/>
              <a:gd name="f37" fmla="*/ f28 1 1280"/>
              <a:gd name="f38" fmla="*/ f29 1 1280"/>
              <a:gd name="f39" fmla="*/ 0 1 f20"/>
              <a:gd name="f40" fmla="*/ f6 1 f20"/>
              <a:gd name="f41" fmla="*/ 0 1 f21"/>
              <a:gd name="f42" fmla="*/ f7 1 f21"/>
              <a:gd name="f43" fmla="+- f30 0 f1"/>
              <a:gd name="f44" fmla="*/ f31 1 f20"/>
              <a:gd name="f45" fmla="*/ f32 1 f21"/>
              <a:gd name="f46" fmla="*/ f33 1 f20"/>
              <a:gd name="f47" fmla="*/ f34 1 f21"/>
              <a:gd name="f48" fmla="*/ f35 1 f20"/>
              <a:gd name="f49" fmla="*/ f36 1 f20"/>
              <a:gd name="f50" fmla="*/ f37 1 f21"/>
              <a:gd name="f51" fmla="*/ f38 1 f21"/>
              <a:gd name="f52" fmla="*/ f39 f15 1"/>
              <a:gd name="f53" fmla="*/ f40 f15 1"/>
              <a:gd name="f54" fmla="*/ f42 f16 1"/>
              <a:gd name="f55" fmla="*/ f41 f16 1"/>
              <a:gd name="f56" fmla="*/ f44 f15 1"/>
              <a:gd name="f57" fmla="*/ f45 f16 1"/>
              <a:gd name="f58" fmla="*/ f46 f15 1"/>
              <a:gd name="f59" fmla="*/ f47 f16 1"/>
              <a:gd name="f60" fmla="*/ f48 f15 1"/>
              <a:gd name="f61" fmla="*/ f49 f15 1"/>
              <a:gd name="f62" fmla="*/ f50 f16 1"/>
              <a:gd name="f63" fmla="*/ f51 f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3">
                <a:pos x="f56" y="f57"/>
              </a:cxn>
              <a:cxn ang="f43">
                <a:pos x="f58" y="f59"/>
              </a:cxn>
              <a:cxn ang="f43">
                <a:pos x="f60" y="f59"/>
              </a:cxn>
              <a:cxn ang="f43">
                <a:pos x="f61" y="f57"/>
              </a:cxn>
              <a:cxn ang="f43">
                <a:pos x="f61" y="f62"/>
              </a:cxn>
              <a:cxn ang="f43">
                <a:pos x="f60" y="f63"/>
              </a:cxn>
              <a:cxn ang="f43">
                <a:pos x="f58" y="f63"/>
              </a:cxn>
              <a:cxn ang="f43">
                <a:pos x="f56" y="f62"/>
              </a:cxn>
              <a:cxn ang="f43">
                <a:pos x="f56" y="f57"/>
              </a:cxn>
            </a:cxnLst>
            <a:rect l="f52" t="f55" r="f53" b="f54"/>
            <a:pathLst>
              <a:path w="4160" h="1280">
                <a:moveTo>
                  <a:pt x="f5" y="f8"/>
                </a:moveTo>
                <a:cubicBezTo>
                  <a:pt x="f5" y="f9"/>
                  <a:pt x="f9" y="f5"/>
                  <a:pt x="f8" y="f5"/>
                </a:cubicBezTo>
                <a:lnTo>
                  <a:pt x="f10" y="f5"/>
                </a:lnTo>
                <a:cubicBezTo>
                  <a:pt x="f11" y="f5"/>
                  <a:pt x="f6" y="f9"/>
                  <a:pt x="f6" y="f8"/>
                </a:cubicBezTo>
                <a:lnTo>
                  <a:pt x="f6" y="f12"/>
                </a:lnTo>
                <a:cubicBezTo>
                  <a:pt x="f6" y="f13"/>
                  <a:pt x="f11" y="f7"/>
                  <a:pt x="f10" y="f7"/>
                </a:cubicBezTo>
                <a:lnTo>
                  <a:pt x="f8" y="f7"/>
                </a:lnTo>
                <a:cubicBezTo>
                  <a:pt x="f9" y="f7"/>
                  <a:pt x="f5" y="f13"/>
                  <a:pt x="f5" y="f12"/>
                </a:cubicBezTo>
                <a:lnTo>
                  <a:pt x="f5" y="f8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22229">
            <a:noFill/>
            <a:prstDash val="solid"/>
            <a:rou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v-SE" sz="1600" b="0" i="0" u="none" strike="noStrike" kern="0" cap="none" spc="0" baseline="0" dirty="0" smtClean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PF </a:t>
            </a:r>
            <a:r>
              <a:rPr lang="sv-SE" sz="1600" b="0" i="0" u="none" strike="noStrike" kern="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Physical Functioning</a:t>
            </a:r>
          </a:p>
        </p:txBody>
      </p:sp>
      <p:sp>
        <p:nvSpPr>
          <p:cNvPr id="187" name="Ellips 247"/>
          <p:cNvSpPr/>
          <p:nvPr/>
        </p:nvSpPr>
        <p:spPr>
          <a:xfrm>
            <a:off x="4853461" y="1163072"/>
            <a:ext cx="1446215" cy="138747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25402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softRound"/>
          </a:sp3d>
        </p:spPr>
        <p:txBody>
          <a:bodyPr vert="horz" wrap="square" lIns="91440" tIns="45720" rIns="91440" bIns="45720" anchor="ctr" anchorCtr="1" compatLnSpc="1"/>
          <a:lstStyle/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v-SE" sz="16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PCS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v-SE" sz="1600" b="0" i="0" u="none" strike="noStrike" kern="0" cap="none" spc="0" baseline="0" dirty="0" smtClean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Physical</a:t>
            </a:r>
            <a:r>
              <a:rPr lang="sv-SE" sz="1600" b="0" i="0" u="none" strike="noStrike" kern="0" cap="none" spc="0" baseline="0" dirty="0" smtClean="0">
                <a:solidFill>
                  <a:srgbClr val="0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v-SE" sz="1600" b="0" i="0" u="none" strike="noStrike" kern="0" cap="none" spc="0" baseline="0" dirty="0" smtClean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Health</a:t>
            </a:r>
          </a:p>
        </p:txBody>
      </p:sp>
      <p:sp>
        <p:nvSpPr>
          <p:cNvPr id="188" name="Freeform 141"/>
          <p:cNvSpPr/>
          <p:nvPr/>
        </p:nvSpPr>
        <p:spPr>
          <a:xfrm>
            <a:off x="2382065" y="3576812"/>
            <a:ext cx="1944691" cy="74788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4160"/>
              <a:gd name="f7" fmla="val 1280"/>
              <a:gd name="f8" fmla="val 214"/>
              <a:gd name="f9" fmla="val 96"/>
              <a:gd name="f10" fmla="val 3947"/>
              <a:gd name="f11" fmla="val 4065"/>
              <a:gd name="f12" fmla="val 1067"/>
              <a:gd name="f13" fmla="val 1185"/>
              <a:gd name="f14" fmla="+- 0 0 -90"/>
              <a:gd name="f15" fmla="*/ f3 1 4160"/>
              <a:gd name="f16" fmla="*/ f4 1 1280"/>
              <a:gd name="f17" fmla="+- f7 0 f5"/>
              <a:gd name="f18" fmla="+- f6 0 f5"/>
              <a:gd name="f19" fmla="*/ f14 f0 1"/>
              <a:gd name="f20" fmla="*/ f18 1 4160"/>
              <a:gd name="f21" fmla="*/ f17 1 1280"/>
              <a:gd name="f22" fmla="*/ 0 f18 1"/>
              <a:gd name="f23" fmla="*/ 214 f17 1"/>
              <a:gd name="f24" fmla="*/ 214 f18 1"/>
              <a:gd name="f25" fmla="*/ 0 f17 1"/>
              <a:gd name="f26" fmla="*/ 3947 f18 1"/>
              <a:gd name="f27" fmla="*/ 4160 f18 1"/>
              <a:gd name="f28" fmla="*/ 1067 f17 1"/>
              <a:gd name="f29" fmla="*/ 1280 f17 1"/>
              <a:gd name="f30" fmla="*/ f19 1 f2"/>
              <a:gd name="f31" fmla="*/ f22 1 4160"/>
              <a:gd name="f32" fmla="*/ f23 1 1280"/>
              <a:gd name="f33" fmla="*/ f24 1 4160"/>
              <a:gd name="f34" fmla="*/ f25 1 1280"/>
              <a:gd name="f35" fmla="*/ f26 1 4160"/>
              <a:gd name="f36" fmla="*/ f27 1 4160"/>
              <a:gd name="f37" fmla="*/ f28 1 1280"/>
              <a:gd name="f38" fmla="*/ f29 1 1280"/>
              <a:gd name="f39" fmla="*/ 0 1 f20"/>
              <a:gd name="f40" fmla="*/ f6 1 f20"/>
              <a:gd name="f41" fmla="*/ 0 1 f21"/>
              <a:gd name="f42" fmla="*/ f7 1 f21"/>
              <a:gd name="f43" fmla="+- f30 0 f1"/>
              <a:gd name="f44" fmla="*/ f31 1 f20"/>
              <a:gd name="f45" fmla="*/ f32 1 f21"/>
              <a:gd name="f46" fmla="*/ f33 1 f20"/>
              <a:gd name="f47" fmla="*/ f34 1 f21"/>
              <a:gd name="f48" fmla="*/ f35 1 f20"/>
              <a:gd name="f49" fmla="*/ f36 1 f20"/>
              <a:gd name="f50" fmla="*/ f37 1 f21"/>
              <a:gd name="f51" fmla="*/ f38 1 f21"/>
              <a:gd name="f52" fmla="*/ f39 f15 1"/>
              <a:gd name="f53" fmla="*/ f40 f15 1"/>
              <a:gd name="f54" fmla="*/ f42 f16 1"/>
              <a:gd name="f55" fmla="*/ f41 f16 1"/>
              <a:gd name="f56" fmla="*/ f44 f15 1"/>
              <a:gd name="f57" fmla="*/ f45 f16 1"/>
              <a:gd name="f58" fmla="*/ f46 f15 1"/>
              <a:gd name="f59" fmla="*/ f47 f16 1"/>
              <a:gd name="f60" fmla="*/ f48 f15 1"/>
              <a:gd name="f61" fmla="*/ f49 f15 1"/>
              <a:gd name="f62" fmla="*/ f50 f16 1"/>
              <a:gd name="f63" fmla="*/ f51 f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3">
                <a:pos x="f56" y="f57"/>
              </a:cxn>
              <a:cxn ang="f43">
                <a:pos x="f58" y="f59"/>
              </a:cxn>
              <a:cxn ang="f43">
                <a:pos x="f60" y="f59"/>
              </a:cxn>
              <a:cxn ang="f43">
                <a:pos x="f61" y="f57"/>
              </a:cxn>
              <a:cxn ang="f43">
                <a:pos x="f61" y="f62"/>
              </a:cxn>
              <a:cxn ang="f43">
                <a:pos x="f60" y="f63"/>
              </a:cxn>
              <a:cxn ang="f43">
                <a:pos x="f58" y="f63"/>
              </a:cxn>
              <a:cxn ang="f43">
                <a:pos x="f56" y="f62"/>
              </a:cxn>
              <a:cxn ang="f43">
                <a:pos x="f56" y="f57"/>
              </a:cxn>
            </a:cxnLst>
            <a:rect l="f52" t="f55" r="f53" b="f54"/>
            <a:pathLst>
              <a:path w="4160" h="1280">
                <a:moveTo>
                  <a:pt x="f5" y="f8"/>
                </a:moveTo>
                <a:cubicBezTo>
                  <a:pt x="f5" y="f9"/>
                  <a:pt x="f9" y="f5"/>
                  <a:pt x="f8" y="f5"/>
                </a:cubicBezTo>
                <a:lnTo>
                  <a:pt x="f10" y="f5"/>
                </a:lnTo>
                <a:cubicBezTo>
                  <a:pt x="f11" y="f5"/>
                  <a:pt x="f6" y="f9"/>
                  <a:pt x="f6" y="f8"/>
                </a:cubicBezTo>
                <a:lnTo>
                  <a:pt x="f6" y="f12"/>
                </a:lnTo>
                <a:cubicBezTo>
                  <a:pt x="f6" y="f13"/>
                  <a:pt x="f11" y="f7"/>
                  <a:pt x="f10" y="f7"/>
                </a:cubicBezTo>
                <a:lnTo>
                  <a:pt x="f8" y="f7"/>
                </a:lnTo>
                <a:cubicBezTo>
                  <a:pt x="f9" y="f7"/>
                  <a:pt x="f5" y="f13"/>
                  <a:pt x="f5" y="f12"/>
                </a:cubicBezTo>
                <a:lnTo>
                  <a:pt x="f5" y="f8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22229">
            <a:noFill/>
            <a:prstDash val="solid"/>
            <a:rou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anchor="b" anchorCtr="1" compatLnSpc="1">
            <a:sp3d extrusionH="57150">
              <a:bevelT w="38100" h="38100" prst="angle"/>
            </a:sp3d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v-SE" sz="1600" b="0" i="0" u="none" strike="noStrike" kern="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VT Vitality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v-SE" sz="1800" b="0" i="0" u="none" strike="noStrike" kern="0" cap="none" spc="0" baseline="0" dirty="0">
              <a:solidFill>
                <a:srgbClr val="000000"/>
              </a:solidFill>
              <a:uFillTx/>
              <a:latin typeface="Times New Roman" pitchFamily="18"/>
              <a:cs typeface="Times New Roman" pitchFamily="18"/>
            </a:endParaRPr>
          </a:p>
        </p:txBody>
      </p:sp>
      <p:sp>
        <p:nvSpPr>
          <p:cNvPr id="189" name="Freeform 141"/>
          <p:cNvSpPr/>
          <p:nvPr/>
        </p:nvSpPr>
        <p:spPr>
          <a:xfrm>
            <a:off x="2382066" y="4363416"/>
            <a:ext cx="1944691" cy="74788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4160"/>
              <a:gd name="f7" fmla="val 1280"/>
              <a:gd name="f8" fmla="val 214"/>
              <a:gd name="f9" fmla="val 96"/>
              <a:gd name="f10" fmla="val 3947"/>
              <a:gd name="f11" fmla="val 4065"/>
              <a:gd name="f12" fmla="val 1067"/>
              <a:gd name="f13" fmla="val 1185"/>
              <a:gd name="f14" fmla="+- 0 0 -90"/>
              <a:gd name="f15" fmla="*/ f3 1 4160"/>
              <a:gd name="f16" fmla="*/ f4 1 1280"/>
              <a:gd name="f17" fmla="+- f7 0 f5"/>
              <a:gd name="f18" fmla="+- f6 0 f5"/>
              <a:gd name="f19" fmla="*/ f14 f0 1"/>
              <a:gd name="f20" fmla="*/ f18 1 4160"/>
              <a:gd name="f21" fmla="*/ f17 1 1280"/>
              <a:gd name="f22" fmla="*/ 0 f18 1"/>
              <a:gd name="f23" fmla="*/ 214 f17 1"/>
              <a:gd name="f24" fmla="*/ 214 f18 1"/>
              <a:gd name="f25" fmla="*/ 0 f17 1"/>
              <a:gd name="f26" fmla="*/ 3947 f18 1"/>
              <a:gd name="f27" fmla="*/ 4160 f18 1"/>
              <a:gd name="f28" fmla="*/ 1067 f17 1"/>
              <a:gd name="f29" fmla="*/ 1280 f17 1"/>
              <a:gd name="f30" fmla="*/ f19 1 f2"/>
              <a:gd name="f31" fmla="*/ f22 1 4160"/>
              <a:gd name="f32" fmla="*/ f23 1 1280"/>
              <a:gd name="f33" fmla="*/ f24 1 4160"/>
              <a:gd name="f34" fmla="*/ f25 1 1280"/>
              <a:gd name="f35" fmla="*/ f26 1 4160"/>
              <a:gd name="f36" fmla="*/ f27 1 4160"/>
              <a:gd name="f37" fmla="*/ f28 1 1280"/>
              <a:gd name="f38" fmla="*/ f29 1 1280"/>
              <a:gd name="f39" fmla="*/ 0 1 f20"/>
              <a:gd name="f40" fmla="*/ f6 1 f20"/>
              <a:gd name="f41" fmla="*/ 0 1 f21"/>
              <a:gd name="f42" fmla="*/ f7 1 f21"/>
              <a:gd name="f43" fmla="+- f30 0 f1"/>
              <a:gd name="f44" fmla="*/ f31 1 f20"/>
              <a:gd name="f45" fmla="*/ f32 1 f21"/>
              <a:gd name="f46" fmla="*/ f33 1 f20"/>
              <a:gd name="f47" fmla="*/ f34 1 f21"/>
              <a:gd name="f48" fmla="*/ f35 1 f20"/>
              <a:gd name="f49" fmla="*/ f36 1 f20"/>
              <a:gd name="f50" fmla="*/ f37 1 f21"/>
              <a:gd name="f51" fmla="*/ f38 1 f21"/>
              <a:gd name="f52" fmla="*/ f39 f15 1"/>
              <a:gd name="f53" fmla="*/ f40 f15 1"/>
              <a:gd name="f54" fmla="*/ f42 f16 1"/>
              <a:gd name="f55" fmla="*/ f41 f16 1"/>
              <a:gd name="f56" fmla="*/ f44 f15 1"/>
              <a:gd name="f57" fmla="*/ f45 f16 1"/>
              <a:gd name="f58" fmla="*/ f46 f15 1"/>
              <a:gd name="f59" fmla="*/ f47 f16 1"/>
              <a:gd name="f60" fmla="*/ f48 f15 1"/>
              <a:gd name="f61" fmla="*/ f49 f15 1"/>
              <a:gd name="f62" fmla="*/ f50 f16 1"/>
              <a:gd name="f63" fmla="*/ f51 f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3">
                <a:pos x="f56" y="f57"/>
              </a:cxn>
              <a:cxn ang="f43">
                <a:pos x="f58" y="f59"/>
              </a:cxn>
              <a:cxn ang="f43">
                <a:pos x="f60" y="f59"/>
              </a:cxn>
              <a:cxn ang="f43">
                <a:pos x="f61" y="f57"/>
              </a:cxn>
              <a:cxn ang="f43">
                <a:pos x="f61" y="f62"/>
              </a:cxn>
              <a:cxn ang="f43">
                <a:pos x="f60" y="f63"/>
              </a:cxn>
              <a:cxn ang="f43">
                <a:pos x="f58" y="f63"/>
              </a:cxn>
              <a:cxn ang="f43">
                <a:pos x="f56" y="f62"/>
              </a:cxn>
              <a:cxn ang="f43">
                <a:pos x="f56" y="f57"/>
              </a:cxn>
            </a:cxnLst>
            <a:rect l="f52" t="f55" r="f53" b="f54"/>
            <a:pathLst>
              <a:path w="4160" h="1280">
                <a:moveTo>
                  <a:pt x="f5" y="f8"/>
                </a:moveTo>
                <a:cubicBezTo>
                  <a:pt x="f5" y="f9"/>
                  <a:pt x="f9" y="f5"/>
                  <a:pt x="f8" y="f5"/>
                </a:cubicBezTo>
                <a:lnTo>
                  <a:pt x="f10" y="f5"/>
                </a:lnTo>
                <a:cubicBezTo>
                  <a:pt x="f11" y="f5"/>
                  <a:pt x="f6" y="f9"/>
                  <a:pt x="f6" y="f8"/>
                </a:cubicBezTo>
                <a:lnTo>
                  <a:pt x="f6" y="f12"/>
                </a:lnTo>
                <a:cubicBezTo>
                  <a:pt x="f6" y="f13"/>
                  <a:pt x="f11" y="f7"/>
                  <a:pt x="f10" y="f7"/>
                </a:cubicBezTo>
                <a:lnTo>
                  <a:pt x="f8" y="f7"/>
                </a:lnTo>
                <a:cubicBezTo>
                  <a:pt x="f9" y="f7"/>
                  <a:pt x="f5" y="f13"/>
                  <a:pt x="f5" y="f12"/>
                </a:cubicBezTo>
                <a:lnTo>
                  <a:pt x="f5" y="f8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22229">
            <a:noFill/>
            <a:prstDash val="solid"/>
            <a:rou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v-SE" sz="1600" b="0" i="0" u="none" strike="noStrike" kern="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SF </a:t>
            </a:r>
            <a:r>
              <a:rPr lang="sv-SE" sz="1600" b="0" i="0" u="none" strike="noStrike" kern="0" cap="none" spc="0" baseline="0" dirty="0" smtClean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Social Role</a:t>
            </a:r>
            <a:endParaRPr lang="sv-SE" sz="1600" b="0" i="0" u="none" strike="noStrike" kern="0" cap="none" spc="0" baseline="0" dirty="0">
              <a:solidFill>
                <a:srgbClr val="000000"/>
              </a:solidFill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v-SE" sz="1600" b="0" i="0" u="none" strike="noStrike" kern="0" cap="none" spc="0" baseline="0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Functioning</a:t>
            </a:r>
          </a:p>
        </p:txBody>
      </p:sp>
      <p:sp>
        <p:nvSpPr>
          <p:cNvPr id="190" name="Freeform 141"/>
          <p:cNvSpPr/>
          <p:nvPr/>
        </p:nvSpPr>
        <p:spPr>
          <a:xfrm>
            <a:off x="2390003" y="5153110"/>
            <a:ext cx="1944691" cy="74788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4160"/>
              <a:gd name="f7" fmla="val 1280"/>
              <a:gd name="f8" fmla="val 214"/>
              <a:gd name="f9" fmla="val 96"/>
              <a:gd name="f10" fmla="val 3947"/>
              <a:gd name="f11" fmla="val 4065"/>
              <a:gd name="f12" fmla="val 1067"/>
              <a:gd name="f13" fmla="val 1185"/>
              <a:gd name="f14" fmla="+- 0 0 -90"/>
              <a:gd name="f15" fmla="*/ f3 1 4160"/>
              <a:gd name="f16" fmla="*/ f4 1 1280"/>
              <a:gd name="f17" fmla="+- f7 0 f5"/>
              <a:gd name="f18" fmla="+- f6 0 f5"/>
              <a:gd name="f19" fmla="*/ f14 f0 1"/>
              <a:gd name="f20" fmla="*/ f18 1 4160"/>
              <a:gd name="f21" fmla="*/ f17 1 1280"/>
              <a:gd name="f22" fmla="*/ 0 f18 1"/>
              <a:gd name="f23" fmla="*/ 214 f17 1"/>
              <a:gd name="f24" fmla="*/ 214 f18 1"/>
              <a:gd name="f25" fmla="*/ 0 f17 1"/>
              <a:gd name="f26" fmla="*/ 3947 f18 1"/>
              <a:gd name="f27" fmla="*/ 4160 f18 1"/>
              <a:gd name="f28" fmla="*/ 1067 f17 1"/>
              <a:gd name="f29" fmla="*/ 1280 f17 1"/>
              <a:gd name="f30" fmla="*/ f19 1 f2"/>
              <a:gd name="f31" fmla="*/ f22 1 4160"/>
              <a:gd name="f32" fmla="*/ f23 1 1280"/>
              <a:gd name="f33" fmla="*/ f24 1 4160"/>
              <a:gd name="f34" fmla="*/ f25 1 1280"/>
              <a:gd name="f35" fmla="*/ f26 1 4160"/>
              <a:gd name="f36" fmla="*/ f27 1 4160"/>
              <a:gd name="f37" fmla="*/ f28 1 1280"/>
              <a:gd name="f38" fmla="*/ f29 1 1280"/>
              <a:gd name="f39" fmla="*/ 0 1 f20"/>
              <a:gd name="f40" fmla="*/ f6 1 f20"/>
              <a:gd name="f41" fmla="*/ 0 1 f21"/>
              <a:gd name="f42" fmla="*/ f7 1 f21"/>
              <a:gd name="f43" fmla="+- f30 0 f1"/>
              <a:gd name="f44" fmla="*/ f31 1 f20"/>
              <a:gd name="f45" fmla="*/ f32 1 f21"/>
              <a:gd name="f46" fmla="*/ f33 1 f20"/>
              <a:gd name="f47" fmla="*/ f34 1 f21"/>
              <a:gd name="f48" fmla="*/ f35 1 f20"/>
              <a:gd name="f49" fmla="*/ f36 1 f20"/>
              <a:gd name="f50" fmla="*/ f37 1 f21"/>
              <a:gd name="f51" fmla="*/ f38 1 f21"/>
              <a:gd name="f52" fmla="*/ f39 f15 1"/>
              <a:gd name="f53" fmla="*/ f40 f15 1"/>
              <a:gd name="f54" fmla="*/ f42 f16 1"/>
              <a:gd name="f55" fmla="*/ f41 f16 1"/>
              <a:gd name="f56" fmla="*/ f44 f15 1"/>
              <a:gd name="f57" fmla="*/ f45 f16 1"/>
              <a:gd name="f58" fmla="*/ f46 f15 1"/>
              <a:gd name="f59" fmla="*/ f47 f16 1"/>
              <a:gd name="f60" fmla="*/ f48 f15 1"/>
              <a:gd name="f61" fmla="*/ f49 f15 1"/>
              <a:gd name="f62" fmla="*/ f50 f16 1"/>
              <a:gd name="f63" fmla="*/ f51 f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3">
                <a:pos x="f56" y="f57"/>
              </a:cxn>
              <a:cxn ang="f43">
                <a:pos x="f58" y="f59"/>
              </a:cxn>
              <a:cxn ang="f43">
                <a:pos x="f60" y="f59"/>
              </a:cxn>
              <a:cxn ang="f43">
                <a:pos x="f61" y="f57"/>
              </a:cxn>
              <a:cxn ang="f43">
                <a:pos x="f61" y="f62"/>
              </a:cxn>
              <a:cxn ang="f43">
                <a:pos x="f60" y="f63"/>
              </a:cxn>
              <a:cxn ang="f43">
                <a:pos x="f58" y="f63"/>
              </a:cxn>
              <a:cxn ang="f43">
                <a:pos x="f56" y="f62"/>
              </a:cxn>
              <a:cxn ang="f43">
                <a:pos x="f56" y="f57"/>
              </a:cxn>
            </a:cxnLst>
            <a:rect l="f52" t="f55" r="f53" b="f54"/>
            <a:pathLst>
              <a:path w="4160" h="1280">
                <a:moveTo>
                  <a:pt x="f5" y="f8"/>
                </a:moveTo>
                <a:cubicBezTo>
                  <a:pt x="f5" y="f9"/>
                  <a:pt x="f9" y="f5"/>
                  <a:pt x="f8" y="f5"/>
                </a:cubicBezTo>
                <a:lnTo>
                  <a:pt x="f10" y="f5"/>
                </a:lnTo>
                <a:cubicBezTo>
                  <a:pt x="f11" y="f5"/>
                  <a:pt x="f6" y="f9"/>
                  <a:pt x="f6" y="f8"/>
                </a:cubicBezTo>
                <a:lnTo>
                  <a:pt x="f6" y="f12"/>
                </a:lnTo>
                <a:cubicBezTo>
                  <a:pt x="f6" y="f13"/>
                  <a:pt x="f11" y="f7"/>
                  <a:pt x="f10" y="f7"/>
                </a:cubicBezTo>
                <a:lnTo>
                  <a:pt x="f8" y="f7"/>
                </a:lnTo>
                <a:cubicBezTo>
                  <a:pt x="f9" y="f7"/>
                  <a:pt x="f5" y="f13"/>
                  <a:pt x="f5" y="f12"/>
                </a:cubicBezTo>
                <a:lnTo>
                  <a:pt x="f5" y="f8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22229">
            <a:noFill/>
            <a:prstDash val="solid"/>
            <a:rou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v-SE" sz="1600" b="0" i="0" u="none" strike="noStrike" kern="0" cap="none" spc="0" baseline="0" dirty="0" smtClean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RE Emotional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v-SE" sz="1600" b="0" i="0" u="none" strike="noStrike" kern="0" cap="none" spc="0" baseline="0" dirty="0" smtClean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Role</a:t>
            </a:r>
            <a:r>
              <a:rPr lang="sv-SE" sz="1600" b="0" i="0" u="none" strike="noStrike" kern="0" cap="none" spc="0" dirty="0" smtClean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v-SE" sz="1600" b="0" i="0" u="none" strike="noStrike" kern="0" cap="none" spc="0" baseline="0" dirty="0" smtClean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Function</a:t>
            </a:r>
            <a:endParaRPr lang="sv-SE" sz="1600" b="0" i="0" u="none" strike="noStrike" kern="0" cap="none" spc="0" baseline="0" dirty="0">
              <a:solidFill>
                <a:srgbClr val="000000"/>
              </a:solidFill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1" name="Freeform 141"/>
          <p:cNvSpPr/>
          <p:nvPr/>
        </p:nvSpPr>
        <p:spPr>
          <a:xfrm>
            <a:off x="2412232" y="5949159"/>
            <a:ext cx="1944691" cy="74788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4160"/>
              <a:gd name="f7" fmla="val 1280"/>
              <a:gd name="f8" fmla="val 214"/>
              <a:gd name="f9" fmla="val 96"/>
              <a:gd name="f10" fmla="val 3947"/>
              <a:gd name="f11" fmla="val 4065"/>
              <a:gd name="f12" fmla="val 1067"/>
              <a:gd name="f13" fmla="val 1185"/>
              <a:gd name="f14" fmla="+- 0 0 -90"/>
              <a:gd name="f15" fmla="*/ f3 1 4160"/>
              <a:gd name="f16" fmla="*/ f4 1 1280"/>
              <a:gd name="f17" fmla="+- f7 0 f5"/>
              <a:gd name="f18" fmla="+- f6 0 f5"/>
              <a:gd name="f19" fmla="*/ f14 f0 1"/>
              <a:gd name="f20" fmla="*/ f18 1 4160"/>
              <a:gd name="f21" fmla="*/ f17 1 1280"/>
              <a:gd name="f22" fmla="*/ 0 f18 1"/>
              <a:gd name="f23" fmla="*/ 214 f17 1"/>
              <a:gd name="f24" fmla="*/ 214 f18 1"/>
              <a:gd name="f25" fmla="*/ 0 f17 1"/>
              <a:gd name="f26" fmla="*/ 3947 f18 1"/>
              <a:gd name="f27" fmla="*/ 4160 f18 1"/>
              <a:gd name="f28" fmla="*/ 1067 f17 1"/>
              <a:gd name="f29" fmla="*/ 1280 f17 1"/>
              <a:gd name="f30" fmla="*/ f19 1 f2"/>
              <a:gd name="f31" fmla="*/ f22 1 4160"/>
              <a:gd name="f32" fmla="*/ f23 1 1280"/>
              <a:gd name="f33" fmla="*/ f24 1 4160"/>
              <a:gd name="f34" fmla="*/ f25 1 1280"/>
              <a:gd name="f35" fmla="*/ f26 1 4160"/>
              <a:gd name="f36" fmla="*/ f27 1 4160"/>
              <a:gd name="f37" fmla="*/ f28 1 1280"/>
              <a:gd name="f38" fmla="*/ f29 1 1280"/>
              <a:gd name="f39" fmla="*/ 0 1 f20"/>
              <a:gd name="f40" fmla="*/ f6 1 f20"/>
              <a:gd name="f41" fmla="*/ 0 1 f21"/>
              <a:gd name="f42" fmla="*/ f7 1 f21"/>
              <a:gd name="f43" fmla="+- f30 0 f1"/>
              <a:gd name="f44" fmla="*/ f31 1 f20"/>
              <a:gd name="f45" fmla="*/ f32 1 f21"/>
              <a:gd name="f46" fmla="*/ f33 1 f20"/>
              <a:gd name="f47" fmla="*/ f34 1 f21"/>
              <a:gd name="f48" fmla="*/ f35 1 f20"/>
              <a:gd name="f49" fmla="*/ f36 1 f20"/>
              <a:gd name="f50" fmla="*/ f37 1 f21"/>
              <a:gd name="f51" fmla="*/ f38 1 f21"/>
              <a:gd name="f52" fmla="*/ f39 f15 1"/>
              <a:gd name="f53" fmla="*/ f40 f15 1"/>
              <a:gd name="f54" fmla="*/ f42 f16 1"/>
              <a:gd name="f55" fmla="*/ f41 f16 1"/>
              <a:gd name="f56" fmla="*/ f44 f15 1"/>
              <a:gd name="f57" fmla="*/ f45 f16 1"/>
              <a:gd name="f58" fmla="*/ f46 f15 1"/>
              <a:gd name="f59" fmla="*/ f47 f16 1"/>
              <a:gd name="f60" fmla="*/ f48 f15 1"/>
              <a:gd name="f61" fmla="*/ f49 f15 1"/>
              <a:gd name="f62" fmla="*/ f50 f16 1"/>
              <a:gd name="f63" fmla="*/ f51 f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3">
                <a:pos x="f56" y="f57"/>
              </a:cxn>
              <a:cxn ang="f43">
                <a:pos x="f58" y="f59"/>
              </a:cxn>
              <a:cxn ang="f43">
                <a:pos x="f60" y="f59"/>
              </a:cxn>
              <a:cxn ang="f43">
                <a:pos x="f61" y="f57"/>
              </a:cxn>
              <a:cxn ang="f43">
                <a:pos x="f61" y="f62"/>
              </a:cxn>
              <a:cxn ang="f43">
                <a:pos x="f60" y="f63"/>
              </a:cxn>
              <a:cxn ang="f43">
                <a:pos x="f58" y="f63"/>
              </a:cxn>
              <a:cxn ang="f43">
                <a:pos x="f56" y="f62"/>
              </a:cxn>
              <a:cxn ang="f43">
                <a:pos x="f56" y="f57"/>
              </a:cxn>
            </a:cxnLst>
            <a:rect l="f52" t="f55" r="f53" b="f54"/>
            <a:pathLst>
              <a:path w="4160" h="1280">
                <a:moveTo>
                  <a:pt x="f5" y="f8"/>
                </a:moveTo>
                <a:cubicBezTo>
                  <a:pt x="f5" y="f9"/>
                  <a:pt x="f9" y="f5"/>
                  <a:pt x="f8" y="f5"/>
                </a:cubicBezTo>
                <a:lnTo>
                  <a:pt x="f10" y="f5"/>
                </a:lnTo>
                <a:cubicBezTo>
                  <a:pt x="f11" y="f5"/>
                  <a:pt x="f6" y="f9"/>
                  <a:pt x="f6" y="f8"/>
                </a:cubicBezTo>
                <a:lnTo>
                  <a:pt x="f6" y="f12"/>
                </a:lnTo>
                <a:cubicBezTo>
                  <a:pt x="f6" y="f13"/>
                  <a:pt x="f11" y="f7"/>
                  <a:pt x="f10" y="f7"/>
                </a:cubicBezTo>
                <a:lnTo>
                  <a:pt x="f8" y="f7"/>
                </a:lnTo>
                <a:cubicBezTo>
                  <a:pt x="f9" y="f7"/>
                  <a:pt x="f5" y="f13"/>
                  <a:pt x="f5" y="f12"/>
                </a:cubicBezTo>
                <a:lnTo>
                  <a:pt x="f5" y="f8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22229">
            <a:noFill/>
            <a:prstDash val="solid"/>
            <a:rou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v-SE" sz="1600" b="0" i="0" u="none" strike="noStrike" kern="0" cap="none" spc="0" baseline="0" dirty="0" smtClean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MH Mental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v-SE" sz="1600" b="0" i="0" u="none" strike="noStrike" kern="0" cap="none" spc="0" baseline="0" dirty="0" smtClean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 Health</a:t>
            </a:r>
            <a:endParaRPr lang="sv-SE" sz="1600" b="0" i="0" u="none" strike="noStrike" kern="0" cap="none" spc="0" baseline="0" dirty="0">
              <a:solidFill>
                <a:srgbClr val="000000"/>
              </a:solidFill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2" name="Ellips 255"/>
          <p:cNvSpPr/>
          <p:nvPr/>
        </p:nvSpPr>
        <p:spPr>
          <a:xfrm>
            <a:off x="4853461" y="4306723"/>
            <a:ext cx="1446215" cy="138747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5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5">
                  <a:lumMod val="60000"/>
                  <a:lumOff val="40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25402">
            <a:noFill/>
            <a:prstDash val="solid"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v-SE" sz="1600" b="0" i="0" u="none" strike="noStrike" kern="0" cap="none" spc="0" baseline="0" dirty="0" smtClean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MCS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v-SE" sz="1600" b="0" i="0" u="none" strike="noStrike" kern="0" cap="none" spc="0" baseline="0" dirty="0" smtClean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Mental </a:t>
            </a:r>
            <a:r>
              <a:rPr lang="sv-SE" sz="1600" b="0" i="0" u="none" strike="noStrike" kern="0" cap="none" spc="0" baseline="0" dirty="0">
                <a:ln cmpd="sng">
                  <a:noFill/>
                </a:ln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Health</a:t>
            </a:r>
          </a:p>
        </p:txBody>
      </p:sp>
      <p:cxnSp>
        <p:nvCxnSpPr>
          <p:cNvPr id="193" name="Rak 257"/>
          <p:cNvCxnSpPr/>
          <p:nvPr/>
        </p:nvCxnSpPr>
        <p:spPr>
          <a:xfrm>
            <a:off x="4326756" y="731702"/>
            <a:ext cx="738498" cy="3734602"/>
          </a:xfrm>
          <a:prstGeom prst="straightConnector1">
            <a:avLst/>
          </a:prstGeom>
          <a:noFill/>
          <a:ln w="12700">
            <a:solidFill>
              <a:schemeClr val="accent3">
                <a:lumMod val="60000"/>
                <a:lumOff val="40000"/>
              </a:schemeClr>
            </a:solidFill>
            <a:prstDash val="solid"/>
          </a:ln>
        </p:spPr>
      </p:cxnSp>
      <p:cxnSp>
        <p:nvCxnSpPr>
          <p:cNvPr id="194" name="Rak 259"/>
          <p:cNvCxnSpPr/>
          <p:nvPr/>
        </p:nvCxnSpPr>
        <p:spPr>
          <a:xfrm>
            <a:off x="4318820" y="1522676"/>
            <a:ext cx="746434" cy="2943628"/>
          </a:xfrm>
          <a:prstGeom prst="straightConnector1">
            <a:avLst/>
          </a:prstGeom>
          <a:noFill/>
          <a:ln w="12700">
            <a:solidFill>
              <a:schemeClr val="accent3">
                <a:lumMod val="60000"/>
                <a:lumOff val="40000"/>
              </a:schemeClr>
            </a:solidFill>
            <a:prstDash val="solid"/>
          </a:ln>
        </p:spPr>
      </p:cxnSp>
      <p:cxnSp>
        <p:nvCxnSpPr>
          <p:cNvPr id="195" name="Rak 260"/>
          <p:cNvCxnSpPr>
            <a:stCxn id="182" idx="1"/>
          </p:cNvCxnSpPr>
          <p:nvPr/>
        </p:nvCxnSpPr>
        <p:spPr>
          <a:xfrm>
            <a:off x="4314851" y="2341029"/>
            <a:ext cx="736265" cy="2205243"/>
          </a:xfrm>
          <a:prstGeom prst="straightConnector1">
            <a:avLst/>
          </a:prstGeom>
          <a:noFill/>
          <a:ln w="12700">
            <a:solidFill>
              <a:schemeClr val="accent3">
                <a:lumMod val="60000"/>
                <a:lumOff val="40000"/>
              </a:schemeClr>
            </a:solidFill>
            <a:prstDash val="solid"/>
          </a:ln>
        </p:spPr>
      </p:cxnSp>
      <p:cxnSp>
        <p:nvCxnSpPr>
          <p:cNvPr id="196" name="Rak 263"/>
          <p:cNvCxnSpPr/>
          <p:nvPr/>
        </p:nvCxnSpPr>
        <p:spPr>
          <a:xfrm>
            <a:off x="4334347" y="3100693"/>
            <a:ext cx="730907" cy="1365611"/>
          </a:xfrm>
          <a:prstGeom prst="straightConnector1">
            <a:avLst/>
          </a:prstGeom>
          <a:noFill/>
          <a:ln w="12700">
            <a:solidFill>
              <a:schemeClr val="accent3">
                <a:lumMod val="60000"/>
                <a:lumOff val="40000"/>
              </a:schemeClr>
            </a:solidFill>
            <a:prstDash val="solid"/>
          </a:ln>
        </p:spPr>
      </p:cxnSp>
      <p:cxnSp>
        <p:nvCxnSpPr>
          <p:cNvPr id="197" name="Rak 268"/>
          <p:cNvCxnSpPr>
            <a:stCxn id="187" idx="5"/>
          </p:cNvCxnSpPr>
          <p:nvPr/>
        </p:nvCxnSpPr>
        <p:spPr>
          <a:xfrm flipH="1">
            <a:off x="4334694" y="2347354"/>
            <a:ext cx="730560" cy="1633906"/>
          </a:xfrm>
          <a:prstGeom prst="straightConnector1">
            <a:avLst/>
          </a:prstGeom>
          <a:noFill/>
          <a:ln w="12700">
            <a:solidFill>
              <a:schemeClr val="accent5">
                <a:lumMod val="60000"/>
                <a:lumOff val="40000"/>
              </a:schemeClr>
            </a:solidFill>
            <a:prstDash val="solid"/>
          </a:ln>
        </p:spPr>
      </p:cxnSp>
      <p:cxnSp>
        <p:nvCxnSpPr>
          <p:cNvPr id="198" name="Rak 271"/>
          <p:cNvCxnSpPr>
            <a:stCxn id="187" idx="5"/>
          </p:cNvCxnSpPr>
          <p:nvPr/>
        </p:nvCxnSpPr>
        <p:spPr>
          <a:xfrm flipH="1">
            <a:off x="4334347" y="2347348"/>
            <a:ext cx="730908" cy="2327267"/>
          </a:xfrm>
          <a:prstGeom prst="straightConnector1">
            <a:avLst/>
          </a:prstGeom>
          <a:noFill/>
          <a:ln w="12700">
            <a:solidFill>
              <a:schemeClr val="accent5">
                <a:lumMod val="60000"/>
                <a:lumOff val="40000"/>
              </a:schemeClr>
            </a:solidFill>
            <a:prstDash val="solid"/>
          </a:ln>
        </p:spPr>
      </p:cxnSp>
      <p:cxnSp>
        <p:nvCxnSpPr>
          <p:cNvPr id="199" name="Rak 274"/>
          <p:cNvCxnSpPr>
            <a:stCxn id="187" idx="5"/>
            <a:endCxn id="145" idx="5"/>
          </p:cNvCxnSpPr>
          <p:nvPr/>
        </p:nvCxnSpPr>
        <p:spPr>
          <a:xfrm flipH="1">
            <a:off x="4334347" y="2347354"/>
            <a:ext cx="730907" cy="3225415"/>
          </a:xfrm>
          <a:prstGeom prst="straightConnector1">
            <a:avLst/>
          </a:prstGeom>
          <a:noFill/>
          <a:ln w="12700">
            <a:solidFill>
              <a:schemeClr val="accent5">
                <a:lumMod val="60000"/>
                <a:lumOff val="40000"/>
              </a:schemeClr>
            </a:solidFill>
            <a:prstDash val="solid"/>
          </a:ln>
        </p:spPr>
      </p:cxnSp>
      <p:cxnSp>
        <p:nvCxnSpPr>
          <p:cNvPr id="200" name="Rak 277"/>
          <p:cNvCxnSpPr>
            <a:stCxn id="187" idx="5"/>
            <a:endCxn id="143" idx="5"/>
          </p:cNvCxnSpPr>
          <p:nvPr/>
        </p:nvCxnSpPr>
        <p:spPr>
          <a:xfrm flipH="1">
            <a:off x="4356921" y="2347354"/>
            <a:ext cx="708333" cy="3975749"/>
          </a:xfrm>
          <a:prstGeom prst="straightConnector1">
            <a:avLst/>
          </a:prstGeom>
          <a:noFill/>
          <a:ln w="12700">
            <a:solidFill>
              <a:schemeClr val="accent5">
                <a:lumMod val="60000"/>
                <a:lumOff val="40000"/>
              </a:schemeClr>
            </a:solidFill>
            <a:prstDash val="solid"/>
          </a:ln>
        </p:spPr>
      </p:cxnSp>
      <p:sp>
        <p:nvSpPr>
          <p:cNvPr id="201" name="Line 201"/>
          <p:cNvSpPr/>
          <p:nvPr/>
        </p:nvSpPr>
        <p:spPr>
          <a:xfrm flipH="1">
            <a:off x="1180177" y="3077833"/>
            <a:ext cx="1186014" cy="35830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7936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v-SE" sz="1800" b="0" i="0" u="none" strike="noStrike" kern="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40" name="Rectangle 6"/>
          <p:cNvSpPr/>
          <p:nvPr/>
        </p:nvSpPr>
        <p:spPr>
          <a:xfrm>
            <a:off x="1658001" y="88784"/>
            <a:ext cx="5009385" cy="169277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v-SE" sz="1100" b="1" i="0" u="none" strike="noStrike" kern="0" cap="none" spc="0" baseline="0" dirty="0" smtClean="0">
                <a:solidFill>
                  <a:srgbClr val="000000"/>
                </a:solidFill>
                <a:uFillTx/>
                <a:latin typeface="Arial" pitchFamily="34"/>
                <a:ea typeface="Tahoma" pitchFamily="34"/>
                <a:cs typeface="Arial" pitchFamily="34"/>
              </a:rPr>
              <a:t>Items                            Scales                         Component</a:t>
            </a:r>
            <a:r>
              <a:rPr lang="sv-SE" sz="1100" b="1" i="0" u="none" strike="noStrike" kern="0" cap="none" spc="0" dirty="0" smtClean="0">
                <a:solidFill>
                  <a:srgbClr val="000000"/>
                </a:solidFill>
                <a:uFillTx/>
                <a:latin typeface="Arial" pitchFamily="34"/>
                <a:ea typeface="Tahoma" pitchFamily="34"/>
                <a:cs typeface="Arial" pitchFamily="34"/>
              </a:rPr>
              <a:t> Summary Measures</a:t>
            </a:r>
            <a:endParaRPr lang="sv-SE" sz="1100" b="1" i="0" u="none" strike="noStrike" kern="0" cap="none" spc="0" baseline="0" dirty="0">
              <a:solidFill>
                <a:srgbClr val="000000"/>
              </a:solidFill>
              <a:uFillTx/>
              <a:latin typeface="Arial" pitchFamily="34"/>
              <a:ea typeface="Tahoma" pitchFamily="34"/>
              <a:cs typeface="Arial" pitchFamily="34"/>
            </a:endParaRPr>
          </a:p>
        </p:txBody>
      </p:sp>
      <p:sp>
        <p:nvSpPr>
          <p:cNvPr id="204" name="Rectangle 34"/>
          <p:cNvSpPr/>
          <p:nvPr/>
        </p:nvSpPr>
        <p:spPr>
          <a:xfrm>
            <a:off x="556438" y="5659230"/>
            <a:ext cx="622278" cy="138499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v-SE" sz="900" b="0" i="0" u="none" strike="noStrike" kern="0" cap="none" spc="0" baseline="0" dirty="0" smtClean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Less </a:t>
            </a:r>
            <a:r>
              <a:rPr lang="sv-SE" sz="900" b="0" i="0" u="none" strike="noStrike" kern="0" cap="none" spc="0" baseline="0" dirty="0" err="1" smtClean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careful</a:t>
            </a:r>
            <a:endParaRPr lang="sv-SE" sz="1800" b="0" i="0" u="none" strike="noStrike" kern="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384" name="Line 222"/>
          <p:cNvSpPr/>
          <p:nvPr/>
        </p:nvSpPr>
        <p:spPr>
          <a:xfrm flipH="1">
            <a:off x="1368635" y="5540412"/>
            <a:ext cx="1015663" cy="188068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7936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v-SE" sz="1800" b="0" i="0" u="none" strike="noStrike" kern="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1391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125</Words>
  <Application>Microsoft Macintosh PowerPoint</Application>
  <PresentationFormat>Bildspel på skärmen (4:3)</PresentationFormat>
  <Paragraphs>54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2" baseType="lpstr">
      <vt:lpstr>Office-tema</vt:lpstr>
      <vt:lpstr>PowerPoint-presentation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Magnus</dc:creator>
  <cp:lastModifiedBy>Ingegerd Johansson</cp:lastModifiedBy>
  <cp:revision>13</cp:revision>
  <dcterms:created xsi:type="dcterms:W3CDTF">2015-08-24T18:19:40Z</dcterms:created>
  <dcterms:modified xsi:type="dcterms:W3CDTF">2015-12-16T19:53:08Z</dcterms:modified>
</cp:coreProperties>
</file>