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5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2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2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02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3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4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1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7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2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4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3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556A7-7882-40DC-9950-BDAE07F409D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FAD79-3363-4621-8F87-33D66AF73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4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533400"/>
            <a:ext cx="26670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205 evaluable men with localized PC treated with RP at the Durham VAMC and available TMA tissue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10000" y="1298376"/>
            <a:ext cx="0" cy="54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90800" y="1928336"/>
            <a:ext cx="2667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89 PSA recurrences over median follow-up of 11.3 years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10000" y="2441376"/>
            <a:ext cx="0" cy="54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0800" y="3071336"/>
            <a:ext cx="26670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71 deaths over median follow-up of 11.3 years</a:t>
            </a:r>
          </a:p>
          <a:p>
            <a:pPr algn="ctr"/>
            <a:r>
              <a:rPr lang="en-US" sz="1400" dirty="0" smtClean="0"/>
              <a:t>3 deaths due to prostate cancer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10000" y="3812976"/>
            <a:ext cx="0" cy="5435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4600" y="4442936"/>
            <a:ext cx="2819400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Biomarker evaluable populations</a:t>
            </a:r>
            <a:r>
              <a:rPr lang="en-US" sz="1400" dirty="0" smtClean="0"/>
              <a:t>:</a:t>
            </a:r>
          </a:p>
          <a:p>
            <a:pPr algn="ctr"/>
            <a:r>
              <a:rPr lang="en-US" sz="1400" dirty="0" smtClean="0"/>
              <a:t>Ki-67 n=164</a:t>
            </a:r>
          </a:p>
          <a:p>
            <a:pPr algn="ctr"/>
            <a:r>
              <a:rPr lang="en-US" sz="1400" dirty="0" smtClean="0"/>
              <a:t>SNAIL n=188</a:t>
            </a:r>
          </a:p>
          <a:p>
            <a:pPr algn="ctr"/>
            <a:r>
              <a:rPr lang="en-US" sz="1400" dirty="0" smtClean="0"/>
              <a:t>ZEB1 n=189</a:t>
            </a:r>
          </a:p>
          <a:p>
            <a:pPr algn="ctr"/>
            <a:r>
              <a:rPr lang="en-US" sz="1400" dirty="0" err="1" smtClean="0"/>
              <a:t>Vimentin</a:t>
            </a:r>
            <a:r>
              <a:rPr lang="en-US" sz="1400" dirty="0" smtClean="0"/>
              <a:t> n=203</a:t>
            </a:r>
          </a:p>
          <a:p>
            <a:pPr algn="ctr"/>
            <a:r>
              <a:rPr lang="en-US" sz="1400" dirty="0" smtClean="0"/>
              <a:t>E/N-cadherin n=205</a:t>
            </a:r>
          </a:p>
          <a:p>
            <a:pPr algn="ctr"/>
            <a:r>
              <a:rPr lang="en-US" sz="1400" dirty="0" smtClean="0"/>
              <a:t>TWIST n=148 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24300" y="4084766"/>
            <a:ext cx="16383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62600" y="3069103"/>
            <a:ext cx="26670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Exclusions due to </a:t>
            </a:r>
            <a:r>
              <a:rPr lang="en-US" sz="1400" dirty="0" err="1" smtClean="0"/>
              <a:t>unevaluable</a:t>
            </a:r>
            <a:r>
              <a:rPr lang="en-US" sz="1400" dirty="0" smtClean="0"/>
              <a:t> tissue due to lack of tumor in TMA specimen:</a:t>
            </a:r>
          </a:p>
          <a:p>
            <a:pPr algn="ctr"/>
            <a:r>
              <a:rPr lang="en-US" sz="1400" dirty="0" smtClean="0"/>
              <a:t>Ki-67:  41</a:t>
            </a:r>
          </a:p>
          <a:p>
            <a:pPr algn="ctr"/>
            <a:r>
              <a:rPr lang="en-US" sz="1400" dirty="0" smtClean="0"/>
              <a:t>SNAIL: 17</a:t>
            </a:r>
          </a:p>
          <a:p>
            <a:pPr algn="ctr"/>
            <a:r>
              <a:rPr lang="en-US" sz="1400" dirty="0" smtClean="0"/>
              <a:t>ZEB1: 16</a:t>
            </a:r>
          </a:p>
          <a:p>
            <a:pPr algn="ctr"/>
            <a:r>
              <a:rPr lang="en-US" sz="1400" dirty="0" err="1" smtClean="0"/>
              <a:t>Vimentin</a:t>
            </a:r>
            <a:r>
              <a:rPr lang="en-US" sz="1400" dirty="0" smtClean="0"/>
              <a:t>: 2</a:t>
            </a:r>
          </a:p>
          <a:p>
            <a:pPr algn="ctr"/>
            <a:r>
              <a:rPr lang="en-US" sz="1400" dirty="0" smtClean="0"/>
              <a:t>E/N-cadherin: 0</a:t>
            </a:r>
          </a:p>
          <a:p>
            <a:pPr algn="ctr"/>
            <a:r>
              <a:rPr lang="en-US" sz="1400" dirty="0" smtClean="0"/>
              <a:t>TWIST: n=57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193914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1</a:t>
            </a:r>
            <a:r>
              <a:rPr lang="en-US" dirty="0" smtClean="0"/>
              <a:t>. REMARK algorithm for handling of tissues and biomarkers in this study.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7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Armstrong, M.D.</dc:creator>
  <cp:lastModifiedBy>Andrew Armstrong, M.D.</cp:lastModifiedBy>
  <cp:revision>2</cp:revision>
  <dcterms:created xsi:type="dcterms:W3CDTF">2014-12-09T21:38:26Z</dcterms:created>
  <dcterms:modified xsi:type="dcterms:W3CDTF">2014-12-09T21:49:26Z</dcterms:modified>
</cp:coreProperties>
</file>