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2D444-3746-49A5-965D-5A2081701796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0D77C-841D-4A5D-9AA9-9F84D6929E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32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/>
              <a:t>Additional</a:t>
            </a:r>
            <a:r>
              <a:rPr lang="de-CH" baseline="0" dirty="0" smtClean="0"/>
              <a:t> </a:t>
            </a:r>
            <a:r>
              <a:rPr lang="de-CH" baseline="0" dirty="0" err="1" smtClean="0"/>
              <a:t>file</a:t>
            </a:r>
            <a:r>
              <a:rPr lang="de-CH" baseline="0" dirty="0" smtClean="0"/>
              <a:t> 3</a:t>
            </a:r>
            <a:r>
              <a:rPr lang="de-CH" dirty="0" smtClean="0"/>
              <a:t>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Forest plot of the effects of WBV in the populations classified as “Slow Go”. Values on x-axis denote standardised mean differences. The diamond illustrates the 95% confidence interval of the pooled effects (95% CI are indicating that of an infinitive number of similar studies 95% of these confidence intervals contain the true effect (given no bias present); the dashed horizontal lines at the diamond illustrates the 95% prediction intervals indicating that 95% of the future studies will lie within this interval. </a:t>
            </a:r>
            <a:endParaRPr lang="fr-CH" dirty="0" smtClean="0"/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649A0-062A-4AF5-874F-63C44CFA01E4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616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602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855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6165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400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08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52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000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67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938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5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791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04857-F2D3-4041-986C-71FF0DC98F8D}" type="datetimeFigureOut">
              <a:rPr lang="en-US" smtClean="0"/>
              <a:t>11/10/2015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7F1F2-938E-416C-940C-9C4E90E14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77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Line 8"/>
          <p:cNvSpPr>
            <a:spLocks noChangeShapeType="1"/>
          </p:cNvSpPr>
          <p:nvPr/>
        </p:nvSpPr>
        <p:spPr bwMode="auto">
          <a:xfrm>
            <a:off x="465669" y="1825503"/>
            <a:ext cx="8295217" cy="0"/>
          </a:xfrm>
          <a:prstGeom prst="line">
            <a:avLst/>
          </a:prstGeom>
          <a:noFill/>
          <a:ln w="12700" cap="flat">
            <a:solidFill>
              <a:srgbClr val="C0C0C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72" name="Rectangle 9"/>
          <p:cNvSpPr>
            <a:spLocks noChangeArrowheads="1"/>
          </p:cNvSpPr>
          <p:nvPr/>
        </p:nvSpPr>
        <p:spPr bwMode="auto">
          <a:xfrm>
            <a:off x="575735" y="4853354"/>
            <a:ext cx="167353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NOTE: Weights are from random effects analysis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3" name="Line 10"/>
          <p:cNvSpPr>
            <a:spLocks noChangeShapeType="1"/>
          </p:cNvSpPr>
          <p:nvPr/>
        </p:nvSpPr>
        <p:spPr bwMode="auto">
          <a:xfrm flipV="1">
            <a:off x="3951817" y="1825503"/>
            <a:ext cx="0" cy="3179519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74" name="Rectangle 11"/>
          <p:cNvSpPr>
            <a:spLocks noChangeArrowheads="1"/>
          </p:cNvSpPr>
          <p:nvPr/>
        </p:nvSpPr>
        <p:spPr bwMode="auto">
          <a:xfrm>
            <a:off x="5725584" y="2270614"/>
            <a:ext cx="58669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      (-1.51, 1.76)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5" name="Rectangle 12"/>
          <p:cNvSpPr>
            <a:spLocks noChangeArrowheads="1"/>
          </p:cNvSpPr>
          <p:nvPr/>
        </p:nvSpPr>
        <p:spPr bwMode="auto">
          <a:xfrm>
            <a:off x="5725585" y="2761884"/>
            <a:ext cx="45685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      (  -  ,  -  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6" name="Rectangle 13"/>
          <p:cNvSpPr>
            <a:spLocks noChangeArrowheads="1"/>
          </p:cNvSpPr>
          <p:nvPr/>
        </p:nvSpPr>
        <p:spPr bwMode="auto">
          <a:xfrm>
            <a:off x="5725584" y="3336681"/>
            <a:ext cx="58669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      (-3.36, 3.96)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7" name="Rectangle 14"/>
          <p:cNvSpPr>
            <a:spLocks noChangeArrowheads="1"/>
          </p:cNvSpPr>
          <p:nvPr/>
        </p:nvSpPr>
        <p:spPr bwMode="auto">
          <a:xfrm>
            <a:off x="5725584" y="3910379"/>
            <a:ext cx="58669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      (-3.25, 2.88)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8" name="Rectangle 15"/>
          <p:cNvSpPr>
            <a:spLocks noChangeArrowheads="1"/>
          </p:cNvSpPr>
          <p:nvPr/>
        </p:nvSpPr>
        <p:spPr bwMode="auto">
          <a:xfrm>
            <a:off x="5725584" y="4731361"/>
            <a:ext cx="58669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       (-1.23, 1.91)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9" name="Rectangle 16"/>
          <p:cNvSpPr>
            <a:spLocks noChangeArrowheads="1"/>
          </p:cNvSpPr>
          <p:nvPr/>
        </p:nvSpPr>
        <p:spPr bwMode="auto">
          <a:xfrm>
            <a:off x="575735" y="2270614"/>
            <a:ext cx="111729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 estimated predictive interval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0" name="Rectangle 17"/>
          <p:cNvSpPr>
            <a:spLocks noChangeArrowheads="1"/>
          </p:cNvSpPr>
          <p:nvPr/>
        </p:nvSpPr>
        <p:spPr bwMode="auto">
          <a:xfrm>
            <a:off x="575735" y="2761884"/>
            <a:ext cx="167834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Inestimable predictive distribution with &lt;3 studies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1" name="Rectangle 18"/>
          <p:cNvSpPr>
            <a:spLocks noChangeArrowheads="1"/>
          </p:cNvSpPr>
          <p:nvPr/>
        </p:nvSpPr>
        <p:spPr bwMode="auto">
          <a:xfrm>
            <a:off x="575735" y="3336681"/>
            <a:ext cx="111729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 estimated predictive interval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2" name="Rectangle 19"/>
          <p:cNvSpPr>
            <a:spLocks noChangeArrowheads="1"/>
          </p:cNvSpPr>
          <p:nvPr/>
        </p:nvSpPr>
        <p:spPr bwMode="auto">
          <a:xfrm>
            <a:off x="575735" y="3910379"/>
            <a:ext cx="111729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 estimated predictive interval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3" name="Rectangle 20"/>
          <p:cNvSpPr>
            <a:spLocks noChangeArrowheads="1"/>
          </p:cNvSpPr>
          <p:nvPr/>
        </p:nvSpPr>
        <p:spPr bwMode="auto">
          <a:xfrm>
            <a:off x="575735" y="4731361"/>
            <a:ext cx="111729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with estimated predictive interval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4" name="Rectangle 21"/>
          <p:cNvSpPr>
            <a:spLocks noChangeArrowheads="1"/>
          </p:cNvSpPr>
          <p:nvPr/>
        </p:nvSpPr>
        <p:spPr bwMode="auto">
          <a:xfrm>
            <a:off x="575735" y="2270614"/>
            <a:ext cx="208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6" name="Rectangle 23"/>
          <p:cNvSpPr>
            <a:spLocks noChangeArrowheads="1"/>
          </p:cNvSpPr>
          <p:nvPr/>
        </p:nvSpPr>
        <p:spPr bwMode="auto">
          <a:xfrm>
            <a:off x="575735" y="2761884"/>
            <a:ext cx="208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8" name="Rectangle 25"/>
          <p:cNvSpPr>
            <a:spLocks noChangeArrowheads="1"/>
          </p:cNvSpPr>
          <p:nvPr/>
        </p:nvSpPr>
        <p:spPr bwMode="auto">
          <a:xfrm>
            <a:off x="575735" y="3336681"/>
            <a:ext cx="208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0" name="Rectangle 27"/>
          <p:cNvSpPr>
            <a:spLocks noChangeArrowheads="1"/>
          </p:cNvSpPr>
          <p:nvPr/>
        </p:nvSpPr>
        <p:spPr bwMode="auto">
          <a:xfrm>
            <a:off x="575735" y="3910379"/>
            <a:ext cx="208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2" name="Rectangle 29"/>
          <p:cNvSpPr>
            <a:spLocks noChangeArrowheads="1"/>
          </p:cNvSpPr>
          <p:nvPr/>
        </p:nvSpPr>
        <p:spPr bwMode="auto">
          <a:xfrm>
            <a:off x="575735" y="4731361"/>
            <a:ext cx="208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3" name="Rectangle 30"/>
          <p:cNvSpPr>
            <a:spLocks noChangeArrowheads="1"/>
          </p:cNvSpPr>
          <p:nvPr/>
        </p:nvSpPr>
        <p:spPr bwMode="auto">
          <a:xfrm>
            <a:off x="575735" y="4813789"/>
            <a:ext cx="208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4" name="Line 31"/>
          <p:cNvSpPr>
            <a:spLocks noChangeShapeType="1"/>
          </p:cNvSpPr>
          <p:nvPr/>
        </p:nvSpPr>
        <p:spPr bwMode="auto">
          <a:xfrm>
            <a:off x="3642784" y="1969478"/>
            <a:ext cx="61806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95" name="Line 32"/>
          <p:cNvSpPr>
            <a:spLocks noChangeShapeType="1"/>
          </p:cNvSpPr>
          <p:nvPr/>
        </p:nvSpPr>
        <p:spPr bwMode="auto">
          <a:xfrm>
            <a:off x="3194052" y="2051905"/>
            <a:ext cx="1452033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96" name="Line 33"/>
          <p:cNvSpPr>
            <a:spLocks noChangeShapeType="1"/>
          </p:cNvSpPr>
          <p:nvPr/>
        </p:nvSpPr>
        <p:spPr bwMode="auto">
          <a:xfrm>
            <a:off x="3871384" y="2134333"/>
            <a:ext cx="620184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97" name="Line 34"/>
          <p:cNvSpPr>
            <a:spLocks noChangeShapeType="1"/>
          </p:cNvSpPr>
          <p:nvPr/>
        </p:nvSpPr>
        <p:spPr bwMode="auto">
          <a:xfrm>
            <a:off x="3308351" y="2544274"/>
            <a:ext cx="142240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98" name="Line 35"/>
          <p:cNvSpPr>
            <a:spLocks noChangeShapeType="1"/>
          </p:cNvSpPr>
          <p:nvPr/>
        </p:nvSpPr>
        <p:spPr bwMode="auto">
          <a:xfrm>
            <a:off x="3718985" y="2626703"/>
            <a:ext cx="615951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99" name="Line 36"/>
          <p:cNvSpPr>
            <a:spLocks noChangeShapeType="1"/>
          </p:cNvSpPr>
          <p:nvPr/>
        </p:nvSpPr>
        <p:spPr bwMode="auto">
          <a:xfrm>
            <a:off x="3098802" y="3035545"/>
            <a:ext cx="1420284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0" name="Line 37"/>
          <p:cNvSpPr>
            <a:spLocks noChangeShapeType="1"/>
          </p:cNvSpPr>
          <p:nvPr/>
        </p:nvSpPr>
        <p:spPr bwMode="auto">
          <a:xfrm>
            <a:off x="3543302" y="3117972"/>
            <a:ext cx="133561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1" name="Line 38"/>
          <p:cNvSpPr>
            <a:spLocks noChangeShapeType="1"/>
          </p:cNvSpPr>
          <p:nvPr/>
        </p:nvSpPr>
        <p:spPr bwMode="auto">
          <a:xfrm>
            <a:off x="3873502" y="3199301"/>
            <a:ext cx="1358900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2" name="Line 39"/>
          <p:cNvSpPr>
            <a:spLocks noChangeShapeType="1"/>
          </p:cNvSpPr>
          <p:nvPr/>
        </p:nvSpPr>
        <p:spPr bwMode="auto">
          <a:xfrm>
            <a:off x="3162302" y="3610342"/>
            <a:ext cx="1420284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3" name="Line 40"/>
          <p:cNvSpPr>
            <a:spLocks noChangeShapeType="1"/>
          </p:cNvSpPr>
          <p:nvPr/>
        </p:nvSpPr>
        <p:spPr bwMode="auto">
          <a:xfrm>
            <a:off x="3287185" y="3692770"/>
            <a:ext cx="1327151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4" name="Line 41"/>
          <p:cNvSpPr>
            <a:spLocks noChangeShapeType="1"/>
          </p:cNvSpPr>
          <p:nvPr/>
        </p:nvSpPr>
        <p:spPr bwMode="auto">
          <a:xfrm>
            <a:off x="2916768" y="3774099"/>
            <a:ext cx="132926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5" name="Line 42"/>
          <p:cNvSpPr>
            <a:spLocks noChangeShapeType="1"/>
          </p:cNvSpPr>
          <p:nvPr/>
        </p:nvSpPr>
        <p:spPr bwMode="auto">
          <a:xfrm>
            <a:off x="4235451" y="4184040"/>
            <a:ext cx="1314451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6" name="Line 43"/>
          <p:cNvSpPr>
            <a:spLocks noChangeShapeType="1"/>
          </p:cNvSpPr>
          <p:nvPr/>
        </p:nvSpPr>
        <p:spPr bwMode="auto">
          <a:xfrm>
            <a:off x="4055535" y="4266468"/>
            <a:ext cx="1096433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7" name="Line 44"/>
          <p:cNvSpPr>
            <a:spLocks noChangeShapeType="1"/>
          </p:cNvSpPr>
          <p:nvPr/>
        </p:nvSpPr>
        <p:spPr bwMode="auto">
          <a:xfrm>
            <a:off x="2887135" y="4347797"/>
            <a:ext cx="1331384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8" name="Line 45"/>
          <p:cNvSpPr>
            <a:spLocks noChangeShapeType="1"/>
          </p:cNvSpPr>
          <p:nvPr/>
        </p:nvSpPr>
        <p:spPr bwMode="auto">
          <a:xfrm>
            <a:off x="3257551" y="4430224"/>
            <a:ext cx="1327151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09" name="Line 46"/>
          <p:cNvSpPr>
            <a:spLocks noChangeShapeType="1"/>
          </p:cNvSpPr>
          <p:nvPr/>
        </p:nvSpPr>
        <p:spPr bwMode="auto">
          <a:xfrm>
            <a:off x="3896785" y="4512653"/>
            <a:ext cx="171661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0" name="Line 47"/>
          <p:cNvSpPr>
            <a:spLocks noChangeShapeType="1"/>
          </p:cNvSpPr>
          <p:nvPr/>
        </p:nvSpPr>
        <p:spPr bwMode="auto">
          <a:xfrm>
            <a:off x="3634317" y="4593981"/>
            <a:ext cx="516467" cy="0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1" name="Line 48"/>
          <p:cNvSpPr>
            <a:spLocks noChangeShapeType="1"/>
          </p:cNvSpPr>
          <p:nvPr/>
        </p:nvSpPr>
        <p:spPr bwMode="auto">
          <a:xfrm flipV="1">
            <a:off x="3843868" y="2183790"/>
            <a:ext cx="211667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2" name="Line 49"/>
          <p:cNvSpPr>
            <a:spLocks noChangeShapeType="1"/>
          </p:cNvSpPr>
          <p:nvPr/>
        </p:nvSpPr>
        <p:spPr bwMode="auto">
          <a:xfrm flipV="1">
            <a:off x="3742269" y="2675061"/>
            <a:ext cx="283633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3" name="Line 50"/>
          <p:cNvSpPr>
            <a:spLocks noChangeShapeType="1"/>
          </p:cNvSpPr>
          <p:nvPr/>
        </p:nvSpPr>
        <p:spPr bwMode="auto">
          <a:xfrm flipV="1">
            <a:off x="3788835" y="3249857"/>
            <a:ext cx="412751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4" name="Line 51"/>
          <p:cNvSpPr>
            <a:spLocks noChangeShapeType="1"/>
          </p:cNvSpPr>
          <p:nvPr/>
        </p:nvSpPr>
        <p:spPr bwMode="auto">
          <a:xfrm flipV="1">
            <a:off x="3409951" y="3823556"/>
            <a:ext cx="389467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5" name="Line 52"/>
          <p:cNvSpPr>
            <a:spLocks noChangeShapeType="1"/>
          </p:cNvSpPr>
          <p:nvPr/>
        </p:nvSpPr>
        <p:spPr bwMode="auto">
          <a:xfrm flipV="1">
            <a:off x="3818469" y="4644537"/>
            <a:ext cx="412751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6" name="Line 53"/>
          <p:cNvSpPr>
            <a:spLocks noChangeShapeType="1"/>
          </p:cNvSpPr>
          <p:nvPr/>
        </p:nvSpPr>
        <p:spPr bwMode="auto">
          <a:xfrm>
            <a:off x="4055535" y="2183790"/>
            <a:ext cx="209551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7" name="Line 54"/>
          <p:cNvSpPr>
            <a:spLocks noChangeShapeType="1"/>
          </p:cNvSpPr>
          <p:nvPr/>
        </p:nvSpPr>
        <p:spPr bwMode="auto">
          <a:xfrm>
            <a:off x="4025902" y="2675061"/>
            <a:ext cx="281517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8" name="Line 55"/>
          <p:cNvSpPr>
            <a:spLocks noChangeShapeType="1"/>
          </p:cNvSpPr>
          <p:nvPr/>
        </p:nvSpPr>
        <p:spPr bwMode="auto">
          <a:xfrm>
            <a:off x="4201584" y="3249857"/>
            <a:ext cx="414867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19" name="Line 56"/>
          <p:cNvSpPr>
            <a:spLocks noChangeShapeType="1"/>
          </p:cNvSpPr>
          <p:nvPr/>
        </p:nvSpPr>
        <p:spPr bwMode="auto">
          <a:xfrm>
            <a:off x="3799417" y="3823556"/>
            <a:ext cx="391584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0" name="Line 57"/>
          <p:cNvSpPr>
            <a:spLocks noChangeShapeType="1"/>
          </p:cNvSpPr>
          <p:nvPr/>
        </p:nvSpPr>
        <p:spPr bwMode="auto">
          <a:xfrm>
            <a:off x="4231217" y="4644537"/>
            <a:ext cx="414867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1" name="Line 58"/>
          <p:cNvSpPr>
            <a:spLocks noChangeShapeType="1"/>
          </p:cNvSpPr>
          <p:nvPr/>
        </p:nvSpPr>
        <p:spPr bwMode="auto">
          <a:xfrm flipH="1">
            <a:off x="4055535" y="2215662"/>
            <a:ext cx="209551" cy="340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2" name="Line 59"/>
          <p:cNvSpPr>
            <a:spLocks noChangeShapeType="1"/>
          </p:cNvSpPr>
          <p:nvPr/>
        </p:nvSpPr>
        <p:spPr bwMode="auto">
          <a:xfrm flipH="1">
            <a:off x="4025902" y="2708032"/>
            <a:ext cx="281517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3" name="Line 60"/>
          <p:cNvSpPr>
            <a:spLocks noChangeShapeType="1"/>
          </p:cNvSpPr>
          <p:nvPr/>
        </p:nvSpPr>
        <p:spPr bwMode="auto">
          <a:xfrm flipH="1">
            <a:off x="4201584" y="3281730"/>
            <a:ext cx="414867" cy="340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4" name="Line 61"/>
          <p:cNvSpPr>
            <a:spLocks noChangeShapeType="1"/>
          </p:cNvSpPr>
          <p:nvPr/>
        </p:nvSpPr>
        <p:spPr bwMode="auto">
          <a:xfrm flipH="1">
            <a:off x="3799417" y="3856527"/>
            <a:ext cx="391584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5" name="Line 62"/>
          <p:cNvSpPr>
            <a:spLocks noChangeShapeType="1"/>
          </p:cNvSpPr>
          <p:nvPr/>
        </p:nvSpPr>
        <p:spPr bwMode="auto">
          <a:xfrm flipH="1">
            <a:off x="4231217" y="4676409"/>
            <a:ext cx="414867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6" name="Line 63"/>
          <p:cNvSpPr>
            <a:spLocks noChangeShapeType="1"/>
          </p:cNvSpPr>
          <p:nvPr/>
        </p:nvSpPr>
        <p:spPr bwMode="auto">
          <a:xfrm flipH="1" flipV="1">
            <a:off x="3843868" y="2215662"/>
            <a:ext cx="211667" cy="340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7" name="Line 64"/>
          <p:cNvSpPr>
            <a:spLocks noChangeShapeType="1"/>
          </p:cNvSpPr>
          <p:nvPr/>
        </p:nvSpPr>
        <p:spPr bwMode="auto">
          <a:xfrm flipH="1" flipV="1">
            <a:off x="3742269" y="2708032"/>
            <a:ext cx="283633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8" name="Line 65"/>
          <p:cNvSpPr>
            <a:spLocks noChangeShapeType="1"/>
          </p:cNvSpPr>
          <p:nvPr/>
        </p:nvSpPr>
        <p:spPr bwMode="auto">
          <a:xfrm flipH="1" flipV="1">
            <a:off x="3788835" y="3281730"/>
            <a:ext cx="412751" cy="340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29" name="Line 66"/>
          <p:cNvSpPr>
            <a:spLocks noChangeShapeType="1"/>
          </p:cNvSpPr>
          <p:nvPr/>
        </p:nvSpPr>
        <p:spPr bwMode="auto">
          <a:xfrm flipH="1" flipV="1">
            <a:off x="3409951" y="3856527"/>
            <a:ext cx="389467" cy="32971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0" name="Line 67"/>
          <p:cNvSpPr>
            <a:spLocks noChangeShapeType="1"/>
          </p:cNvSpPr>
          <p:nvPr/>
        </p:nvSpPr>
        <p:spPr bwMode="auto">
          <a:xfrm flipH="1" flipV="1">
            <a:off x="3818469" y="4676409"/>
            <a:ext cx="412751" cy="3187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1" name="Line 68"/>
          <p:cNvSpPr>
            <a:spLocks noChangeShapeType="1"/>
          </p:cNvSpPr>
          <p:nvPr/>
        </p:nvSpPr>
        <p:spPr bwMode="auto">
          <a:xfrm flipH="1">
            <a:off x="2696636" y="2215662"/>
            <a:ext cx="1147233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2" name="Line 69"/>
          <p:cNvSpPr>
            <a:spLocks noChangeShapeType="1"/>
          </p:cNvSpPr>
          <p:nvPr/>
        </p:nvSpPr>
        <p:spPr bwMode="auto">
          <a:xfrm flipH="1">
            <a:off x="2292351" y="3281730"/>
            <a:ext cx="14964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3" name="Line 70"/>
          <p:cNvSpPr>
            <a:spLocks noChangeShapeType="1"/>
          </p:cNvSpPr>
          <p:nvPr/>
        </p:nvSpPr>
        <p:spPr bwMode="auto">
          <a:xfrm flipH="1">
            <a:off x="2292351" y="3856526"/>
            <a:ext cx="1117600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4" name="Line 71"/>
          <p:cNvSpPr>
            <a:spLocks noChangeShapeType="1"/>
          </p:cNvSpPr>
          <p:nvPr/>
        </p:nvSpPr>
        <p:spPr bwMode="auto">
          <a:xfrm flipH="1">
            <a:off x="2933702" y="4676409"/>
            <a:ext cx="884767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5" name="Line 72"/>
          <p:cNvSpPr>
            <a:spLocks noChangeShapeType="1"/>
          </p:cNvSpPr>
          <p:nvPr/>
        </p:nvSpPr>
        <p:spPr bwMode="auto">
          <a:xfrm>
            <a:off x="4265084" y="2215662"/>
            <a:ext cx="1145117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6" name="Line 73"/>
          <p:cNvSpPr>
            <a:spLocks noChangeShapeType="1"/>
          </p:cNvSpPr>
          <p:nvPr/>
        </p:nvSpPr>
        <p:spPr bwMode="auto">
          <a:xfrm>
            <a:off x="4616451" y="3281730"/>
            <a:ext cx="996951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7" name="Line 74"/>
          <p:cNvSpPr>
            <a:spLocks noChangeShapeType="1"/>
          </p:cNvSpPr>
          <p:nvPr/>
        </p:nvSpPr>
        <p:spPr bwMode="auto">
          <a:xfrm>
            <a:off x="4191001" y="3856526"/>
            <a:ext cx="1422400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8" name="Line 75"/>
          <p:cNvSpPr>
            <a:spLocks noChangeShapeType="1"/>
          </p:cNvSpPr>
          <p:nvPr/>
        </p:nvSpPr>
        <p:spPr bwMode="auto">
          <a:xfrm>
            <a:off x="4646085" y="4676409"/>
            <a:ext cx="884767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39" name="Line 76"/>
          <p:cNvSpPr>
            <a:spLocks noChangeShapeType="1"/>
          </p:cNvSpPr>
          <p:nvPr/>
        </p:nvSpPr>
        <p:spPr bwMode="auto">
          <a:xfrm flipH="1">
            <a:off x="3680884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0" name="Line 77"/>
          <p:cNvSpPr>
            <a:spLocks noChangeShapeType="1"/>
          </p:cNvSpPr>
          <p:nvPr/>
        </p:nvSpPr>
        <p:spPr bwMode="auto">
          <a:xfrm flipH="1">
            <a:off x="3564468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1" name="Line 78"/>
          <p:cNvSpPr>
            <a:spLocks noChangeShapeType="1"/>
          </p:cNvSpPr>
          <p:nvPr/>
        </p:nvSpPr>
        <p:spPr bwMode="auto">
          <a:xfrm flipH="1">
            <a:off x="3450168" y="2708031"/>
            <a:ext cx="59267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2" name="Line 79"/>
          <p:cNvSpPr>
            <a:spLocks noChangeShapeType="1"/>
          </p:cNvSpPr>
          <p:nvPr/>
        </p:nvSpPr>
        <p:spPr bwMode="auto">
          <a:xfrm flipH="1">
            <a:off x="3331635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3" name="Line 80"/>
          <p:cNvSpPr>
            <a:spLocks noChangeShapeType="1"/>
          </p:cNvSpPr>
          <p:nvPr/>
        </p:nvSpPr>
        <p:spPr bwMode="auto">
          <a:xfrm flipH="1">
            <a:off x="3215217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4" name="Line 81"/>
          <p:cNvSpPr>
            <a:spLocks noChangeShapeType="1"/>
          </p:cNvSpPr>
          <p:nvPr/>
        </p:nvSpPr>
        <p:spPr bwMode="auto">
          <a:xfrm flipH="1">
            <a:off x="3098802" y="2708031"/>
            <a:ext cx="63500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5" name="Line 82"/>
          <p:cNvSpPr>
            <a:spLocks noChangeShapeType="1"/>
          </p:cNvSpPr>
          <p:nvPr/>
        </p:nvSpPr>
        <p:spPr bwMode="auto">
          <a:xfrm flipH="1">
            <a:off x="2984501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6" name="Line 83"/>
          <p:cNvSpPr>
            <a:spLocks noChangeShapeType="1"/>
          </p:cNvSpPr>
          <p:nvPr/>
        </p:nvSpPr>
        <p:spPr bwMode="auto">
          <a:xfrm flipH="1">
            <a:off x="2868084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7" name="Line 84"/>
          <p:cNvSpPr>
            <a:spLocks noChangeShapeType="1"/>
          </p:cNvSpPr>
          <p:nvPr/>
        </p:nvSpPr>
        <p:spPr bwMode="auto">
          <a:xfrm flipH="1">
            <a:off x="2749551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8" name="Line 85"/>
          <p:cNvSpPr>
            <a:spLocks noChangeShapeType="1"/>
          </p:cNvSpPr>
          <p:nvPr/>
        </p:nvSpPr>
        <p:spPr bwMode="auto">
          <a:xfrm flipH="1">
            <a:off x="2633135" y="2708031"/>
            <a:ext cx="63500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49" name="Line 86"/>
          <p:cNvSpPr>
            <a:spLocks noChangeShapeType="1"/>
          </p:cNvSpPr>
          <p:nvPr/>
        </p:nvSpPr>
        <p:spPr bwMode="auto">
          <a:xfrm flipH="1">
            <a:off x="2518835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0" name="Line 87"/>
          <p:cNvSpPr>
            <a:spLocks noChangeShapeType="1"/>
          </p:cNvSpPr>
          <p:nvPr/>
        </p:nvSpPr>
        <p:spPr bwMode="auto">
          <a:xfrm flipH="1">
            <a:off x="2402417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1" name="Line 88"/>
          <p:cNvSpPr>
            <a:spLocks noChangeShapeType="1"/>
          </p:cNvSpPr>
          <p:nvPr/>
        </p:nvSpPr>
        <p:spPr bwMode="auto">
          <a:xfrm flipH="1">
            <a:off x="2292351" y="2708031"/>
            <a:ext cx="57151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2" name="Line 89"/>
          <p:cNvSpPr>
            <a:spLocks noChangeShapeType="1"/>
          </p:cNvSpPr>
          <p:nvPr/>
        </p:nvSpPr>
        <p:spPr bwMode="auto">
          <a:xfrm>
            <a:off x="4307417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3" name="Line 90"/>
          <p:cNvSpPr>
            <a:spLocks noChangeShapeType="1"/>
          </p:cNvSpPr>
          <p:nvPr/>
        </p:nvSpPr>
        <p:spPr bwMode="auto">
          <a:xfrm>
            <a:off x="4423835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4" name="Line 91"/>
          <p:cNvSpPr>
            <a:spLocks noChangeShapeType="1"/>
          </p:cNvSpPr>
          <p:nvPr/>
        </p:nvSpPr>
        <p:spPr bwMode="auto">
          <a:xfrm>
            <a:off x="4542368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5" name="Line 92"/>
          <p:cNvSpPr>
            <a:spLocks noChangeShapeType="1"/>
          </p:cNvSpPr>
          <p:nvPr/>
        </p:nvSpPr>
        <p:spPr bwMode="auto">
          <a:xfrm>
            <a:off x="4656669" y="2708031"/>
            <a:ext cx="63500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6" name="Line 93"/>
          <p:cNvSpPr>
            <a:spLocks noChangeShapeType="1"/>
          </p:cNvSpPr>
          <p:nvPr/>
        </p:nvSpPr>
        <p:spPr bwMode="auto">
          <a:xfrm>
            <a:off x="4773084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7" name="Line 94"/>
          <p:cNvSpPr>
            <a:spLocks noChangeShapeType="1"/>
          </p:cNvSpPr>
          <p:nvPr/>
        </p:nvSpPr>
        <p:spPr bwMode="auto">
          <a:xfrm>
            <a:off x="4889501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8" name="Line 95"/>
          <p:cNvSpPr>
            <a:spLocks noChangeShapeType="1"/>
          </p:cNvSpPr>
          <p:nvPr/>
        </p:nvSpPr>
        <p:spPr bwMode="auto">
          <a:xfrm>
            <a:off x="5003802" y="2708031"/>
            <a:ext cx="63500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59" name="Line 96"/>
          <p:cNvSpPr>
            <a:spLocks noChangeShapeType="1"/>
          </p:cNvSpPr>
          <p:nvPr/>
        </p:nvSpPr>
        <p:spPr bwMode="auto">
          <a:xfrm>
            <a:off x="5122334" y="2708031"/>
            <a:ext cx="59267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0" name="Line 97"/>
          <p:cNvSpPr>
            <a:spLocks noChangeShapeType="1"/>
          </p:cNvSpPr>
          <p:nvPr/>
        </p:nvSpPr>
        <p:spPr bwMode="auto">
          <a:xfrm>
            <a:off x="5238751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1" name="Line 98"/>
          <p:cNvSpPr>
            <a:spLocks noChangeShapeType="1"/>
          </p:cNvSpPr>
          <p:nvPr/>
        </p:nvSpPr>
        <p:spPr bwMode="auto">
          <a:xfrm>
            <a:off x="5355168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2" name="Line 99"/>
          <p:cNvSpPr>
            <a:spLocks noChangeShapeType="1"/>
          </p:cNvSpPr>
          <p:nvPr/>
        </p:nvSpPr>
        <p:spPr bwMode="auto">
          <a:xfrm>
            <a:off x="5469468" y="2708031"/>
            <a:ext cx="61384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3" name="Line 100"/>
          <p:cNvSpPr>
            <a:spLocks noChangeShapeType="1"/>
          </p:cNvSpPr>
          <p:nvPr/>
        </p:nvSpPr>
        <p:spPr bwMode="auto">
          <a:xfrm>
            <a:off x="5585884" y="2708031"/>
            <a:ext cx="27517" cy="0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4" name="Line 101"/>
          <p:cNvSpPr>
            <a:spLocks noChangeShapeType="1"/>
          </p:cNvSpPr>
          <p:nvPr/>
        </p:nvSpPr>
        <p:spPr bwMode="auto">
          <a:xfrm>
            <a:off x="2292351" y="2708032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5" name="Line 102"/>
          <p:cNvSpPr>
            <a:spLocks noChangeShapeType="1"/>
          </p:cNvSpPr>
          <p:nvPr/>
        </p:nvSpPr>
        <p:spPr bwMode="auto">
          <a:xfrm>
            <a:off x="2292351" y="3281730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6" name="Line 103"/>
          <p:cNvSpPr>
            <a:spLocks noChangeShapeType="1"/>
          </p:cNvSpPr>
          <p:nvPr/>
        </p:nvSpPr>
        <p:spPr bwMode="auto">
          <a:xfrm>
            <a:off x="2292351" y="3856527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7" name="Line 104"/>
          <p:cNvSpPr>
            <a:spLocks noChangeShapeType="1"/>
          </p:cNvSpPr>
          <p:nvPr/>
        </p:nvSpPr>
        <p:spPr bwMode="auto">
          <a:xfrm flipV="1">
            <a:off x="2292351" y="2688249"/>
            <a:ext cx="67733" cy="19783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8" name="Line 105"/>
          <p:cNvSpPr>
            <a:spLocks noChangeShapeType="1"/>
          </p:cNvSpPr>
          <p:nvPr/>
        </p:nvSpPr>
        <p:spPr bwMode="auto">
          <a:xfrm flipV="1">
            <a:off x="2292351" y="3260848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69" name="Line 106"/>
          <p:cNvSpPr>
            <a:spLocks noChangeShapeType="1"/>
          </p:cNvSpPr>
          <p:nvPr/>
        </p:nvSpPr>
        <p:spPr bwMode="auto">
          <a:xfrm flipV="1">
            <a:off x="2292351" y="3835645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0" name="Line 107"/>
          <p:cNvSpPr>
            <a:spLocks noChangeShapeType="1"/>
          </p:cNvSpPr>
          <p:nvPr/>
        </p:nvSpPr>
        <p:spPr bwMode="auto">
          <a:xfrm flipH="1">
            <a:off x="5545668" y="2708032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1" name="Line 108"/>
          <p:cNvSpPr>
            <a:spLocks noChangeShapeType="1"/>
          </p:cNvSpPr>
          <p:nvPr/>
        </p:nvSpPr>
        <p:spPr bwMode="auto">
          <a:xfrm flipH="1">
            <a:off x="5545668" y="3281730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2" name="Line 109"/>
          <p:cNvSpPr>
            <a:spLocks noChangeShapeType="1"/>
          </p:cNvSpPr>
          <p:nvPr/>
        </p:nvSpPr>
        <p:spPr bwMode="auto">
          <a:xfrm flipH="1">
            <a:off x="5545668" y="3856527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3" name="Line 110"/>
          <p:cNvSpPr>
            <a:spLocks noChangeShapeType="1"/>
          </p:cNvSpPr>
          <p:nvPr/>
        </p:nvSpPr>
        <p:spPr bwMode="auto">
          <a:xfrm flipH="1" flipV="1">
            <a:off x="5545668" y="2688249"/>
            <a:ext cx="67733" cy="19783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4" name="Line 111"/>
          <p:cNvSpPr>
            <a:spLocks noChangeShapeType="1"/>
          </p:cNvSpPr>
          <p:nvPr/>
        </p:nvSpPr>
        <p:spPr bwMode="auto">
          <a:xfrm flipH="1" flipV="1">
            <a:off x="5545668" y="3260848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5" name="Line 112"/>
          <p:cNvSpPr>
            <a:spLocks noChangeShapeType="1"/>
          </p:cNvSpPr>
          <p:nvPr/>
        </p:nvSpPr>
        <p:spPr bwMode="auto">
          <a:xfrm flipH="1" flipV="1">
            <a:off x="5545668" y="3835645"/>
            <a:ext cx="67733" cy="20882"/>
          </a:xfrm>
          <a:prstGeom prst="line">
            <a:avLst/>
          </a:prstGeom>
          <a:noFill/>
          <a:ln w="19050" cap="flat">
            <a:solidFill>
              <a:srgbClr val="000064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276" name="Rectangle 113"/>
          <p:cNvSpPr>
            <a:spLocks noChangeArrowheads="1"/>
          </p:cNvSpPr>
          <p:nvPr/>
        </p:nvSpPr>
        <p:spPr bwMode="auto">
          <a:xfrm>
            <a:off x="575735" y="1860673"/>
            <a:ext cx="19236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IMVC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Rectangle 114"/>
          <p:cNvSpPr>
            <a:spLocks noChangeArrowheads="1"/>
          </p:cNvSpPr>
          <p:nvPr/>
        </p:nvSpPr>
        <p:spPr bwMode="auto">
          <a:xfrm>
            <a:off x="575735" y="1943101"/>
            <a:ext cx="30938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Bogaerts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8" name="Rectangle 115"/>
          <p:cNvSpPr>
            <a:spLocks noChangeArrowheads="1"/>
          </p:cNvSpPr>
          <p:nvPr/>
        </p:nvSpPr>
        <p:spPr bwMode="auto">
          <a:xfrm>
            <a:off x="575735" y="2024429"/>
            <a:ext cx="15869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Ochi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Rectangle 116"/>
          <p:cNvSpPr>
            <a:spLocks noChangeArrowheads="1"/>
          </p:cNvSpPr>
          <p:nvPr/>
        </p:nvSpPr>
        <p:spPr bwMode="auto">
          <a:xfrm>
            <a:off x="575735" y="2106857"/>
            <a:ext cx="43922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Verschueren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0" name="Rectangle 117"/>
          <p:cNvSpPr>
            <a:spLocks noChangeArrowheads="1"/>
          </p:cNvSpPr>
          <p:nvPr/>
        </p:nvSpPr>
        <p:spPr bwMode="auto">
          <a:xfrm>
            <a:off x="575735" y="2189285"/>
            <a:ext cx="13320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Subtotal  (I-squared = 0.0%, p = 0.548)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118"/>
          <p:cNvSpPr>
            <a:spLocks noChangeArrowheads="1"/>
          </p:cNvSpPr>
          <p:nvPr/>
        </p:nvSpPr>
        <p:spPr bwMode="auto">
          <a:xfrm>
            <a:off x="575736" y="2435470"/>
            <a:ext cx="61395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fr-FR" altLang="fr-FR" sz="600" dirty="0" err="1">
                <a:solidFill>
                  <a:srgbClr val="000000"/>
                </a:solidFill>
              </a:rPr>
              <a:t>Dynamic</a:t>
            </a:r>
            <a:r>
              <a:rPr lang="fr-FR" altLang="fr-FR" sz="600" dirty="0">
                <a:solidFill>
                  <a:srgbClr val="000000"/>
                </a:solidFill>
              </a:rPr>
              <a:t> </a:t>
            </a:r>
            <a:r>
              <a:rPr lang="fr-FR" altLang="fr-FR" sz="600" dirty="0" err="1">
                <a:solidFill>
                  <a:srgbClr val="000000"/>
                </a:solidFill>
              </a:rPr>
              <a:t>Strength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2" name="Rectangle 119"/>
          <p:cNvSpPr>
            <a:spLocks noChangeArrowheads="1"/>
          </p:cNvSpPr>
          <p:nvPr/>
        </p:nvSpPr>
        <p:spPr bwMode="auto">
          <a:xfrm>
            <a:off x="575735" y="2515699"/>
            <a:ext cx="3478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Bautmans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3" name="Rectangle 120"/>
          <p:cNvSpPr>
            <a:spLocks noChangeArrowheads="1"/>
          </p:cNvSpPr>
          <p:nvPr/>
        </p:nvSpPr>
        <p:spPr bwMode="auto">
          <a:xfrm>
            <a:off x="575735" y="2598128"/>
            <a:ext cx="43922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Verschueren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4" name="Rectangle 121"/>
          <p:cNvSpPr>
            <a:spLocks noChangeArrowheads="1"/>
          </p:cNvSpPr>
          <p:nvPr/>
        </p:nvSpPr>
        <p:spPr bwMode="auto">
          <a:xfrm>
            <a:off x="575735" y="2680555"/>
            <a:ext cx="13320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Subtotal  (I-</a:t>
            </a:r>
            <a:r>
              <a:rPr kumimoji="0" lang="fr-FR" altLang="fr-F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squared</a:t>
            </a:r>
            <a:r>
              <a: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= 0.0%, p = 0.987)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5" name="Rectangle 122"/>
          <p:cNvSpPr>
            <a:spLocks noChangeArrowheads="1"/>
          </p:cNvSpPr>
          <p:nvPr/>
        </p:nvSpPr>
        <p:spPr bwMode="auto">
          <a:xfrm>
            <a:off x="575735" y="2926740"/>
            <a:ext cx="21961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Power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6" name="Rectangle 123"/>
          <p:cNvSpPr>
            <a:spLocks noChangeArrowheads="1"/>
          </p:cNvSpPr>
          <p:nvPr/>
        </p:nvSpPr>
        <p:spPr bwMode="auto">
          <a:xfrm>
            <a:off x="575735" y="3009168"/>
            <a:ext cx="3478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Bautmans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124"/>
          <p:cNvSpPr>
            <a:spLocks noChangeArrowheads="1"/>
          </p:cNvSpPr>
          <p:nvPr/>
        </p:nvSpPr>
        <p:spPr bwMode="auto">
          <a:xfrm>
            <a:off x="575735" y="3090497"/>
            <a:ext cx="2115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Corrie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8" name="Rectangle 125"/>
          <p:cNvSpPr>
            <a:spLocks noChangeArrowheads="1"/>
          </p:cNvSpPr>
          <p:nvPr/>
        </p:nvSpPr>
        <p:spPr bwMode="auto">
          <a:xfrm>
            <a:off x="575735" y="3172924"/>
            <a:ext cx="2115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Corrie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9" name="Rectangle 126"/>
          <p:cNvSpPr>
            <a:spLocks noChangeArrowheads="1"/>
          </p:cNvSpPr>
          <p:nvPr/>
        </p:nvSpPr>
        <p:spPr bwMode="auto">
          <a:xfrm>
            <a:off x="575735" y="3255353"/>
            <a:ext cx="13320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Subtotal  (I-squared = 9.1%, p = 0.333)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Rectangle 127"/>
          <p:cNvSpPr>
            <a:spLocks noChangeArrowheads="1"/>
          </p:cNvSpPr>
          <p:nvPr/>
        </p:nvSpPr>
        <p:spPr bwMode="auto">
          <a:xfrm>
            <a:off x="575735" y="3501537"/>
            <a:ext cx="94416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fr-FR" altLang="fr-FR" sz="600" dirty="0">
                <a:solidFill>
                  <a:srgbClr val="000000"/>
                </a:solidFill>
              </a:rPr>
              <a:t>Rate of Force </a:t>
            </a:r>
            <a:r>
              <a:rPr lang="fr-FR" altLang="fr-FR" sz="600" dirty="0" err="1">
                <a:solidFill>
                  <a:srgbClr val="000000"/>
                </a:solidFill>
              </a:rPr>
              <a:t>Development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1" name="Rectangle 128"/>
          <p:cNvSpPr>
            <a:spLocks noChangeArrowheads="1"/>
          </p:cNvSpPr>
          <p:nvPr/>
        </p:nvSpPr>
        <p:spPr bwMode="auto">
          <a:xfrm>
            <a:off x="575735" y="3582866"/>
            <a:ext cx="34785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Bautmans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2" name="Rectangle 129"/>
          <p:cNvSpPr>
            <a:spLocks noChangeArrowheads="1"/>
          </p:cNvSpPr>
          <p:nvPr/>
        </p:nvSpPr>
        <p:spPr bwMode="auto">
          <a:xfrm>
            <a:off x="575735" y="3665294"/>
            <a:ext cx="2115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Corrie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3" name="Rectangle 130"/>
          <p:cNvSpPr>
            <a:spLocks noChangeArrowheads="1"/>
          </p:cNvSpPr>
          <p:nvPr/>
        </p:nvSpPr>
        <p:spPr bwMode="auto">
          <a:xfrm>
            <a:off x="575735" y="3747722"/>
            <a:ext cx="2115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Corrie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4" name="Rectangle 131"/>
          <p:cNvSpPr>
            <a:spLocks noChangeArrowheads="1"/>
          </p:cNvSpPr>
          <p:nvPr/>
        </p:nvSpPr>
        <p:spPr bwMode="auto">
          <a:xfrm>
            <a:off x="575735" y="3830149"/>
            <a:ext cx="13320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Subtotal  (I-squared = 0.0%, p = 0.720)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5" name="Rectangle 132"/>
          <p:cNvSpPr>
            <a:spLocks noChangeArrowheads="1"/>
          </p:cNvSpPr>
          <p:nvPr/>
        </p:nvSpPr>
        <p:spPr bwMode="auto">
          <a:xfrm>
            <a:off x="575735" y="4075236"/>
            <a:ext cx="67005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/>
            <a:r>
              <a:rPr lang="fr-FR" altLang="fr-FR" sz="600" dirty="0" err="1">
                <a:solidFill>
                  <a:srgbClr val="000000"/>
                </a:solidFill>
              </a:rPr>
              <a:t>Functional</a:t>
            </a:r>
            <a:r>
              <a:rPr lang="fr-FR" altLang="fr-FR" sz="600" dirty="0">
                <a:solidFill>
                  <a:srgbClr val="000000"/>
                </a:solidFill>
              </a:rPr>
              <a:t> </a:t>
            </a:r>
            <a:r>
              <a:rPr lang="fr-FR" altLang="fr-FR" sz="600" dirty="0" err="1">
                <a:solidFill>
                  <a:srgbClr val="000000"/>
                </a:solidFill>
              </a:rPr>
              <a:t>Strength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6" name="Rectangle 133"/>
          <p:cNvSpPr>
            <a:spLocks noChangeArrowheads="1"/>
          </p:cNvSpPr>
          <p:nvPr/>
        </p:nvSpPr>
        <p:spPr bwMode="auto">
          <a:xfrm>
            <a:off x="575736" y="4156564"/>
            <a:ext cx="57227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Alvarez-Barbosa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7" name="Rectangle 134"/>
          <p:cNvSpPr>
            <a:spLocks noChangeArrowheads="1"/>
          </p:cNvSpPr>
          <p:nvPr/>
        </p:nvSpPr>
        <p:spPr bwMode="auto">
          <a:xfrm>
            <a:off x="575735" y="4238992"/>
            <a:ext cx="22923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Calder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8" name="Rectangle 135"/>
          <p:cNvSpPr>
            <a:spLocks noChangeArrowheads="1"/>
          </p:cNvSpPr>
          <p:nvPr/>
        </p:nvSpPr>
        <p:spPr bwMode="auto">
          <a:xfrm>
            <a:off x="575735" y="4321420"/>
            <a:ext cx="2115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Corrie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9" name="Rectangle 136"/>
          <p:cNvSpPr>
            <a:spLocks noChangeArrowheads="1"/>
          </p:cNvSpPr>
          <p:nvPr/>
        </p:nvSpPr>
        <p:spPr bwMode="auto">
          <a:xfrm>
            <a:off x="575735" y="4402749"/>
            <a:ext cx="21159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Corrie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0" name="Rectangle 137"/>
          <p:cNvSpPr>
            <a:spLocks noChangeArrowheads="1"/>
          </p:cNvSpPr>
          <p:nvPr/>
        </p:nvSpPr>
        <p:spPr bwMode="auto">
          <a:xfrm>
            <a:off x="575735" y="4485176"/>
            <a:ext cx="22923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Rogan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1" name="Rectangle 138"/>
          <p:cNvSpPr>
            <a:spLocks noChangeArrowheads="1"/>
          </p:cNvSpPr>
          <p:nvPr/>
        </p:nvSpPr>
        <p:spPr bwMode="auto">
          <a:xfrm>
            <a:off x="575735" y="4567604"/>
            <a:ext cx="40876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Sitja-Rabert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2" name="Rectangle 139"/>
          <p:cNvSpPr>
            <a:spLocks noChangeArrowheads="1"/>
          </p:cNvSpPr>
          <p:nvPr/>
        </p:nvSpPr>
        <p:spPr bwMode="auto">
          <a:xfrm>
            <a:off x="575736" y="4648933"/>
            <a:ext cx="137537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Subtotal  (I-squared = 69.5%, p = 0.006)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4" name="Rectangle 141"/>
          <p:cNvSpPr>
            <a:spLocks noChangeArrowheads="1"/>
          </p:cNvSpPr>
          <p:nvPr/>
        </p:nvSpPr>
        <p:spPr bwMode="auto">
          <a:xfrm>
            <a:off x="575735" y="1684827"/>
            <a:ext cx="22762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Author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5" name="Rectangle 142"/>
          <p:cNvSpPr>
            <a:spLocks noChangeArrowheads="1"/>
          </p:cNvSpPr>
          <p:nvPr/>
        </p:nvSpPr>
        <p:spPr bwMode="auto">
          <a:xfrm>
            <a:off x="1422402" y="1943101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6" name="Rectangle 143"/>
          <p:cNvSpPr>
            <a:spLocks noChangeArrowheads="1"/>
          </p:cNvSpPr>
          <p:nvPr/>
        </p:nvSpPr>
        <p:spPr bwMode="auto">
          <a:xfrm>
            <a:off x="1422402" y="2024429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7" name="Rectangle 144"/>
          <p:cNvSpPr>
            <a:spLocks noChangeArrowheads="1"/>
          </p:cNvSpPr>
          <p:nvPr/>
        </p:nvSpPr>
        <p:spPr bwMode="auto">
          <a:xfrm>
            <a:off x="1422402" y="2106857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8" name="Rectangle 145"/>
          <p:cNvSpPr>
            <a:spLocks noChangeArrowheads="1"/>
          </p:cNvSpPr>
          <p:nvPr/>
        </p:nvSpPr>
        <p:spPr bwMode="auto">
          <a:xfrm>
            <a:off x="1422402" y="2515699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9" name="Rectangle 146"/>
          <p:cNvSpPr>
            <a:spLocks noChangeArrowheads="1"/>
          </p:cNvSpPr>
          <p:nvPr/>
        </p:nvSpPr>
        <p:spPr bwMode="auto">
          <a:xfrm>
            <a:off x="1422402" y="2598128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0" name="Rectangle 147"/>
          <p:cNvSpPr>
            <a:spLocks noChangeArrowheads="1"/>
          </p:cNvSpPr>
          <p:nvPr/>
        </p:nvSpPr>
        <p:spPr bwMode="auto">
          <a:xfrm>
            <a:off x="1422402" y="3009168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1" name="Rectangle 148"/>
          <p:cNvSpPr>
            <a:spLocks noChangeArrowheads="1"/>
          </p:cNvSpPr>
          <p:nvPr/>
        </p:nvSpPr>
        <p:spPr bwMode="auto">
          <a:xfrm>
            <a:off x="1422402" y="3090497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2" name="Rectangle 149"/>
          <p:cNvSpPr>
            <a:spLocks noChangeArrowheads="1"/>
          </p:cNvSpPr>
          <p:nvPr/>
        </p:nvSpPr>
        <p:spPr bwMode="auto">
          <a:xfrm>
            <a:off x="1422402" y="3172924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3" name="Rectangle 150"/>
          <p:cNvSpPr>
            <a:spLocks noChangeArrowheads="1"/>
          </p:cNvSpPr>
          <p:nvPr/>
        </p:nvSpPr>
        <p:spPr bwMode="auto">
          <a:xfrm>
            <a:off x="1422402" y="3582866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4" name="Rectangle 151"/>
          <p:cNvSpPr>
            <a:spLocks noChangeArrowheads="1"/>
          </p:cNvSpPr>
          <p:nvPr/>
        </p:nvSpPr>
        <p:spPr bwMode="auto">
          <a:xfrm>
            <a:off x="1422402" y="3665294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5" name="Rectangle 152"/>
          <p:cNvSpPr>
            <a:spLocks noChangeArrowheads="1"/>
          </p:cNvSpPr>
          <p:nvPr/>
        </p:nvSpPr>
        <p:spPr bwMode="auto">
          <a:xfrm>
            <a:off x="1422402" y="3747722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6" name="Rectangle 153"/>
          <p:cNvSpPr>
            <a:spLocks noChangeArrowheads="1"/>
          </p:cNvSpPr>
          <p:nvPr/>
        </p:nvSpPr>
        <p:spPr bwMode="auto">
          <a:xfrm>
            <a:off x="1422402" y="4156564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7" name="Rectangle 154"/>
          <p:cNvSpPr>
            <a:spLocks noChangeArrowheads="1"/>
          </p:cNvSpPr>
          <p:nvPr/>
        </p:nvSpPr>
        <p:spPr bwMode="auto">
          <a:xfrm>
            <a:off x="1422402" y="4238992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2013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8" name="Rectangle 155"/>
          <p:cNvSpPr>
            <a:spLocks noChangeArrowheads="1"/>
          </p:cNvSpPr>
          <p:nvPr/>
        </p:nvSpPr>
        <p:spPr bwMode="auto">
          <a:xfrm>
            <a:off x="1422402" y="4321420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9" name="Rectangle 156"/>
          <p:cNvSpPr>
            <a:spLocks noChangeArrowheads="1"/>
          </p:cNvSpPr>
          <p:nvPr/>
        </p:nvSpPr>
        <p:spPr bwMode="auto">
          <a:xfrm>
            <a:off x="1422402" y="4402749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0" name="Rectangle 157"/>
          <p:cNvSpPr>
            <a:spLocks noChangeArrowheads="1"/>
          </p:cNvSpPr>
          <p:nvPr/>
        </p:nvSpPr>
        <p:spPr bwMode="auto">
          <a:xfrm>
            <a:off x="1422402" y="4485176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2012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1" name="Rectangle 158"/>
          <p:cNvSpPr>
            <a:spLocks noChangeArrowheads="1"/>
          </p:cNvSpPr>
          <p:nvPr/>
        </p:nvSpPr>
        <p:spPr bwMode="auto">
          <a:xfrm>
            <a:off x="1422402" y="4567604"/>
            <a:ext cx="17312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2014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2" name="Rectangle 159"/>
          <p:cNvSpPr>
            <a:spLocks noChangeArrowheads="1"/>
          </p:cNvSpPr>
          <p:nvPr/>
        </p:nvSpPr>
        <p:spPr bwMode="auto">
          <a:xfrm>
            <a:off x="1422401" y="1695817"/>
            <a:ext cx="163506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Year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3" name="Rectangle 160"/>
          <p:cNvSpPr>
            <a:spLocks noChangeArrowheads="1"/>
          </p:cNvSpPr>
          <p:nvPr/>
        </p:nvSpPr>
        <p:spPr bwMode="auto">
          <a:xfrm>
            <a:off x="1748368" y="1943101"/>
            <a:ext cx="1410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Ctrl.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4" name="Rectangle 161"/>
          <p:cNvSpPr>
            <a:spLocks noChangeArrowheads="1"/>
          </p:cNvSpPr>
          <p:nvPr/>
        </p:nvSpPr>
        <p:spPr bwMode="auto">
          <a:xfrm>
            <a:off x="1748369" y="2024429"/>
            <a:ext cx="21800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Exerc.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5" name="Rectangle 162"/>
          <p:cNvSpPr>
            <a:spLocks noChangeArrowheads="1"/>
          </p:cNvSpPr>
          <p:nvPr/>
        </p:nvSpPr>
        <p:spPr bwMode="auto">
          <a:xfrm>
            <a:off x="1748368" y="2106857"/>
            <a:ext cx="1410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Ctrl.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6" name="Rectangle 163"/>
          <p:cNvSpPr>
            <a:spLocks noChangeArrowheads="1"/>
          </p:cNvSpPr>
          <p:nvPr/>
        </p:nvSpPr>
        <p:spPr bwMode="auto">
          <a:xfrm>
            <a:off x="1748369" y="2515699"/>
            <a:ext cx="14587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7" name="Rectangle 164"/>
          <p:cNvSpPr>
            <a:spLocks noChangeArrowheads="1"/>
          </p:cNvSpPr>
          <p:nvPr/>
        </p:nvSpPr>
        <p:spPr bwMode="auto">
          <a:xfrm>
            <a:off x="1748368" y="2598128"/>
            <a:ext cx="1410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Ctrl.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8" name="Rectangle 165"/>
          <p:cNvSpPr>
            <a:spLocks noChangeArrowheads="1"/>
          </p:cNvSpPr>
          <p:nvPr/>
        </p:nvSpPr>
        <p:spPr bwMode="auto">
          <a:xfrm>
            <a:off x="1748369" y="3009168"/>
            <a:ext cx="14587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9" name="Rectangle 166"/>
          <p:cNvSpPr>
            <a:spLocks noChangeArrowheads="1"/>
          </p:cNvSpPr>
          <p:nvPr/>
        </p:nvSpPr>
        <p:spPr bwMode="auto">
          <a:xfrm>
            <a:off x="1748368" y="3090497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0" name="Rectangle 167"/>
          <p:cNvSpPr>
            <a:spLocks noChangeArrowheads="1"/>
          </p:cNvSpPr>
          <p:nvPr/>
        </p:nvSpPr>
        <p:spPr bwMode="auto">
          <a:xfrm>
            <a:off x="1748368" y="3172924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1" name="Rectangle 168"/>
          <p:cNvSpPr>
            <a:spLocks noChangeArrowheads="1"/>
          </p:cNvSpPr>
          <p:nvPr/>
        </p:nvSpPr>
        <p:spPr bwMode="auto">
          <a:xfrm>
            <a:off x="1748369" y="3582866"/>
            <a:ext cx="14587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ShE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2" name="Rectangle 169"/>
          <p:cNvSpPr>
            <a:spLocks noChangeArrowheads="1"/>
          </p:cNvSpPr>
          <p:nvPr/>
        </p:nvSpPr>
        <p:spPr bwMode="auto">
          <a:xfrm>
            <a:off x="1748368" y="3665294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3" name="Rectangle 170"/>
          <p:cNvSpPr>
            <a:spLocks noChangeArrowheads="1"/>
          </p:cNvSpPr>
          <p:nvPr/>
        </p:nvSpPr>
        <p:spPr bwMode="auto">
          <a:xfrm>
            <a:off x="1748368" y="3747722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4" name="Rectangle 171"/>
          <p:cNvSpPr>
            <a:spLocks noChangeArrowheads="1"/>
          </p:cNvSpPr>
          <p:nvPr/>
        </p:nvSpPr>
        <p:spPr bwMode="auto">
          <a:xfrm>
            <a:off x="1748368" y="4156564"/>
            <a:ext cx="1410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Ctrl.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5" name="Rectangle 172"/>
          <p:cNvSpPr>
            <a:spLocks noChangeArrowheads="1"/>
          </p:cNvSpPr>
          <p:nvPr/>
        </p:nvSpPr>
        <p:spPr bwMode="auto">
          <a:xfrm>
            <a:off x="1748368" y="4238992"/>
            <a:ext cx="1410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Ctrl.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6" name="Rectangle 173"/>
          <p:cNvSpPr>
            <a:spLocks noChangeArrowheads="1"/>
          </p:cNvSpPr>
          <p:nvPr/>
        </p:nvSpPr>
        <p:spPr bwMode="auto">
          <a:xfrm>
            <a:off x="1748368" y="4321420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7" name="Rectangle 174"/>
          <p:cNvSpPr>
            <a:spLocks noChangeArrowheads="1"/>
          </p:cNvSpPr>
          <p:nvPr/>
        </p:nvSpPr>
        <p:spPr bwMode="auto">
          <a:xfrm>
            <a:off x="1748368" y="4402749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8" name="Rectangle 175"/>
          <p:cNvSpPr>
            <a:spLocks noChangeArrowheads="1"/>
          </p:cNvSpPr>
          <p:nvPr/>
        </p:nvSpPr>
        <p:spPr bwMode="auto">
          <a:xfrm>
            <a:off x="1748368" y="4485176"/>
            <a:ext cx="2019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Sham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9" name="Rectangle 176"/>
          <p:cNvSpPr>
            <a:spLocks noChangeArrowheads="1"/>
          </p:cNvSpPr>
          <p:nvPr/>
        </p:nvSpPr>
        <p:spPr bwMode="auto">
          <a:xfrm>
            <a:off x="1748369" y="4567604"/>
            <a:ext cx="21800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Exerc.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0" name="Rectangle 177"/>
          <p:cNvSpPr>
            <a:spLocks noChangeArrowheads="1"/>
          </p:cNvSpPr>
          <p:nvPr/>
        </p:nvSpPr>
        <p:spPr bwMode="auto">
          <a:xfrm>
            <a:off x="1748368" y="1695817"/>
            <a:ext cx="41838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Comparison</a:t>
            </a:r>
            <a:endParaRPr kumimoji="0" lang="fr-FR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1" name="Rectangle 178"/>
          <p:cNvSpPr>
            <a:spLocks noChangeArrowheads="1"/>
          </p:cNvSpPr>
          <p:nvPr/>
        </p:nvSpPr>
        <p:spPr bwMode="auto">
          <a:xfrm>
            <a:off x="5725585" y="1943101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 (-0.37, 0.37)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2" name="Rectangle 179"/>
          <p:cNvSpPr>
            <a:spLocks noChangeArrowheads="1"/>
          </p:cNvSpPr>
          <p:nvPr/>
        </p:nvSpPr>
        <p:spPr bwMode="auto">
          <a:xfrm>
            <a:off x="5725585" y="2024429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-0.04 (-0.92, 0.84)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3" name="Rectangle 180"/>
          <p:cNvSpPr>
            <a:spLocks noChangeArrowheads="1"/>
          </p:cNvSpPr>
          <p:nvPr/>
        </p:nvSpPr>
        <p:spPr bwMode="auto">
          <a:xfrm>
            <a:off x="5725585" y="2106857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0.28 (-0.10, 0.65)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181"/>
          <p:cNvSpPr>
            <a:spLocks noChangeArrowheads="1"/>
          </p:cNvSpPr>
          <p:nvPr/>
        </p:nvSpPr>
        <p:spPr bwMode="auto">
          <a:xfrm>
            <a:off x="5725585" y="2189285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0.12 (-0.13, 0.38)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5" name="Rectangle 182"/>
          <p:cNvSpPr>
            <a:spLocks noChangeArrowheads="1"/>
          </p:cNvSpPr>
          <p:nvPr/>
        </p:nvSpPr>
        <p:spPr bwMode="auto">
          <a:xfrm>
            <a:off x="5725585" y="2515699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0.08 (-0.77, 0.94)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6" name="Rectangle 183"/>
          <p:cNvSpPr>
            <a:spLocks noChangeArrowheads="1"/>
          </p:cNvSpPr>
          <p:nvPr/>
        </p:nvSpPr>
        <p:spPr bwMode="auto">
          <a:xfrm>
            <a:off x="5725585" y="2598128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0.09 (-0.28, 0.46)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7" name="Rectangle 184"/>
          <p:cNvSpPr>
            <a:spLocks noChangeArrowheads="1"/>
          </p:cNvSpPr>
          <p:nvPr/>
        </p:nvSpPr>
        <p:spPr bwMode="auto">
          <a:xfrm>
            <a:off x="5725585" y="2680555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0.09 (-0.25, 0.43)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8" name="Rectangle 185"/>
          <p:cNvSpPr>
            <a:spLocks noChangeArrowheads="1"/>
          </p:cNvSpPr>
          <p:nvPr/>
        </p:nvSpPr>
        <p:spPr bwMode="auto">
          <a:xfrm>
            <a:off x="5725585" y="3009168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-0.17 (-1.03, 0.69)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9" name="Rectangle 186"/>
          <p:cNvSpPr>
            <a:spLocks noChangeArrowheads="1"/>
          </p:cNvSpPr>
          <p:nvPr/>
        </p:nvSpPr>
        <p:spPr bwMode="auto">
          <a:xfrm>
            <a:off x="5725585" y="3090497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0.31 (-0.49, 1.12)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0" name="Rectangle 187"/>
          <p:cNvSpPr>
            <a:spLocks noChangeArrowheads="1"/>
          </p:cNvSpPr>
          <p:nvPr/>
        </p:nvSpPr>
        <p:spPr bwMode="auto">
          <a:xfrm>
            <a:off x="5725585" y="3172924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0.73 (-0.09, 1.55)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1" name="Rectangle 188"/>
          <p:cNvSpPr>
            <a:spLocks noChangeArrowheads="1"/>
          </p:cNvSpPr>
          <p:nvPr/>
        </p:nvSpPr>
        <p:spPr bwMode="auto">
          <a:xfrm>
            <a:off x="5725585" y="3255353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0.30 (-0.20, 0.80)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2" name="Rectangle 189"/>
          <p:cNvSpPr>
            <a:spLocks noChangeArrowheads="1"/>
          </p:cNvSpPr>
          <p:nvPr/>
        </p:nvSpPr>
        <p:spPr bwMode="auto">
          <a:xfrm>
            <a:off x="5725585" y="3582866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-0.10 (-0.95, 0.76)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3" name="Rectangle 190"/>
          <p:cNvSpPr>
            <a:spLocks noChangeArrowheads="1"/>
          </p:cNvSpPr>
          <p:nvPr/>
        </p:nvSpPr>
        <p:spPr bwMode="auto">
          <a:xfrm>
            <a:off x="5725585" y="3665294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 (-0.80, 0.80)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4" name="Rectangle 191"/>
          <p:cNvSpPr>
            <a:spLocks noChangeArrowheads="1"/>
          </p:cNvSpPr>
          <p:nvPr/>
        </p:nvSpPr>
        <p:spPr bwMode="auto">
          <a:xfrm>
            <a:off x="5725585" y="3747722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-0.45 (-1.25, 0.36)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5" name="Rectangle 192"/>
          <p:cNvSpPr>
            <a:spLocks noChangeArrowheads="1"/>
          </p:cNvSpPr>
          <p:nvPr/>
        </p:nvSpPr>
        <p:spPr bwMode="auto">
          <a:xfrm>
            <a:off x="5725585" y="3830149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-0.18 (-0.66, 0.29)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6" name="Rectangle 193"/>
          <p:cNvSpPr>
            <a:spLocks noChangeArrowheads="1"/>
          </p:cNvSpPr>
          <p:nvPr/>
        </p:nvSpPr>
        <p:spPr bwMode="auto">
          <a:xfrm>
            <a:off x="5725585" y="4156564"/>
            <a:ext cx="56586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1.14 (0.34, 1.93)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7" name="Rectangle 194"/>
          <p:cNvSpPr>
            <a:spLocks noChangeArrowheads="1"/>
          </p:cNvSpPr>
          <p:nvPr/>
        </p:nvSpPr>
        <p:spPr bwMode="auto">
          <a:xfrm>
            <a:off x="5725585" y="4238992"/>
            <a:ext cx="56586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0.79 (0.12, 1.45)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8" name="Rectangle 195"/>
          <p:cNvSpPr>
            <a:spLocks noChangeArrowheads="1"/>
          </p:cNvSpPr>
          <p:nvPr/>
        </p:nvSpPr>
        <p:spPr bwMode="auto">
          <a:xfrm>
            <a:off x="5725585" y="4321420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-0.48 (-1.29, 0.32)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9" name="Rectangle 196"/>
          <p:cNvSpPr>
            <a:spLocks noChangeArrowheads="1"/>
          </p:cNvSpPr>
          <p:nvPr/>
        </p:nvSpPr>
        <p:spPr bwMode="auto">
          <a:xfrm>
            <a:off x="5725585" y="4402749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-0.04 (-0.84, 0.76)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0" name="Rectangle 197"/>
          <p:cNvSpPr>
            <a:spLocks noChangeArrowheads="1"/>
          </p:cNvSpPr>
          <p:nvPr/>
        </p:nvSpPr>
        <p:spPr bwMode="auto">
          <a:xfrm>
            <a:off x="5725585" y="4485176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0.97 (-0.07, 2.00)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1" name="Rectangle 198"/>
          <p:cNvSpPr>
            <a:spLocks noChangeArrowheads="1"/>
          </p:cNvSpPr>
          <p:nvPr/>
        </p:nvSpPr>
        <p:spPr bwMode="auto">
          <a:xfrm>
            <a:off x="5725585" y="4567604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-0.07 (-0.38, 0.24)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2" name="Rectangle 199"/>
          <p:cNvSpPr>
            <a:spLocks noChangeArrowheads="1"/>
          </p:cNvSpPr>
          <p:nvPr/>
        </p:nvSpPr>
        <p:spPr bwMode="auto">
          <a:xfrm>
            <a:off x="5725585" y="4648933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0.34 (-0.16, 0.84)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3" name="Rectangle 200"/>
          <p:cNvSpPr>
            <a:spLocks noChangeArrowheads="1"/>
          </p:cNvSpPr>
          <p:nvPr/>
        </p:nvSpPr>
        <p:spPr bwMode="auto">
          <a:xfrm>
            <a:off x="5725585" y="1695817"/>
            <a:ext cx="496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SMD (95% CI)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4" name="Rectangle 201"/>
          <p:cNvSpPr>
            <a:spLocks noChangeArrowheads="1"/>
          </p:cNvSpPr>
          <p:nvPr/>
        </p:nvSpPr>
        <p:spPr bwMode="auto">
          <a:xfrm>
            <a:off x="6646336" y="1943101"/>
            <a:ext cx="4376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54, 20 (6.25)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5" name="Rectangle 202"/>
          <p:cNvSpPr>
            <a:spLocks noChangeArrowheads="1"/>
          </p:cNvSpPr>
          <p:nvPr/>
        </p:nvSpPr>
        <p:spPr bwMode="auto">
          <a:xfrm>
            <a:off x="6646335" y="2024429"/>
            <a:ext cx="52738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-8.53 (1.85)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6" name="Rectangle 203"/>
          <p:cNvSpPr>
            <a:spLocks noChangeArrowheads="1"/>
          </p:cNvSpPr>
          <p:nvPr/>
        </p:nvSpPr>
        <p:spPr bwMode="auto">
          <a:xfrm>
            <a:off x="6646335" y="2106857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54, 4.48 (12.6)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7" name="Rectangle 204"/>
          <p:cNvSpPr>
            <a:spLocks noChangeArrowheads="1"/>
          </p:cNvSpPr>
          <p:nvPr/>
        </p:nvSpPr>
        <p:spPr bwMode="auto">
          <a:xfrm>
            <a:off x="6646336" y="2189285"/>
            <a:ext cx="1298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118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06"/>
          <p:cNvSpPr>
            <a:spLocks noChangeArrowheads="1"/>
          </p:cNvSpPr>
          <p:nvPr/>
        </p:nvSpPr>
        <p:spPr bwMode="auto">
          <a:xfrm>
            <a:off x="6646333" y="2515699"/>
            <a:ext cx="4600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398 (271)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07"/>
          <p:cNvSpPr>
            <a:spLocks noChangeArrowheads="1"/>
          </p:cNvSpPr>
          <p:nvPr/>
        </p:nvSpPr>
        <p:spPr bwMode="auto">
          <a:xfrm>
            <a:off x="6646334" y="2598128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54, 7.94 (17.8)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208"/>
          <p:cNvSpPr>
            <a:spLocks noChangeArrowheads="1"/>
          </p:cNvSpPr>
          <p:nvPr/>
        </p:nvSpPr>
        <p:spPr bwMode="auto">
          <a:xfrm>
            <a:off x="6646334" y="2680555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209"/>
          <p:cNvSpPr>
            <a:spLocks noChangeArrowheads="1"/>
          </p:cNvSpPr>
          <p:nvPr/>
        </p:nvSpPr>
        <p:spPr bwMode="auto">
          <a:xfrm>
            <a:off x="6646333" y="3009168"/>
            <a:ext cx="4600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206 (172)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210"/>
          <p:cNvSpPr>
            <a:spLocks noChangeArrowheads="1"/>
          </p:cNvSpPr>
          <p:nvPr/>
        </p:nvSpPr>
        <p:spPr bwMode="auto">
          <a:xfrm>
            <a:off x="6646334" y="3090497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18, .59 (.161)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ectangle 211"/>
          <p:cNvSpPr>
            <a:spLocks noChangeArrowheads="1"/>
          </p:cNvSpPr>
          <p:nvPr/>
        </p:nvSpPr>
        <p:spPr bwMode="auto">
          <a:xfrm>
            <a:off x="6646334" y="3172924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.67 (.187)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212"/>
          <p:cNvSpPr>
            <a:spLocks noChangeArrowheads="1"/>
          </p:cNvSpPr>
          <p:nvPr/>
        </p:nvSpPr>
        <p:spPr bwMode="auto">
          <a:xfrm>
            <a:off x="6646334" y="3255353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47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ectangle 213"/>
          <p:cNvSpPr>
            <a:spLocks noChangeArrowheads="1"/>
          </p:cNvSpPr>
          <p:nvPr/>
        </p:nvSpPr>
        <p:spPr bwMode="auto">
          <a:xfrm>
            <a:off x="6646334" y="3582866"/>
            <a:ext cx="5466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4800 (4188)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6646334" y="3665294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18, 7.99 (2.29)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ectangle 215"/>
          <p:cNvSpPr>
            <a:spLocks noChangeArrowheads="1"/>
          </p:cNvSpPr>
          <p:nvPr/>
        </p:nvSpPr>
        <p:spPr bwMode="auto">
          <a:xfrm>
            <a:off x="6646334" y="3747722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6.97 (2.18)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8" name="Rectangle 216"/>
          <p:cNvSpPr>
            <a:spLocks noChangeArrowheads="1"/>
          </p:cNvSpPr>
          <p:nvPr/>
        </p:nvSpPr>
        <p:spPr bwMode="auto">
          <a:xfrm>
            <a:off x="6646334" y="3830149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47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Rectangle 217"/>
          <p:cNvSpPr>
            <a:spLocks noChangeArrowheads="1"/>
          </p:cNvSpPr>
          <p:nvPr/>
        </p:nvSpPr>
        <p:spPr bwMode="auto">
          <a:xfrm>
            <a:off x="6646333" y="4156564"/>
            <a:ext cx="33021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14, 10 (2)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Rectangle 218"/>
          <p:cNvSpPr>
            <a:spLocks noChangeArrowheads="1"/>
          </p:cNvSpPr>
          <p:nvPr/>
        </p:nvSpPr>
        <p:spPr bwMode="auto">
          <a:xfrm>
            <a:off x="6646334" y="4238992"/>
            <a:ext cx="4376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17 (4.78)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Rectangle 219"/>
          <p:cNvSpPr>
            <a:spLocks noChangeArrowheads="1"/>
          </p:cNvSpPr>
          <p:nvPr/>
        </p:nvSpPr>
        <p:spPr bwMode="auto">
          <a:xfrm>
            <a:off x="6646334" y="4321420"/>
            <a:ext cx="52738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-23.1 (10.8)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" name="Rectangle 220"/>
          <p:cNvSpPr>
            <a:spLocks noChangeArrowheads="1"/>
          </p:cNvSpPr>
          <p:nvPr/>
        </p:nvSpPr>
        <p:spPr bwMode="auto">
          <a:xfrm>
            <a:off x="6646334" y="4402749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18, 17.9 (8.04)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" name="Rectangle 221"/>
          <p:cNvSpPr>
            <a:spLocks noChangeArrowheads="1"/>
          </p:cNvSpPr>
          <p:nvPr/>
        </p:nvSpPr>
        <p:spPr bwMode="auto">
          <a:xfrm>
            <a:off x="6646334" y="4485176"/>
            <a:ext cx="2901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7, -1 (.5)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4" name="Rectangle 222"/>
          <p:cNvSpPr>
            <a:spLocks noChangeArrowheads="1"/>
          </p:cNvSpPr>
          <p:nvPr/>
        </p:nvSpPr>
        <p:spPr bwMode="auto">
          <a:xfrm>
            <a:off x="6646334" y="4567604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81, 26.7 (24.9)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" name="Rectangle 223"/>
          <p:cNvSpPr>
            <a:spLocks noChangeArrowheads="1"/>
          </p:cNvSpPr>
          <p:nvPr/>
        </p:nvSpPr>
        <p:spPr bwMode="auto">
          <a:xfrm>
            <a:off x="6646334" y="4648933"/>
            <a:ext cx="1298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158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" name="Rectangle 224"/>
          <p:cNvSpPr>
            <a:spLocks noChangeArrowheads="1"/>
          </p:cNvSpPr>
          <p:nvPr/>
        </p:nvSpPr>
        <p:spPr bwMode="auto">
          <a:xfrm>
            <a:off x="6646334" y="1695817"/>
            <a:ext cx="375103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(SD); </a:t>
            </a:r>
            <a:r>
              <a:rPr lang="fr-FR" altLang="fr-FR" sz="600" dirty="0" smtClean="0">
                <a:solidFill>
                  <a:srgbClr val="000000"/>
                </a:solidFill>
              </a:rPr>
              <a:t>WBV</a:t>
            </a:r>
          </a:p>
        </p:txBody>
      </p:sp>
      <p:sp>
        <p:nvSpPr>
          <p:cNvPr id="27" name="Rectangle 225"/>
          <p:cNvSpPr>
            <a:spLocks noChangeArrowheads="1"/>
          </p:cNvSpPr>
          <p:nvPr/>
        </p:nvSpPr>
        <p:spPr bwMode="auto">
          <a:xfrm>
            <a:off x="6646333" y="1614488"/>
            <a:ext cx="29174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N, mean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" name="Rectangle 226"/>
          <p:cNvSpPr>
            <a:spLocks noChangeArrowheads="1"/>
          </p:cNvSpPr>
          <p:nvPr/>
        </p:nvSpPr>
        <p:spPr bwMode="auto">
          <a:xfrm>
            <a:off x="7505701" y="1943101"/>
            <a:ext cx="4376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57, 20 (7.25)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" name="Rectangle 227"/>
          <p:cNvSpPr>
            <a:spLocks noChangeArrowheads="1"/>
          </p:cNvSpPr>
          <p:nvPr/>
        </p:nvSpPr>
        <p:spPr bwMode="auto">
          <a:xfrm>
            <a:off x="7505701" y="2024429"/>
            <a:ext cx="52738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-8.46 (1.59)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228"/>
          <p:cNvSpPr>
            <a:spLocks noChangeArrowheads="1"/>
          </p:cNvSpPr>
          <p:nvPr/>
        </p:nvSpPr>
        <p:spPr bwMode="auto">
          <a:xfrm>
            <a:off x="7505700" y="2106857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57, .62 (14.9)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1" name="Rectangle 229"/>
          <p:cNvSpPr>
            <a:spLocks noChangeArrowheads="1"/>
          </p:cNvSpPr>
          <p:nvPr/>
        </p:nvSpPr>
        <p:spPr bwMode="auto">
          <a:xfrm>
            <a:off x="7505701" y="2189285"/>
            <a:ext cx="1298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2" name="Rectangle 230"/>
          <p:cNvSpPr>
            <a:spLocks noChangeArrowheads="1"/>
          </p:cNvSpPr>
          <p:nvPr/>
        </p:nvSpPr>
        <p:spPr bwMode="auto">
          <a:xfrm>
            <a:off x="7505700" y="2515699"/>
            <a:ext cx="4600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11, 375 (254)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3" name="Rectangle 231"/>
          <p:cNvSpPr>
            <a:spLocks noChangeArrowheads="1"/>
          </p:cNvSpPr>
          <p:nvPr/>
        </p:nvSpPr>
        <p:spPr bwMode="auto">
          <a:xfrm>
            <a:off x="7505701" y="2598128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57, 6.44 (15.4)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232"/>
          <p:cNvSpPr>
            <a:spLocks noChangeArrowheads="1"/>
          </p:cNvSpPr>
          <p:nvPr/>
        </p:nvSpPr>
        <p:spPr bwMode="auto">
          <a:xfrm>
            <a:off x="7505701" y="2680555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68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233"/>
          <p:cNvSpPr>
            <a:spLocks noChangeArrowheads="1"/>
          </p:cNvSpPr>
          <p:nvPr/>
        </p:nvSpPr>
        <p:spPr bwMode="auto">
          <a:xfrm>
            <a:off x="7505700" y="3009168"/>
            <a:ext cx="4600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11, 239 (201)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Rectangle 234"/>
          <p:cNvSpPr>
            <a:spLocks noChangeArrowheads="1"/>
          </p:cNvSpPr>
          <p:nvPr/>
        </p:nvSpPr>
        <p:spPr bwMode="auto">
          <a:xfrm>
            <a:off x="7505700" y="3090497"/>
            <a:ext cx="4151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9, .54 (.141)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Rectangle 235"/>
          <p:cNvSpPr>
            <a:spLocks noChangeArrowheads="1"/>
          </p:cNvSpPr>
          <p:nvPr/>
        </p:nvSpPr>
        <p:spPr bwMode="auto">
          <a:xfrm>
            <a:off x="7505700" y="3172924"/>
            <a:ext cx="41517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9, .54 (.141)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Rectangle 236"/>
          <p:cNvSpPr>
            <a:spLocks noChangeArrowheads="1"/>
          </p:cNvSpPr>
          <p:nvPr/>
        </p:nvSpPr>
        <p:spPr bwMode="auto">
          <a:xfrm>
            <a:off x="7505701" y="3255353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29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Rectangle 237"/>
          <p:cNvSpPr>
            <a:spLocks noChangeArrowheads="1"/>
          </p:cNvSpPr>
          <p:nvPr/>
        </p:nvSpPr>
        <p:spPr bwMode="auto">
          <a:xfrm>
            <a:off x="7505701" y="3582866"/>
            <a:ext cx="5466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11, 5152 (2841)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" name="Rectangle 238"/>
          <p:cNvSpPr>
            <a:spLocks noChangeArrowheads="1"/>
          </p:cNvSpPr>
          <p:nvPr/>
        </p:nvSpPr>
        <p:spPr bwMode="auto">
          <a:xfrm>
            <a:off x="7505700" y="3665294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9, 7.99 (2.29)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Rectangle 239"/>
          <p:cNvSpPr>
            <a:spLocks noChangeArrowheads="1"/>
          </p:cNvSpPr>
          <p:nvPr/>
        </p:nvSpPr>
        <p:spPr bwMode="auto">
          <a:xfrm>
            <a:off x="7505700" y="3747722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9, 7.99 (2.29)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" name="Rectangle 240"/>
          <p:cNvSpPr>
            <a:spLocks noChangeArrowheads="1"/>
          </p:cNvSpPr>
          <p:nvPr/>
        </p:nvSpPr>
        <p:spPr bwMode="auto">
          <a:xfrm>
            <a:off x="7505701" y="3830149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29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Rectangle 241"/>
          <p:cNvSpPr>
            <a:spLocks noChangeArrowheads="1"/>
          </p:cNvSpPr>
          <p:nvPr/>
        </p:nvSpPr>
        <p:spPr bwMode="auto">
          <a:xfrm>
            <a:off x="7505700" y="4156564"/>
            <a:ext cx="28693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15, 7 (3)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4" name="Rectangle 242"/>
          <p:cNvSpPr>
            <a:spLocks noChangeArrowheads="1"/>
          </p:cNvSpPr>
          <p:nvPr/>
        </p:nvSpPr>
        <p:spPr bwMode="auto">
          <a:xfrm>
            <a:off x="7505701" y="4238992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13.3 (4.52)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Rectangle 243"/>
          <p:cNvSpPr>
            <a:spLocks noChangeArrowheads="1"/>
          </p:cNvSpPr>
          <p:nvPr/>
        </p:nvSpPr>
        <p:spPr bwMode="auto">
          <a:xfrm>
            <a:off x="7505700" y="4321420"/>
            <a:ext cx="48410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9, -18.2 (7.44)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6" name="Rectangle 244"/>
          <p:cNvSpPr>
            <a:spLocks noChangeArrowheads="1"/>
          </p:cNvSpPr>
          <p:nvPr/>
        </p:nvSpPr>
        <p:spPr bwMode="auto">
          <a:xfrm>
            <a:off x="7505700" y="4402749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9, 18.2 (7.44)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Rectangle 245"/>
          <p:cNvSpPr>
            <a:spLocks noChangeArrowheads="1"/>
          </p:cNvSpPr>
          <p:nvPr/>
        </p:nvSpPr>
        <p:spPr bwMode="auto">
          <a:xfrm>
            <a:off x="7505701" y="4485176"/>
            <a:ext cx="39754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-1.4 (.3)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8" name="Rectangle 246"/>
          <p:cNvSpPr>
            <a:spLocks noChangeArrowheads="1"/>
          </p:cNvSpPr>
          <p:nvPr/>
        </p:nvSpPr>
        <p:spPr bwMode="auto">
          <a:xfrm>
            <a:off x="7505701" y="4567604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78, 28.6 (27.4)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Rectangle 247"/>
          <p:cNvSpPr>
            <a:spLocks noChangeArrowheads="1"/>
          </p:cNvSpPr>
          <p:nvPr/>
        </p:nvSpPr>
        <p:spPr bwMode="auto">
          <a:xfrm>
            <a:off x="7505701" y="4648933"/>
            <a:ext cx="1298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140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" name="Rectangle 248"/>
          <p:cNvSpPr>
            <a:spLocks noChangeArrowheads="1"/>
          </p:cNvSpPr>
          <p:nvPr/>
        </p:nvSpPr>
        <p:spPr bwMode="auto">
          <a:xfrm>
            <a:off x="7505701" y="1695817"/>
            <a:ext cx="4504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(SD); Control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" name="Rectangle 249"/>
          <p:cNvSpPr>
            <a:spLocks noChangeArrowheads="1"/>
          </p:cNvSpPr>
          <p:nvPr/>
        </p:nvSpPr>
        <p:spPr bwMode="auto">
          <a:xfrm>
            <a:off x="7505700" y="1614488"/>
            <a:ext cx="29174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N, mean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Rectangle 250"/>
          <p:cNvSpPr>
            <a:spLocks noChangeArrowheads="1"/>
          </p:cNvSpPr>
          <p:nvPr/>
        </p:nvSpPr>
        <p:spPr bwMode="auto">
          <a:xfrm>
            <a:off x="8329085" y="1943101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46.07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3" name="Rectangle 251"/>
          <p:cNvSpPr>
            <a:spLocks noChangeArrowheads="1"/>
          </p:cNvSpPr>
          <p:nvPr/>
        </p:nvSpPr>
        <p:spPr bwMode="auto">
          <a:xfrm>
            <a:off x="8329084" y="2024429"/>
            <a:ext cx="15068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8.31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Rectangle 252"/>
          <p:cNvSpPr>
            <a:spLocks noChangeArrowheads="1"/>
          </p:cNvSpPr>
          <p:nvPr/>
        </p:nvSpPr>
        <p:spPr bwMode="auto">
          <a:xfrm>
            <a:off x="8329085" y="2106857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45.62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" name="Rectangle 253"/>
          <p:cNvSpPr>
            <a:spLocks noChangeArrowheads="1"/>
          </p:cNvSpPr>
          <p:nvPr/>
        </p:nvSpPr>
        <p:spPr bwMode="auto">
          <a:xfrm>
            <a:off x="8329085" y="2189285"/>
            <a:ext cx="2372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100.00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Rectangle 254"/>
          <p:cNvSpPr>
            <a:spLocks noChangeArrowheads="1"/>
          </p:cNvSpPr>
          <p:nvPr/>
        </p:nvSpPr>
        <p:spPr bwMode="auto">
          <a:xfrm>
            <a:off x="8329085" y="2515699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15.89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" name="Rectangle 255"/>
          <p:cNvSpPr>
            <a:spLocks noChangeArrowheads="1"/>
          </p:cNvSpPr>
          <p:nvPr/>
        </p:nvSpPr>
        <p:spPr bwMode="auto">
          <a:xfrm>
            <a:off x="8329085" y="2598128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84.11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Rectangle 256"/>
          <p:cNvSpPr>
            <a:spLocks noChangeArrowheads="1"/>
          </p:cNvSpPr>
          <p:nvPr/>
        </p:nvSpPr>
        <p:spPr bwMode="auto">
          <a:xfrm>
            <a:off x="8329085" y="2680555"/>
            <a:ext cx="2372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100.00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" name="Rectangle 257"/>
          <p:cNvSpPr>
            <a:spLocks noChangeArrowheads="1"/>
          </p:cNvSpPr>
          <p:nvPr/>
        </p:nvSpPr>
        <p:spPr bwMode="auto">
          <a:xfrm>
            <a:off x="8329085" y="3009168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31.13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Rectangle 258"/>
          <p:cNvSpPr>
            <a:spLocks noChangeArrowheads="1"/>
          </p:cNvSpPr>
          <p:nvPr/>
        </p:nvSpPr>
        <p:spPr bwMode="auto">
          <a:xfrm>
            <a:off x="8329085" y="3090497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34.97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1" name="Rectangle 259"/>
          <p:cNvSpPr>
            <a:spLocks noChangeArrowheads="1"/>
          </p:cNvSpPr>
          <p:nvPr/>
        </p:nvSpPr>
        <p:spPr bwMode="auto">
          <a:xfrm>
            <a:off x="8329085" y="3172924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33.90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260"/>
          <p:cNvSpPr>
            <a:spLocks noChangeArrowheads="1"/>
          </p:cNvSpPr>
          <p:nvPr/>
        </p:nvSpPr>
        <p:spPr bwMode="auto">
          <a:xfrm>
            <a:off x="8329085" y="3255353"/>
            <a:ext cx="2372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100.00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Rectangle 261"/>
          <p:cNvSpPr>
            <a:spLocks noChangeArrowheads="1"/>
          </p:cNvSpPr>
          <p:nvPr/>
        </p:nvSpPr>
        <p:spPr bwMode="auto">
          <a:xfrm>
            <a:off x="8329085" y="3582866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30.44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" name="Rectangle 262"/>
          <p:cNvSpPr>
            <a:spLocks noChangeArrowheads="1"/>
          </p:cNvSpPr>
          <p:nvPr/>
        </p:nvSpPr>
        <p:spPr bwMode="auto">
          <a:xfrm>
            <a:off x="8329085" y="3665294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34.91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5" name="Rectangle 263"/>
          <p:cNvSpPr>
            <a:spLocks noChangeArrowheads="1"/>
          </p:cNvSpPr>
          <p:nvPr/>
        </p:nvSpPr>
        <p:spPr bwMode="auto">
          <a:xfrm>
            <a:off x="8329085" y="3747722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34.65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6" name="Rectangle 264"/>
          <p:cNvSpPr>
            <a:spLocks noChangeArrowheads="1"/>
          </p:cNvSpPr>
          <p:nvPr/>
        </p:nvSpPr>
        <p:spPr bwMode="auto">
          <a:xfrm>
            <a:off x="8329085" y="3830149"/>
            <a:ext cx="2372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100.00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7" name="Rectangle 265"/>
          <p:cNvSpPr>
            <a:spLocks noChangeArrowheads="1"/>
          </p:cNvSpPr>
          <p:nvPr/>
        </p:nvSpPr>
        <p:spPr bwMode="auto">
          <a:xfrm>
            <a:off x="8329085" y="4156564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15.63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8" name="Rectangle 266"/>
          <p:cNvSpPr>
            <a:spLocks noChangeArrowheads="1"/>
          </p:cNvSpPr>
          <p:nvPr/>
        </p:nvSpPr>
        <p:spPr bwMode="auto">
          <a:xfrm>
            <a:off x="8329085" y="4238992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17.73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" name="Rectangle 267"/>
          <p:cNvSpPr>
            <a:spLocks noChangeArrowheads="1"/>
          </p:cNvSpPr>
          <p:nvPr/>
        </p:nvSpPr>
        <p:spPr bwMode="auto">
          <a:xfrm>
            <a:off x="8329085" y="4321420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15.46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" name="Rectangle 268"/>
          <p:cNvSpPr>
            <a:spLocks noChangeArrowheads="1"/>
          </p:cNvSpPr>
          <p:nvPr/>
        </p:nvSpPr>
        <p:spPr bwMode="auto">
          <a:xfrm>
            <a:off x="8329085" y="4402749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15.52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Rectangle 269"/>
          <p:cNvSpPr>
            <a:spLocks noChangeArrowheads="1"/>
          </p:cNvSpPr>
          <p:nvPr/>
        </p:nvSpPr>
        <p:spPr bwMode="auto">
          <a:xfrm>
            <a:off x="8329085" y="4485176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12.26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" name="Rectangle 270"/>
          <p:cNvSpPr>
            <a:spLocks noChangeArrowheads="1"/>
          </p:cNvSpPr>
          <p:nvPr/>
        </p:nvSpPr>
        <p:spPr bwMode="auto">
          <a:xfrm>
            <a:off x="8329085" y="4567604"/>
            <a:ext cx="19396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23.39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3" name="Rectangle 271"/>
          <p:cNvSpPr>
            <a:spLocks noChangeArrowheads="1"/>
          </p:cNvSpPr>
          <p:nvPr/>
        </p:nvSpPr>
        <p:spPr bwMode="auto">
          <a:xfrm>
            <a:off x="8329085" y="4648933"/>
            <a:ext cx="2372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100.00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4" name="Rectangle 272"/>
          <p:cNvSpPr>
            <a:spLocks noChangeArrowheads="1"/>
          </p:cNvSpPr>
          <p:nvPr/>
        </p:nvSpPr>
        <p:spPr bwMode="auto">
          <a:xfrm>
            <a:off x="8329085" y="1695817"/>
            <a:ext cx="24045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Weight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5" name="Rectangle 273"/>
          <p:cNvSpPr>
            <a:spLocks noChangeArrowheads="1"/>
          </p:cNvSpPr>
          <p:nvPr/>
        </p:nvSpPr>
        <p:spPr bwMode="auto">
          <a:xfrm>
            <a:off x="8329084" y="1614488"/>
            <a:ext cx="6893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%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6" name="Rectangle 274"/>
          <p:cNvSpPr>
            <a:spLocks noChangeArrowheads="1"/>
          </p:cNvSpPr>
          <p:nvPr/>
        </p:nvSpPr>
        <p:spPr bwMode="auto">
          <a:xfrm>
            <a:off x="5725585" y="1943101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 (-0.37, 0.37)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Rectangle 275"/>
          <p:cNvSpPr>
            <a:spLocks noChangeArrowheads="1"/>
          </p:cNvSpPr>
          <p:nvPr/>
        </p:nvSpPr>
        <p:spPr bwMode="auto">
          <a:xfrm>
            <a:off x="5725585" y="2024429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-0.04 (-0.92, 0.84)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8" name="Rectangle 276"/>
          <p:cNvSpPr>
            <a:spLocks noChangeArrowheads="1"/>
          </p:cNvSpPr>
          <p:nvPr/>
        </p:nvSpPr>
        <p:spPr bwMode="auto">
          <a:xfrm>
            <a:off x="5725585" y="2106857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0.28 (-0.10, 0.65)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277"/>
          <p:cNvSpPr>
            <a:spLocks noChangeArrowheads="1"/>
          </p:cNvSpPr>
          <p:nvPr/>
        </p:nvSpPr>
        <p:spPr bwMode="auto">
          <a:xfrm>
            <a:off x="5725585" y="2189285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0.12 (-0.13, 0.38)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0" name="Rectangle 278"/>
          <p:cNvSpPr>
            <a:spLocks noChangeArrowheads="1"/>
          </p:cNvSpPr>
          <p:nvPr/>
        </p:nvSpPr>
        <p:spPr bwMode="auto">
          <a:xfrm>
            <a:off x="5725585" y="2515699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0.08 (-0.77, 0.94)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Rectangle 279"/>
          <p:cNvSpPr>
            <a:spLocks noChangeArrowheads="1"/>
          </p:cNvSpPr>
          <p:nvPr/>
        </p:nvSpPr>
        <p:spPr bwMode="auto">
          <a:xfrm>
            <a:off x="5725585" y="2598128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0.09 (-0.28, 0.46)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2" name="Rectangle 280"/>
          <p:cNvSpPr>
            <a:spLocks noChangeArrowheads="1"/>
          </p:cNvSpPr>
          <p:nvPr/>
        </p:nvSpPr>
        <p:spPr bwMode="auto">
          <a:xfrm>
            <a:off x="5725585" y="2680555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0.09 (-0.25, 0.43)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3" name="Rectangle 281"/>
          <p:cNvSpPr>
            <a:spLocks noChangeArrowheads="1"/>
          </p:cNvSpPr>
          <p:nvPr/>
        </p:nvSpPr>
        <p:spPr bwMode="auto">
          <a:xfrm>
            <a:off x="5725585" y="3009168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-0.17 (-1.03, 0.69)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4" name="Rectangle 282"/>
          <p:cNvSpPr>
            <a:spLocks noChangeArrowheads="1"/>
          </p:cNvSpPr>
          <p:nvPr/>
        </p:nvSpPr>
        <p:spPr bwMode="auto">
          <a:xfrm>
            <a:off x="5725585" y="3090497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0.31 (-0.49, 1.12)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5" name="Rectangle 283"/>
          <p:cNvSpPr>
            <a:spLocks noChangeArrowheads="1"/>
          </p:cNvSpPr>
          <p:nvPr/>
        </p:nvSpPr>
        <p:spPr bwMode="auto">
          <a:xfrm>
            <a:off x="5725585" y="3172924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0.73 (-0.09, 1.55)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6" name="Rectangle 284"/>
          <p:cNvSpPr>
            <a:spLocks noChangeArrowheads="1"/>
          </p:cNvSpPr>
          <p:nvPr/>
        </p:nvSpPr>
        <p:spPr bwMode="auto">
          <a:xfrm>
            <a:off x="5725585" y="3255353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0.30 (-0.20, 0.80)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7" name="Rectangle 285"/>
          <p:cNvSpPr>
            <a:spLocks noChangeArrowheads="1"/>
          </p:cNvSpPr>
          <p:nvPr/>
        </p:nvSpPr>
        <p:spPr bwMode="auto">
          <a:xfrm>
            <a:off x="5725585" y="3582866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-0.10 (-0.95, 0.76)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8" name="Rectangle 286"/>
          <p:cNvSpPr>
            <a:spLocks noChangeArrowheads="1"/>
          </p:cNvSpPr>
          <p:nvPr/>
        </p:nvSpPr>
        <p:spPr bwMode="auto">
          <a:xfrm>
            <a:off x="5725585" y="3665294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0.00 (-0.80, 0.80)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9" name="Rectangle 287"/>
          <p:cNvSpPr>
            <a:spLocks noChangeArrowheads="1"/>
          </p:cNvSpPr>
          <p:nvPr/>
        </p:nvSpPr>
        <p:spPr bwMode="auto">
          <a:xfrm>
            <a:off x="5725585" y="3747722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-0.45 (-1.25, 0.36)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0" name="Rectangle 288"/>
          <p:cNvSpPr>
            <a:spLocks noChangeArrowheads="1"/>
          </p:cNvSpPr>
          <p:nvPr/>
        </p:nvSpPr>
        <p:spPr bwMode="auto">
          <a:xfrm>
            <a:off x="5725585" y="3830149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-0.18 (-0.66, 0.29)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1" name="Rectangle 289"/>
          <p:cNvSpPr>
            <a:spLocks noChangeArrowheads="1"/>
          </p:cNvSpPr>
          <p:nvPr/>
        </p:nvSpPr>
        <p:spPr bwMode="auto">
          <a:xfrm>
            <a:off x="5725585" y="4156564"/>
            <a:ext cx="56586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1.14 (0.34, 1.93)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2" name="Rectangle 290"/>
          <p:cNvSpPr>
            <a:spLocks noChangeArrowheads="1"/>
          </p:cNvSpPr>
          <p:nvPr/>
        </p:nvSpPr>
        <p:spPr bwMode="auto">
          <a:xfrm>
            <a:off x="5725585" y="4238992"/>
            <a:ext cx="56586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0.79 (0.12, 1.45)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3" name="Rectangle 291"/>
          <p:cNvSpPr>
            <a:spLocks noChangeArrowheads="1"/>
          </p:cNvSpPr>
          <p:nvPr/>
        </p:nvSpPr>
        <p:spPr bwMode="auto">
          <a:xfrm>
            <a:off x="5725585" y="4321420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-0.48 (-1.29, 0.32)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4" name="Rectangle 292"/>
          <p:cNvSpPr>
            <a:spLocks noChangeArrowheads="1"/>
          </p:cNvSpPr>
          <p:nvPr/>
        </p:nvSpPr>
        <p:spPr bwMode="auto">
          <a:xfrm>
            <a:off x="5725585" y="4402749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-0.04 (-0.84, 0.76)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5" name="Rectangle 293"/>
          <p:cNvSpPr>
            <a:spLocks noChangeArrowheads="1"/>
          </p:cNvSpPr>
          <p:nvPr/>
        </p:nvSpPr>
        <p:spPr bwMode="auto">
          <a:xfrm>
            <a:off x="5725585" y="4485176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0.97 (-0.07, 2.00)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6" name="Rectangle 294"/>
          <p:cNvSpPr>
            <a:spLocks noChangeArrowheads="1"/>
          </p:cNvSpPr>
          <p:nvPr/>
        </p:nvSpPr>
        <p:spPr bwMode="auto">
          <a:xfrm>
            <a:off x="5725585" y="4567604"/>
            <a:ext cx="61715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-0.07 (-0.38, 0.24)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Rectangle 295"/>
          <p:cNvSpPr>
            <a:spLocks noChangeArrowheads="1"/>
          </p:cNvSpPr>
          <p:nvPr/>
        </p:nvSpPr>
        <p:spPr bwMode="auto">
          <a:xfrm>
            <a:off x="5725585" y="4648933"/>
            <a:ext cx="59150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0.34 (-0.16, 0.84)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8" name="Rectangle 296"/>
          <p:cNvSpPr>
            <a:spLocks noChangeArrowheads="1"/>
          </p:cNvSpPr>
          <p:nvPr/>
        </p:nvSpPr>
        <p:spPr bwMode="auto">
          <a:xfrm>
            <a:off x="5725585" y="1695817"/>
            <a:ext cx="496931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SMD (95% CI)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Rectangle 297"/>
          <p:cNvSpPr>
            <a:spLocks noChangeArrowheads="1"/>
          </p:cNvSpPr>
          <p:nvPr/>
        </p:nvSpPr>
        <p:spPr bwMode="auto">
          <a:xfrm>
            <a:off x="6646334" y="1943101"/>
            <a:ext cx="4376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54, 20 (6.25)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0" name="Rectangle 298"/>
          <p:cNvSpPr>
            <a:spLocks noChangeArrowheads="1"/>
          </p:cNvSpPr>
          <p:nvPr/>
        </p:nvSpPr>
        <p:spPr bwMode="auto">
          <a:xfrm>
            <a:off x="6646334" y="2024429"/>
            <a:ext cx="52738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-8.53 (1.85)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1" name="Rectangle 299"/>
          <p:cNvSpPr>
            <a:spLocks noChangeArrowheads="1"/>
          </p:cNvSpPr>
          <p:nvPr/>
        </p:nvSpPr>
        <p:spPr bwMode="auto">
          <a:xfrm>
            <a:off x="6646334" y="2106857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54, 4.48 (12.6)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Rectangle 300"/>
          <p:cNvSpPr>
            <a:spLocks noChangeArrowheads="1"/>
          </p:cNvSpPr>
          <p:nvPr/>
        </p:nvSpPr>
        <p:spPr bwMode="auto">
          <a:xfrm>
            <a:off x="6646334" y="2189285"/>
            <a:ext cx="1298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118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3" name="Rectangle 301"/>
          <p:cNvSpPr>
            <a:spLocks noChangeArrowheads="1"/>
          </p:cNvSpPr>
          <p:nvPr/>
        </p:nvSpPr>
        <p:spPr bwMode="auto">
          <a:xfrm>
            <a:off x="6646333" y="2515699"/>
            <a:ext cx="4600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398 (271)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4" name="Rectangle 302"/>
          <p:cNvSpPr>
            <a:spLocks noChangeArrowheads="1"/>
          </p:cNvSpPr>
          <p:nvPr/>
        </p:nvSpPr>
        <p:spPr bwMode="auto">
          <a:xfrm>
            <a:off x="6646334" y="2598128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54, 7.94 (17.8)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5" name="Rectangle 303"/>
          <p:cNvSpPr>
            <a:spLocks noChangeArrowheads="1"/>
          </p:cNvSpPr>
          <p:nvPr/>
        </p:nvSpPr>
        <p:spPr bwMode="auto">
          <a:xfrm>
            <a:off x="6646334" y="2680555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64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6" name="Rectangle 304"/>
          <p:cNvSpPr>
            <a:spLocks noChangeArrowheads="1"/>
          </p:cNvSpPr>
          <p:nvPr/>
        </p:nvSpPr>
        <p:spPr bwMode="auto">
          <a:xfrm>
            <a:off x="6646333" y="3009168"/>
            <a:ext cx="4600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206 (172)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7" name="Rectangle 305"/>
          <p:cNvSpPr>
            <a:spLocks noChangeArrowheads="1"/>
          </p:cNvSpPr>
          <p:nvPr/>
        </p:nvSpPr>
        <p:spPr bwMode="auto">
          <a:xfrm>
            <a:off x="6646334" y="3090497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18, .59 (.161)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8" name="Rectangle 306"/>
          <p:cNvSpPr>
            <a:spLocks noChangeArrowheads="1"/>
          </p:cNvSpPr>
          <p:nvPr/>
        </p:nvSpPr>
        <p:spPr bwMode="auto">
          <a:xfrm>
            <a:off x="6646334" y="3172924"/>
            <a:ext cx="45845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.67 (.187)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9" name="Rectangle 307"/>
          <p:cNvSpPr>
            <a:spLocks noChangeArrowheads="1"/>
          </p:cNvSpPr>
          <p:nvPr/>
        </p:nvSpPr>
        <p:spPr bwMode="auto">
          <a:xfrm>
            <a:off x="6646334" y="3255353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47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0" name="Rectangle 308"/>
          <p:cNvSpPr>
            <a:spLocks noChangeArrowheads="1"/>
          </p:cNvSpPr>
          <p:nvPr/>
        </p:nvSpPr>
        <p:spPr bwMode="auto">
          <a:xfrm>
            <a:off x="6646334" y="3582866"/>
            <a:ext cx="546625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10, 4800 (4188)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1" name="Rectangle 309"/>
          <p:cNvSpPr>
            <a:spLocks noChangeArrowheads="1"/>
          </p:cNvSpPr>
          <p:nvPr/>
        </p:nvSpPr>
        <p:spPr bwMode="auto">
          <a:xfrm>
            <a:off x="6646334" y="3665294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18, 7.99 (2.29)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2" name="Rectangle 310"/>
          <p:cNvSpPr>
            <a:spLocks noChangeArrowheads="1"/>
          </p:cNvSpPr>
          <p:nvPr/>
        </p:nvSpPr>
        <p:spPr bwMode="auto">
          <a:xfrm>
            <a:off x="6646334" y="3747722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6.97 (2.18)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3" name="Rectangle 311"/>
          <p:cNvSpPr>
            <a:spLocks noChangeArrowheads="1"/>
          </p:cNvSpPr>
          <p:nvPr/>
        </p:nvSpPr>
        <p:spPr bwMode="auto">
          <a:xfrm>
            <a:off x="6646334" y="3830149"/>
            <a:ext cx="8656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47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4" name="Rectangle 312"/>
          <p:cNvSpPr>
            <a:spLocks noChangeArrowheads="1"/>
          </p:cNvSpPr>
          <p:nvPr/>
        </p:nvSpPr>
        <p:spPr bwMode="auto">
          <a:xfrm>
            <a:off x="6646333" y="4156564"/>
            <a:ext cx="330219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14, 10 (2)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5" name="Rectangle 313"/>
          <p:cNvSpPr>
            <a:spLocks noChangeArrowheads="1"/>
          </p:cNvSpPr>
          <p:nvPr/>
        </p:nvSpPr>
        <p:spPr bwMode="auto">
          <a:xfrm>
            <a:off x="6646334" y="4238992"/>
            <a:ext cx="4376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17 (4.78)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6" name="Rectangle 314"/>
          <p:cNvSpPr>
            <a:spLocks noChangeArrowheads="1"/>
          </p:cNvSpPr>
          <p:nvPr/>
        </p:nvSpPr>
        <p:spPr bwMode="auto">
          <a:xfrm>
            <a:off x="6646334" y="4321420"/>
            <a:ext cx="52738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19, -23.1 (10.8)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7" name="Rectangle 315"/>
          <p:cNvSpPr>
            <a:spLocks noChangeArrowheads="1"/>
          </p:cNvSpPr>
          <p:nvPr/>
        </p:nvSpPr>
        <p:spPr bwMode="auto">
          <a:xfrm>
            <a:off x="6646334" y="4402749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18, 17.9 (8.04)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8" name="Rectangle 316"/>
          <p:cNvSpPr>
            <a:spLocks noChangeArrowheads="1"/>
          </p:cNvSpPr>
          <p:nvPr/>
        </p:nvSpPr>
        <p:spPr bwMode="auto">
          <a:xfrm>
            <a:off x="6646334" y="4485176"/>
            <a:ext cx="2901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7, -1 (.5)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9" name="Rectangle 317"/>
          <p:cNvSpPr>
            <a:spLocks noChangeArrowheads="1"/>
          </p:cNvSpPr>
          <p:nvPr/>
        </p:nvSpPr>
        <p:spPr bwMode="auto">
          <a:xfrm>
            <a:off x="6646334" y="4567604"/>
            <a:ext cx="50174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81, 26.7 (24.9)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0" name="Rectangle 318"/>
          <p:cNvSpPr>
            <a:spLocks noChangeArrowheads="1"/>
          </p:cNvSpPr>
          <p:nvPr/>
        </p:nvSpPr>
        <p:spPr bwMode="auto">
          <a:xfrm>
            <a:off x="6646334" y="4648933"/>
            <a:ext cx="129844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158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2" name="Rectangle 320"/>
          <p:cNvSpPr>
            <a:spLocks noChangeArrowheads="1"/>
          </p:cNvSpPr>
          <p:nvPr/>
        </p:nvSpPr>
        <p:spPr bwMode="auto">
          <a:xfrm>
            <a:off x="6646333" y="1614488"/>
            <a:ext cx="29174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N, mean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3" name="Freeform 321"/>
          <p:cNvSpPr>
            <a:spLocks/>
          </p:cNvSpPr>
          <p:nvPr/>
        </p:nvSpPr>
        <p:spPr bwMode="auto">
          <a:xfrm>
            <a:off x="3922184" y="1954091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4" name="Freeform 322"/>
          <p:cNvSpPr>
            <a:spLocks/>
          </p:cNvSpPr>
          <p:nvPr/>
        </p:nvSpPr>
        <p:spPr bwMode="auto">
          <a:xfrm>
            <a:off x="3890433" y="2036519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5" name="Freeform 323"/>
          <p:cNvSpPr>
            <a:spLocks/>
          </p:cNvSpPr>
          <p:nvPr/>
        </p:nvSpPr>
        <p:spPr bwMode="auto">
          <a:xfrm>
            <a:off x="4150784" y="2118947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6" name="Freeform 324"/>
          <p:cNvSpPr>
            <a:spLocks/>
          </p:cNvSpPr>
          <p:nvPr/>
        </p:nvSpPr>
        <p:spPr bwMode="auto">
          <a:xfrm>
            <a:off x="3989917" y="2528888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7" name="Freeform 325"/>
          <p:cNvSpPr>
            <a:spLocks/>
          </p:cNvSpPr>
          <p:nvPr/>
        </p:nvSpPr>
        <p:spPr bwMode="auto">
          <a:xfrm>
            <a:off x="3996267" y="2611316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8" name="Freeform 326"/>
          <p:cNvSpPr>
            <a:spLocks/>
          </p:cNvSpPr>
          <p:nvPr/>
        </p:nvSpPr>
        <p:spPr bwMode="auto">
          <a:xfrm>
            <a:off x="3780367" y="3020158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29" name="Freeform 327"/>
          <p:cNvSpPr>
            <a:spLocks/>
          </p:cNvSpPr>
          <p:nvPr/>
        </p:nvSpPr>
        <p:spPr bwMode="auto">
          <a:xfrm>
            <a:off x="4180417" y="3102586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0" name="Freeform 328"/>
          <p:cNvSpPr>
            <a:spLocks/>
          </p:cNvSpPr>
          <p:nvPr/>
        </p:nvSpPr>
        <p:spPr bwMode="auto">
          <a:xfrm>
            <a:off x="4523317" y="3185014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1" name="Freeform 329"/>
          <p:cNvSpPr>
            <a:spLocks/>
          </p:cNvSpPr>
          <p:nvPr/>
        </p:nvSpPr>
        <p:spPr bwMode="auto">
          <a:xfrm>
            <a:off x="3841751" y="3594955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2" name="Freeform 330"/>
          <p:cNvSpPr>
            <a:spLocks/>
          </p:cNvSpPr>
          <p:nvPr/>
        </p:nvSpPr>
        <p:spPr bwMode="auto">
          <a:xfrm>
            <a:off x="3922184" y="3677383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3" name="Freeform 331"/>
          <p:cNvSpPr>
            <a:spLocks/>
          </p:cNvSpPr>
          <p:nvPr/>
        </p:nvSpPr>
        <p:spPr bwMode="auto">
          <a:xfrm>
            <a:off x="3551767" y="3758712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4" name="Freeform 332"/>
          <p:cNvSpPr>
            <a:spLocks/>
          </p:cNvSpPr>
          <p:nvPr/>
        </p:nvSpPr>
        <p:spPr bwMode="auto">
          <a:xfrm>
            <a:off x="4864100" y="4168653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5" name="Freeform 333"/>
          <p:cNvSpPr>
            <a:spLocks/>
          </p:cNvSpPr>
          <p:nvPr/>
        </p:nvSpPr>
        <p:spPr bwMode="auto">
          <a:xfrm>
            <a:off x="4574117" y="4251082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6" name="Freeform 334"/>
          <p:cNvSpPr>
            <a:spLocks/>
          </p:cNvSpPr>
          <p:nvPr/>
        </p:nvSpPr>
        <p:spPr bwMode="auto">
          <a:xfrm>
            <a:off x="3522133" y="4332410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7" name="Freeform 335"/>
          <p:cNvSpPr>
            <a:spLocks/>
          </p:cNvSpPr>
          <p:nvPr/>
        </p:nvSpPr>
        <p:spPr bwMode="auto">
          <a:xfrm>
            <a:off x="3890433" y="4414838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8" name="Freeform 336"/>
          <p:cNvSpPr>
            <a:spLocks/>
          </p:cNvSpPr>
          <p:nvPr/>
        </p:nvSpPr>
        <p:spPr bwMode="auto">
          <a:xfrm>
            <a:off x="4724400" y="4497266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39" name="Freeform 337"/>
          <p:cNvSpPr>
            <a:spLocks/>
          </p:cNvSpPr>
          <p:nvPr/>
        </p:nvSpPr>
        <p:spPr bwMode="auto">
          <a:xfrm>
            <a:off x="3862917" y="4578595"/>
            <a:ext cx="59267" cy="30773"/>
          </a:xfrm>
          <a:custGeom>
            <a:avLst/>
            <a:gdLst>
              <a:gd name="T0" fmla="*/ 14 w 28"/>
              <a:gd name="T1" fmla="*/ 0 h 28"/>
              <a:gd name="T2" fmla="*/ 0 w 28"/>
              <a:gd name="T3" fmla="*/ 14 h 28"/>
              <a:gd name="T4" fmla="*/ 14 w 28"/>
              <a:gd name="T5" fmla="*/ 28 h 28"/>
              <a:gd name="T6" fmla="*/ 28 w 28"/>
              <a:gd name="T7" fmla="*/ 14 h 28"/>
              <a:gd name="T8" fmla="*/ 14 w 28"/>
              <a:gd name="T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28">
                <a:moveTo>
                  <a:pt x="14" y="0"/>
                </a:moveTo>
                <a:lnTo>
                  <a:pt x="0" y="14"/>
                </a:lnTo>
                <a:lnTo>
                  <a:pt x="14" y="28"/>
                </a:lnTo>
                <a:lnTo>
                  <a:pt x="28" y="14"/>
                </a:lnTo>
                <a:lnTo>
                  <a:pt x="14" y="0"/>
                </a:lnTo>
                <a:close/>
              </a:path>
            </a:pathLst>
          </a:custGeom>
          <a:solidFill>
            <a:srgbClr val="000000"/>
          </a:solidFill>
          <a:ln w="190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40" name="Line 338"/>
          <p:cNvSpPr>
            <a:spLocks noChangeShapeType="1"/>
          </p:cNvSpPr>
          <p:nvPr/>
        </p:nvSpPr>
        <p:spPr bwMode="auto">
          <a:xfrm>
            <a:off x="465667" y="5005022"/>
            <a:ext cx="8295217" cy="0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41" name="Rectangle 339"/>
          <p:cNvSpPr>
            <a:spLocks noChangeArrowheads="1"/>
          </p:cNvSpPr>
          <p:nvPr/>
        </p:nvSpPr>
        <p:spPr bwMode="auto">
          <a:xfrm>
            <a:off x="2770717" y="5206145"/>
            <a:ext cx="54822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Favors Control 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2" name="Rectangle 340"/>
          <p:cNvSpPr>
            <a:spLocks noChangeArrowheads="1"/>
          </p:cNvSpPr>
          <p:nvPr/>
        </p:nvSpPr>
        <p:spPr bwMode="auto">
          <a:xfrm>
            <a:off x="4487334" y="5206145"/>
            <a:ext cx="452047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Favors WBV 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3" name="Line 341"/>
          <p:cNvSpPr>
            <a:spLocks noChangeShapeType="1"/>
          </p:cNvSpPr>
          <p:nvPr/>
        </p:nvSpPr>
        <p:spPr bwMode="auto">
          <a:xfrm>
            <a:off x="3951817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44" name="Rectangle 342"/>
          <p:cNvSpPr>
            <a:spLocks noChangeArrowheads="1"/>
          </p:cNvSpPr>
          <p:nvPr/>
        </p:nvSpPr>
        <p:spPr bwMode="auto">
          <a:xfrm>
            <a:off x="3926418" y="5088549"/>
            <a:ext cx="4328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5" name="Line 343"/>
          <p:cNvSpPr>
            <a:spLocks noChangeShapeType="1"/>
          </p:cNvSpPr>
          <p:nvPr/>
        </p:nvSpPr>
        <p:spPr bwMode="auto">
          <a:xfrm>
            <a:off x="3124200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46" name="Rectangle 344"/>
          <p:cNvSpPr>
            <a:spLocks noChangeArrowheads="1"/>
          </p:cNvSpPr>
          <p:nvPr/>
        </p:nvSpPr>
        <p:spPr bwMode="auto">
          <a:xfrm>
            <a:off x="3079751" y="5088549"/>
            <a:ext cx="6893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7" name="Line 345"/>
          <p:cNvSpPr>
            <a:spLocks noChangeShapeType="1"/>
          </p:cNvSpPr>
          <p:nvPr/>
        </p:nvSpPr>
        <p:spPr bwMode="auto">
          <a:xfrm>
            <a:off x="3331633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48" name="Rectangle 346"/>
          <p:cNvSpPr>
            <a:spLocks noChangeArrowheads="1"/>
          </p:cNvSpPr>
          <p:nvPr/>
        </p:nvSpPr>
        <p:spPr bwMode="auto">
          <a:xfrm>
            <a:off x="3244851" y="5088549"/>
            <a:ext cx="13305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-.75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9" name="Line 347"/>
          <p:cNvSpPr>
            <a:spLocks noChangeShapeType="1"/>
          </p:cNvSpPr>
          <p:nvPr/>
        </p:nvSpPr>
        <p:spPr bwMode="auto">
          <a:xfrm>
            <a:off x="3539067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50" name="Rectangle 348"/>
          <p:cNvSpPr>
            <a:spLocks noChangeArrowheads="1"/>
          </p:cNvSpPr>
          <p:nvPr/>
        </p:nvSpPr>
        <p:spPr bwMode="auto">
          <a:xfrm>
            <a:off x="3481918" y="5088549"/>
            <a:ext cx="89768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-.5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1" name="Line 349"/>
          <p:cNvSpPr>
            <a:spLocks noChangeShapeType="1"/>
          </p:cNvSpPr>
          <p:nvPr/>
        </p:nvSpPr>
        <p:spPr bwMode="auto">
          <a:xfrm>
            <a:off x="3744384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52" name="Rectangle 350"/>
          <p:cNvSpPr>
            <a:spLocks noChangeArrowheads="1"/>
          </p:cNvSpPr>
          <p:nvPr/>
        </p:nvSpPr>
        <p:spPr bwMode="auto">
          <a:xfrm>
            <a:off x="3659717" y="5088549"/>
            <a:ext cx="13305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-.25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3" name="Line 351"/>
          <p:cNvSpPr>
            <a:spLocks noChangeShapeType="1"/>
          </p:cNvSpPr>
          <p:nvPr/>
        </p:nvSpPr>
        <p:spPr bwMode="auto">
          <a:xfrm>
            <a:off x="3951817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54" name="Rectangle 352"/>
          <p:cNvSpPr>
            <a:spLocks noChangeArrowheads="1"/>
          </p:cNvSpPr>
          <p:nvPr/>
        </p:nvSpPr>
        <p:spPr bwMode="auto">
          <a:xfrm>
            <a:off x="3926418" y="5088549"/>
            <a:ext cx="4328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5" name="Line 353"/>
          <p:cNvSpPr>
            <a:spLocks noChangeShapeType="1"/>
          </p:cNvSpPr>
          <p:nvPr/>
        </p:nvSpPr>
        <p:spPr bwMode="auto">
          <a:xfrm>
            <a:off x="4159251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56" name="Rectangle 354"/>
          <p:cNvSpPr>
            <a:spLocks noChangeArrowheads="1"/>
          </p:cNvSpPr>
          <p:nvPr/>
        </p:nvSpPr>
        <p:spPr bwMode="auto">
          <a:xfrm>
            <a:off x="4089400" y="5088549"/>
            <a:ext cx="10740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.25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7" name="Line 355"/>
          <p:cNvSpPr>
            <a:spLocks noChangeShapeType="1"/>
          </p:cNvSpPr>
          <p:nvPr/>
        </p:nvSpPr>
        <p:spPr bwMode="auto">
          <a:xfrm>
            <a:off x="4366684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58" name="Rectangle 356"/>
          <p:cNvSpPr>
            <a:spLocks noChangeArrowheads="1"/>
          </p:cNvSpPr>
          <p:nvPr/>
        </p:nvSpPr>
        <p:spPr bwMode="auto">
          <a:xfrm>
            <a:off x="4326467" y="5088549"/>
            <a:ext cx="64120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9" name="Line 357"/>
          <p:cNvSpPr>
            <a:spLocks noChangeShapeType="1"/>
          </p:cNvSpPr>
          <p:nvPr/>
        </p:nvSpPr>
        <p:spPr bwMode="auto">
          <a:xfrm>
            <a:off x="4574117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60" name="Rectangle 358"/>
          <p:cNvSpPr>
            <a:spLocks noChangeArrowheads="1"/>
          </p:cNvSpPr>
          <p:nvPr/>
        </p:nvSpPr>
        <p:spPr bwMode="auto">
          <a:xfrm>
            <a:off x="4504267" y="5088549"/>
            <a:ext cx="10740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.75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1" name="Line 359"/>
          <p:cNvSpPr>
            <a:spLocks noChangeShapeType="1"/>
          </p:cNvSpPr>
          <p:nvPr/>
        </p:nvSpPr>
        <p:spPr bwMode="auto">
          <a:xfrm>
            <a:off x="4781551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62" name="Rectangle 360"/>
          <p:cNvSpPr>
            <a:spLocks noChangeArrowheads="1"/>
          </p:cNvSpPr>
          <p:nvPr/>
        </p:nvSpPr>
        <p:spPr bwMode="auto">
          <a:xfrm>
            <a:off x="4754034" y="5088549"/>
            <a:ext cx="4328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Line 361"/>
          <p:cNvSpPr>
            <a:spLocks noChangeShapeType="1"/>
          </p:cNvSpPr>
          <p:nvPr/>
        </p:nvSpPr>
        <p:spPr bwMode="auto">
          <a:xfrm>
            <a:off x="5196417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64" name="Rectangle 362"/>
          <p:cNvSpPr>
            <a:spLocks noChangeArrowheads="1"/>
          </p:cNvSpPr>
          <p:nvPr/>
        </p:nvSpPr>
        <p:spPr bwMode="auto">
          <a:xfrm>
            <a:off x="5126567" y="5088549"/>
            <a:ext cx="10740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1.5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Line 363"/>
          <p:cNvSpPr>
            <a:spLocks noChangeShapeType="1"/>
          </p:cNvSpPr>
          <p:nvPr/>
        </p:nvSpPr>
        <p:spPr bwMode="auto">
          <a:xfrm>
            <a:off x="5609167" y="5005022"/>
            <a:ext cx="0" cy="56051"/>
          </a:xfrm>
          <a:prstGeom prst="line">
            <a:avLst/>
          </a:prstGeom>
          <a:noFill/>
          <a:ln w="12700" cap="flat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CH"/>
          </a:p>
        </p:txBody>
      </p:sp>
      <p:sp>
        <p:nvSpPr>
          <p:cNvPr id="166" name="Rectangle 364"/>
          <p:cNvSpPr>
            <a:spLocks noChangeArrowheads="1"/>
          </p:cNvSpPr>
          <p:nvPr/>
        </p:nvSpPr>
        <p:spPr bwMode="auto">
          <a:xfrm>
            <a:off x="5583767" y="5088549"/>
            <a:ext cx="43282" cy="92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0879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979</Words>
  <Application>Microsoft Office PowerPoint</Application>
  <PresentationFormat>On-screen Show (4:3)</PresentationFormat>
  <Paragraphs>238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Joemar A. Dionaldo</dc:creator>
  <cp:lastModifiedBy>Joemar A. Dionaldo</cp:lastModifiedBy>
  <cp:revision>1</cp:revision>
  <dcterms:created xsi:type="dcterms:W3CDTF">2015-11-10T10:13:50Z</dcterms:created>
  <dcterms:modified xsi:type="dcterms:W3CDTF">2015-11-10T10:14:05Z</dcterms:modified>
</cp:coreProperties>
</file>