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8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omeo\Documents\Figure%20suppl&#233;mentaire%20article%20translocon.xlsx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28670042592865"/>
          <c:y val="0.0555555555555555"/>
          <c:w val="0.712996570859329"/>
          <c:h val="0.8796296296296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fixedVal"/>
            <c:noEndCap val="0"/>
            <c:val val="20.0"/>
          </c:errBars>
          <c:cat>
            <c:numRef>
              <c:f>'[Figure supplémentaire article translocon.xlsx]Feuil1'!$M$6</c:f>
              <c:numCache>
                <c:formatCode>General</c:formatCode>
                <c:ptCount val="1"/>
              </c:numCache>
            </c:numRef>
          </c:cat>
          <c:val>
            <c:numRef>
              <c:f>'[Figure supplémentaire article translocon.xlsx]Feuil1'!$B$13</c:f>
              <c:numCache>
                <c:formatCode>General</c:formatCode>
                <c:ptCount val="1"/>
                <c:pt idx="0">
                  <c:v>100.0</c:v>
                </c:pt>
              </c:numCache>
            </c:numRef>
          </c:val>
        </c:ser>
        <c:ser>
          <c:idx val="1"/>
          <c:order val="1"/>
          <c:spPr>
            <a:solidFill>
              <a:schemeClr val="tx1"/>
            </a:solidFill>
            <a:ln>
              <a:solidFill>
                <a:prstClr val="black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'[Figure supplémentaire article translocon.xlsx]Feuil1'!$C$14</c:f>
                <c:numCache>
                  <c:formatCode>General</c:formatCode>
                  <c:ptCount val="1"/>
                  <c:pt idx="0">
                    <c:v>7.119999999999997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numRef>
              <c:f>'[Figure supplémentaire article translocon.xlsx]Feuil1'!$M$6</c:f>
              <c:numCache>
                <c:formatCode>General</c:formatCode>
                <c:ptCount val="1"/>
              </c:numCache>
            </c:numRef>
          </c:cat>
          <c:val>
            <c:numRef>
              <c:f>'[Figure supplémentaire article translocon.xlsx]Feuil1'!$B$14</c:f>
              <c:numCache>
                <c:formatCode>General</c:formatCode>
                <c:ptCount val="1"/>
                <c:pt idx="0">
                  <c:v>24.77999999999999</c:v>
                </c:pt>
              </c:numCache>
            </c:numRef>
          </c:val>
        </c:ser>
        <c:ser>
          <c:idx val="2"/>
          <c:order val="2"/>
          <c:spPr>
            <a:solidFill>
              <a:schemeClr val="bg1">
                <a:lumMod val="50000"/>
              </a:schemeClr>
            </a:solidFill>
            <a:ln>
              <a:solidFill>
                <a:prstClr val="black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'[Figure supplémentaire article translocon.xlsx]Feuil1'!$C$15</c:f>
                <c:numCache>
                  <c:formatCode>General</c:formatCode>
                  <c:ptCount val="1"/>
                  <c:pt idx="0">
                    <c:v>9.93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numRef>
              <c:f>'[Figure supplémentaire article translocon.xlsx]Feuil1'!$M$6</c:f>
              <c:numCache>
                <c:formatCode>General</c:formatCode>
                <c:ptCount val="1"/>
              </c:numCache>
            </c:numRef>
          </c:cat>
          <c:val>
            <c:numRef>
              <c:f>'[Figure supplémentaire article translocon.xlsx]Feuil1'!$B$15</c:f>
              <c:numCache>
                <c:formatCode>General</c:formatCode>
                <c:ptCount val="1"/>
                <c:pt idx="0">
                  <c:v>66.1</c:v>
                </c:pt>
              </c:numCache>
            </c:numRef>
          </c:val>
        </c:ser>
        <c:ser>
          <c:idx val="3"/>
          <c:order val="3"/>
          <c:spPr>
            <a:solidFill>
              <a:schemeClr val="bg1">
                <a:lumMod val="85000"/>
              </a:schemeClr>
            </a:solidFill>
            <a:ln>
              <a:solidFill>
                <a:prstClr val="black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'[Figure supplémentaire article translocon.xlsx]Feuil1'!$C$16</c:f>
                <c:numCache>
                  <c:formatCode>General</c:formatCode>
                  <c:ptCount val="1"/>
                  <c:pt idx="0">
                    <c:v>10.2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numRef>
              <c:f>'[Figure supplémentaire article translocon.xlsx]Feuil1'!$M$6</c:f>
              <c:numCache>
                <c:formatCode>General</c:formatCode>
                <c:ptCount val="1"/>
              </c:numCache>
            </c:numRef>
          </c:cat>
          <c:val>
            <c:numRef>
              <c:f>'[Figure supplémentaire article translocon.xlsx]Feuil1'!$B$16</c:f>
              <c:numCache>
                <c:formatCode>General</c:formatCode>
                <c:ptCount val="1"/>
                <c:pt idx="0">
                  <c:v>73.03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6157640"/>
        <c:axId val="-2142679864"/>
      </c:barChart>
      <c:catAx>
        <c:axId val="2116157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-2142679864"/>
        <c:crosses val="autoZero"/>
        <c:auto val="1"/>
        <c:lblAlgn val="ctr"/>
        <c:lblOffset val="100"/>
        <c:noMultiLvlLbl val="0"/>
      </c:catAx>
      <c:valAx>
        <c:axId val="-2142679864"/>
        <c:scaling>
          <c:orientation val="minMax"/>
        </c:scaling>
        <c:delete val="0"/>
        <c:axPos val="l"/>
        <c:title>
          <c:tx>
            <c:rich>
              <a:bodyPr rot="-5400000" vert="horz" anchor="ctr" anchorCtr="0"/>
              <a:lstStyle/>
              <a:p>
                <a:pPr marL="0" indent="0">
                  <a:buFont typeface="Symbol" charset="0"/>
                  <a:buNone/>
                  <a:defRPr sz="1200"/>
                </a:pPr>
                <a:r>
                  <a:rPr lang="en-US" sz="1200" dirty="0" smtClean="0"/>
                  <a:t>Fluorescence </a:t>
                </a:r>
                <a:r>
                  <a:rPr lang="en-US" sz="1200" dirty="0"/>
                  <a:t>in % of </a:t>
                </a:r>
                <a:r>
                  <a:rPr lang="en-US" sz="1200" dirty="0" smtClean="0"/>
                  <a:t>control</a:t>
                </a:r>
              </a:p>
              <a:p>
                <a:pPr marL="0" indent="0">
                  <a:buFont typeface="Symbol" charset="0"/>
                  <a:buNone/>
                  <a:defRPr sz="1200"/>
                </a:pPr>
                <a:r>
                  <a:rPr lang="en-US" sz="1200" dirty="0" smtClean="0"/>
                  <a:t> (</a:t>
                </a:r>
                <a:r>
                  <a:rPr lang="en-US" sz="1200" dirty="0"/>
                  <a:t>F340/F380)</a:t>
                </a:r>
              </a:p>
            </c:rich>
          </c:tx>
          <c:layout>
            <c:manualLayout>
              <c:xMode val="edge"/>
              <c:yMode val="edge"/>
              <c:x val="0.00833333333333333"/>
              <c:y val="0.14351851851851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21161576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/>
          <a:cs typeface="Times New Roman"/>
        </a:defRPr>
      </a:pPr>
      <a:endParaRPr lang="fr-FR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0.42524</cdr:x>
      <cdr:y>0.28875</cdr:y>
    </cdr:from>
    <cdr:to>
      <cdr:x>0.62524</cdr:x>
      <cdr:y>0.62208</cdr:y>
    </cdr:to>
    <cdr:sp macro="" textlink="">
      <cdr:nvSpPr>
        <cdr:cNvPr id="3" name="ZoneTexte 2"/>
        <cdr:cNvSpPr txBox="1"/>
      </cdr:nvSpPr>
      <cdr:spPr>
        <a:xfrm xmlns:a="http://schemas.openxmlformats.org/drawingml/2006/main">
          <a:off x="1944216" y="79208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fr-FR" sz="800" dirty="0">
            <a:latin typeface="Times New Roman"/>
            <a:cs typeface="Times New Roman"/>
          </a:endParaRPr>
        </a:p>
      </cdr:txBody>
    </cdr:sp>
  </cdr:relSizeAnchor>
  <cdr:relSizeAnchor xmlns:cdr="http://schemas.openxmlformats.org/drawingml/2006/chartDrawing">
    <cdr:from>
      <cdr:x>0.45674</cdr:x>
      <cdr:y>0.57749</cdr:y>
    </cdr:from>
    <cdr:to>
      <cdr:x>0.55124</cdr:x>
      <cdr:y>0.70874</cdr:y>
    </cdr:to>
    <cdr:sp macro="" textlink="">
      <cdr:nvSpPr>
        <cdr:cNvPr id="23" name="ZoneTexte 22"/>
        <cdr:cNvSpPr txBox="1"/>
      </cdr:nvSpPr>
      <cdr:spPr>
        <a:xfrm xmlns:a="http://schemas.openxmlformats.org/drawingml/2006/main">
          <a:off x="2088232" y="1584176"/>
          <a:ext cx="432048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fr-FR" sz="1100" dirty="0"/>
        </a:p>
      </cdr:txBody>
    </cdr:sp>
  </cdr:relSizeAnchor>
  <cdr:relSizeAnchor xmlns:cdr="http://schemas.openxmlformats.org/drawingml/2006/chartDrawing">
    <cdr:from>
      <cdr:x>0.43683</cdr:x>
      <cdr:y>0.62999</cdr:y>
    </cdr:from>
    <cdr:to>
      <cdr:x>0.58637</cdr:x>
      <cdr:y>0.76124</cdr:y>
    </cdr:to>
    <cdr:sp macro="" textlink="">
      <cdr:nvSpPr>
        <cdr:cNvPr id="24" name="ZoneTexte 23"/>
        <cdr:cNvSpPr txBox="1"/>
      </cdr:nvSpPr>
      <cdr:spPr>
        <a:xfrm xmlns:a="http://schemas.openxmlformats.org/drawingml/2006/main">
          <a:off x="1368142" y="1728192"/>
          <a:ext cx="468347" cy="3600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r-FR" sz="1800" dirty="0" smtClean="0">
              <a:latin typeface="Times New Roman"/>
              <a:cs typeface="Times New Roman"/>
            </a:rPr>
            <a:t>***</a:t>
          </a:r>
          <a:endParaRPr lang="fr-FR" sz="1800" dirty="0">
            <a:latin typeface="Times New Roman"/>
            <a:cs typeface="Times New Roman"/>
          </a:endParaRPr>
        </a:p>
      </cdr:txBody>
    </cdr:sp>
  </cdr:relSizeAnchor>
  <cdr:relSizeAnchor xmlns:cdr="http://schemas.openxmlformats.org/drawingml/2006/chartDrawing">
    <cdr:from>
      <cdr:x>0.48824</cdr:x>
      <cdr:y>0.21</cdr:y>
    </cdr:from>
    <cdr:to>
      <cdr:x>0.75599</cdr:x>
      <cdr:y>0.44963</cdr:y>
    </cdr:to>
    <cdr:grpSp>
      <cdr:nvGrpSpPr>
        <cdr:cNvPr id="36" name="Grouper 35"/>
        <cdr:cNvGrpSpPr/>
      </cdr:nvGrpSpPr>
      <cdr:grpSpPr>
        <a:xfrm xmlns:a="http://schemas.openxmlformats.org/drawingml/2006/main">
          <a:off x="1529158" y="576072"/>
          <a:ext cx="838588" cy="657353"/>
          <a:chOff x="2232248" y="576064"/>
          <a:chExt cx="1224136" cy="657364"/>
        </a:xfrm>
      </cdr:grpSpPr>
      <cdr:sp macro="" textlink="">
        <cdr:nvSpPr>
          <cdr:cNvPr id="4" name="ZoneTexte 3"/>
          <cdr:cNvSpPr txBox="1"/>
        </cdr:nvSpPr>
        <cdr:spPr>
          <a:xfrm xmlns:a="http://schemas.openxmlformats.org/drawingml/2006/main">
            <a:off x="2448272" y="864096"/>
            <a:ext cx="360040" cy="369332"/>
          </a:xfrm>
          <a:prstGeom xmlns:a="http://schemas.openxmlformats.org/drawingml/2006/main" prst="rect">
            <a:avLst/>
          </a:prstGeom>
          <a:noFill xmlns:a="http://schemas.openxmlformats.org/drawingml/2006/main"/>
        </cdr:spPr>
        <cdr:txBody>
          <a:bodyPr xmlns:a="http://schemas.openxmlformats.org/drawingml/2006/main" wrap="square" rtlCol="0">
            <a:spAutoFit/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dr:txBody>
      </cdr:sp>
      <cdr:cxnSp macro="">
        <cdr:nvCxnSpPr>
          <cdr:cNvPr id="5" name="Connecteur droit 4"/>
          <cdr:cNvCxnSpPr/>
        </cdr:nvCxnSpPr>
        <cdr:spPr>
          <a:xfrm xmlns:a="http://schemas.openxmlformats.org/drawingml/2006/main">
            <a:off x="2232248" y="1152128"/>
            <a:ext cx="701786" cy="0"/>
          </a:xfrm>
          <a:prstGeom xmlns:a="http://schemas.openxmlformats.org/drawingml/2006/main" prst="line">
            <a:avLst/>
          </a:prstGeom>
          <a:ln xmlns:a="http://schemas.openxmlformats.org/drawingml/2006/main">
            <a:solidFill>
              <a:schemeClr val="tx1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grpSp>
        <cdr:nvGrpSpPr>
          <cdr:cNvPr id="35" name="Grouper 34"/>
          <cdr:cNvGrpSpPr/>
        </cdr:nvGrpSpPr>
        <cdr:grpSpPr>
          <a:xfrm xmlns:a="http://schemas.openxmlformats.org/drawingml/2006/main">
            <a:off x="2232248" y="576064"/>
            <a:ext cx="1224136" cy="369332"/>
            <a:chOff x="2232248" y="576064"/>
            <a:chExt cx="1224136" cy="369332"/>
          </a:xfrm>
        </cdr:grpSpPr>
        <cdr:sp macro="" textlink="">
          <cdr:nvSpPr>
            <cdr:cNvPr id="13" name="ZoneTexte 12"/>
            <cdr:cNvSpPr txBox="1"/>
          </cdr:nvSpPr>
          <cdr:spPr>
            <a:xfrm xmlns:a="http://schemas.openxmlformats.org/drawingml/2006/main">
              <a:off x="2736304" y="576064"/>
              <a:ext cx="418328" cy="369332"/>
            </a:xfrm>
            <a:prstGeom xmlns:a="http://schemas.openxmlformats.org/drawingml/2006/main" prst="rect">
              <a:avLst/>
            </a:prstGeom>
            <a:noFill xmlns:a="http://schemas.openxmlformats.org/drawingml/2006/main"/>
          </cdr:spPr>
          <cdr:txBody>
            <a:bodyPr xmlns:a="http://schemas.openxmlformats.org/drawingml/2006/main" wrap="square" rtlCol="0">
              <a:spAutoFit/>
            </a:bodyPr>
            <a:lstStyle xmlns:a="http://schemas.openxmlformats.org/drawingml/2006/main"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 xmlns:a="http://schemas.openxmlformats.org/drawingml/2006/main">
              <a:r>
                <a:rPr lang="fr-FR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*</a:t>
              </a:r>
              <a:endParaRPr lang="en-US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cdr:txBody>
        </cdr:sp>
        <cdr:cxnSp macro="">
          <cdr:nvCxnSpPr>
            <cdr:cNvPr id="33" name="Connecteur droit 32"/>
            <cdr:cNvCxnSpPr/>
          </cdr:nvCxnSpPr>
          <cdr:spPr>
            <a:xfrm xmlns:a="http://schemas.openxmlformats.org/drawingml/2006/main">
              <a:off x="2232248" y="864096"/>
              <a:ext cx="1224136" cy="0"/>
            </a:xfrm>
            <a:prstGeom xmlns:a="http://schemas.openxmlformats.org/drawingml/2006/main" prst="line">
              <a:avLst/>
            </a:prstGeom>
            <a:ln xmlns:a="http://schemas.openxmlformats.org/drawingml/2006/main">
              <a:solidFill>
                <a:schemeClr val="tx1"/>
              </a:solidFill>
            </a:ln>
          </cdr:spPr>
          <cdr:style>
            <a:lnRef xmlns:a="http://schemas.openxmlformats.org/drawingml/2006/main" idx="1">
              <a:schemeClr val="accent1"/>
            </a:lnRef>
            <a:fillRef xmlns:a="http://schemas.openxmlformats.org/drawingml/2006/main" idx="0">
              <a:schemeClr val="accent1"/>
            </a:fillRef>
            <a:effectRef xmlns:a="http://schemas.openxmlformats.org/drawingml/2006/main" idx="0">
              <a:schemeClr val="accent1"/>
            </a:effectRef>
            <a:fontRef xmlns:a="http://schemas.openxmlformats.org/drawingml/2006/main" idx="minor">
              <a:schemeClr val="tx1"/>
            </a:fontRef>
          </cdr:style>
        </cdr:cxnSp>
      </cdr:grpSp>
    </cdr:grp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3C5B-2C44-4317-A6D2-D710B20E2366}" type="datetimeFigureOut">
              <a:rPr lang="fr-FR" smtClean="0"/>
              <a:t>27/08/15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F566B-8423-4CBC-BD4F-2B9461E61AF1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3C5B-2C44-4317-A6D2-D710B20E2366}" type="datetimeFigureOut">
              <a:rPr lang="fr-FR" smtClean="0"/>
              <a:t>27/08/15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F566B-8423-4CBC-BD4F-2B9461E61AF1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3C5B-2C44-4317-A6D2-D710B20E2366}" type="datetimeFigureOut">
              <a:rPr lang="fr-FR" smtClean="0"/>
              <a:t>27/08/15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F566B-8423-4CBC-BD4F-2B9461E61AF1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3C5B-2C44-4317-A6D2-D710B20E2366}" type="datetimeFigureOut">
              <a:rPr lang="fr-FR" smtClean="0"/>
              <a:t>27/08/15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F566B-8423-4CBC-BD4F-2B9461E61AF1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3C5B-2C44-4317-A6D2-D710B20E2366}" type="datetimeFigureOut">
              <a:rPr lang="fr-FR" smtClean="0"/>
              <a:t>27/08/15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F566B-8423-4CBC-BD4F-2B9461E61AF1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3C5B-2C44-4317-A6D2-D710B20E2366}" type="datetimeFigureOut">
              <a:rPr lang="fr-FR" smtClean="0"/>
              <a:t>27/08/15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F566B-8423-4CBC-BD4F-2B9461E61AF1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3C5B-2C44-4317-A6D2-D710B20E2366}" type="datetimeFigureOut">
              <a:rPr lang="fr-FR" smtClean="0"/>
              <a:t>27/08/15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F566B-8423-4CBC-BD4F-2B9461E61AF1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3C5B-2C44-4317-A6D2-D710B20E2366}" type="datetimeFigureOut">
              <a:rPr lang="fr-FR" smtClean="0"/>
              <a:t>27/08/15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F566B-8423-4CBC-BD4F-2B9461E61AF1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3C5B-2C44-4317-A6D2-D710B20E2366}" type="datetimeFigureOut">
              <a:rPr lang="fr-FR" smtClean="0"/>
              <a:t>27/08/15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F566B-8423-4CBC-BD4F-2B9461E61AF1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3C5B-2C44-4317-A6D2-D710B20E2366}" type="datetimeFigureOut">
              <a:rPr lang="fr-FR" smtClean="0"/>
              <a:t>27/08/15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F566B-8423-4CBC-BD4F-2B9461E61AF1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3C5B-2C44-4317-A6D2-D710B20E2366}" type="datetimeFigureOut">
              <a:rPr lang="fr-FR" smtClean="0"/>
              <a:t>27/08/15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F566B-8423-4CBC-BD4F-2B9461E61AF1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53C5B-2C44-4317-A6D2-D710B20E2366}" type="datetimeFigureOut">
              <a:rPr lang="fr-FR" smtClean="0"/>
              <a:t>27/08/15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F566B-8423-4CBC-BD4F-2B9461E61AF1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/>
          <p:nvPr>
            <p:extLst>
              <p:ext uri="{D42A27DB-BD31-4B8C-83A1-F6EECF244321}">
                <p14:modId xmlns:p14="http://schemas.microsoft.com/office/powerpoint/2010/main" val="287486384"/>
              </p:ext>
            </p:extLst>
          </p:nvPr>
        </p:nvGraphicFramePr>
        <p:xfrm>
          <a:off x="1979722" y="1124744"/>
          <a:ext cx="313198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179512" y="188640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smtClean="0">
                <a:latin typeface="Times New Roman"/>
                <a:cs typeface="Times New Roman"/>
              </a:rPr>
              <a:t>S3 Fig.</a:t>
            </a:r>
            <a:endParaRPr lang="fr-FR" sz="1200" b="1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19</Words>
  <Application>Microsoft Macintosh PowerPoint</Application>
  <PresentationFormat>Présentation à l'écran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Roméo</dc:creator>
  <cp:lastModifiedBy>anne-marie madec</cp:lastModifiedBy>
  <cp:revision>19</cp:revision>
  <dcterms:created xsi:type="dcterms:W3CDTF">2015-02-19T15:58:18Z</dcterms:created>
  <dcterms:modified xsi:type="dcterms:W3CDTF">2015-08-27T16:11:48Z</dcterms:modified>
</cp:coreProperties>
</file>