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Projets%20bis:Projets%20AMM:EDISS%20Florian:Th&#232;se%202015-2018:R&#233;vision%20article%20rom&#233;o:Manip%20R1,%20Test%20diff&#233;rentes%20concentrations%20Ad-Grp78:WB:Analyse%20WB%20grp78-Tubul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8"/>
  <c:chart>
    <c:autoTitleDeleted val="1"/>
    <c:plotArea>
      <c:layout/>
      <c:barChart>
        <c:barDir val="col"/>
        <c:grouping val="clustered"/>
        <c:ser>
          <c:idx val="0"/>
          <c:order val="0"/>
          <c:tx>
            <c:v>GRP78/TUBULIN</c:v>
          </c:tx>
          <c:spPr>
            <a:solidFill>
              <a:schemeClr val="tx1"/>
            </a:solidFill>
          </c:spPr>
          <c:errBars>
            <c:errBarType val="plus"/>
            <c:errValType val="cust"/>
            <c:noEndCap val="1"/>
            <c:plus>
              <c:numRef>
                <c:f>'Analyse gel1'!$E$17:$E$21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24.667192203781703</c:v>
                  </c:pt>
                  <c:pt idx="2">
                    <c:v>3.986755249116495</c:v>
                  </c:pt>
                  <c:pt idx="3">
                    <c:v>29.40722854695457</c:v>
                  </c:pt>
                  <c:pt idx="4">
                    <c:v>22.309275663684328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'Analyse gel1'!$A$17:$A$21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0.5</c:v>
                </c:pt>
                <c:pt idx="3">
                  <c:v>1</c:v>
                </c:pt>
                <c:pt idx="4">
                  <c:v>2.5</c:v>
                </c:pt>
              </c:numCache>
            </c:numRef>
          </c:cat>
          <c:val>
            <c:numRef>
              <c:f>'Analyse gel1'!$D$17:$D$21</c:f>
              <c:numCache>
                <c:formatCode>0.00</c:formatCode>
                <c:ptCount val="5"/>
                <c:pt idx="0">
                  <c:v>100</c:v>
                </c:pt>
                <c:pt idx="1">
                  <c:v>219.98090720199357</c:v>
                </c:pt>
                <c:pt idx="2">
                  <c:v>342.79439675560479</c:v>
                </c:pt>
                <c:pt idx="3">
                  <c:v>330.08061593840819</c:v>
                </c:pt>
                <c:pt idx="4">
                  <c:v>262.77350843874723</c:v>
                </c:pt>
              </c:numCache>
            </c:numRef>
          </c:val>
        </c:ser>
        <c:axId val="44946560"/>
        <c:axId val="44948096"/>
      </c:barChart>
      <c:catAx>
        <c:axId val="44946560"/>
        <c:scaling>
          <c:orientation val="minMax"/>
        </c:scaling>
        <c:axPos val="b"/>
        <c:numFmt formatCode="General" sourceLinked="1"/>
        <c:majorTickMark val="none"/>
        <c:tickLblPos val="nextTo"/>
        <c:crossAx val="44948096"/>
        <c:crosses val="autoZero"/>
        <c:auto val="1"/>
        <c:lblAlgn val="ctr"/>
        <c:lblOffset val="100"/>
      </c:catAx>
      <c:valAx>
        <c:axId val="44948096"/>
        <c:scaling>
          <c:orientation val="minMax"/>
        </c:scaling>
        <c:axPos val="l"/>
        <c:numFmt formatCode="General" sourceLinked="0"/>
        <c:tickLblPos val="nextTo"/>
        <c:crossAx val="44946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200" b="1" i="0">
          <a:latin typeface="Times New Roman"/>
        </a:defRPr>
      </a:pPr>
      <a:endParaRPr lang="fr-F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8B1EC-7E8C-4014-9FE5-8860BA97A479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F60CD-5C3F-4229-9B4C-22E013D495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F60CD-5C3F-4229-9B4C-22E013D495C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92472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011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15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0341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0189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6905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456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8559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56903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8299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5598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05826-F4E6-B846-88B0-D4F952A0AE28}" type="datetimeFigureOut">
              <a:rPr lang="fr-FR" smtClean="0"/>
              <a:pPr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CE648-BD9C-584D-8D7C-CB0075C3BB6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0653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r 54"/>
          <p:cNvGrpSpPr/>
          <p:nvPr/>
        </p:nvGrpSpPr>
        <p:grpSpPr>
          <a:xfrm>
            <a:off x="395713" y="1542785"/>
            <a:ext cx="6333072" cy="4196744"/>
            <a:chOff x="395713" y="1542785"/>
            <a:chExt cx="6333072" cy="4196744"/>
          </a:xfrm>
        </p:grpSpPr>
        <p:grpSp>
          <p:nvGrpSpPr>
            <p:cNvPr id="50" name="Grouper 49"/>
            <p:cNvGrpSpPr/>
            <p:nvPr/>
          </p:nvGrpSpPr>
          <p:grpSpPr>
            <a:xfrm>
              <a:off x="395713" y="1542785"/>
              <a:ext cx="6333072" cy="4196744"/>
              <a:chOff x="395713" y="1542785"/>
              <a:chExt cx="6333072" cy="4196744"/>
            </a:xfrm>
          </p:grpSpPr>
          <p:grpSp>
            <p:nvGrpSpPr>
              <p:cNvPr id="5" name="Grouper 4"/>
              <p:cNvGrpSpPr/>
              <p:nvPr/>
            </p:nvGrpSpPr>
            <p:grpSpPr>
              <a:xfrm>
                <a:off x="395713" y="1542785"/>
                <a:ext cx="6333072" cy="1388482"/>
                <a:chOff x="395713" y="1542785"/>
                <a:chExt cx="6333072" cy="1388482"/>
              </a:xfrm>
            </p:grpSpPr>
            <p:cxnSp>
              <p:nvCxnSpPr>
                <p:cNvPr id="6" name="Connecteur droit 5"/>
                <p:cNvCxnSpPr/>
                <p:nvPr/>
              </p:nvCxnSpPr>
              <p:spPr>
                <a:xfrm>
                  <a:off x="2582957" y="1835476"/>
                  <a:ext cx="79208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ZoneTexte 6"/>
                <p:cNvSpPr txBox="1"/>
                <p:nvPr/>
              </p:nvSpPr>
              <p:spPr>
                <a:xfrm>
                  <a:off x="3387233" y="1877076"/>
                  <a:ext cx="92391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dirty="0" smtClean="0"/>
                    <a:t>0,5</a:t>
                  </a:r>
                  <a:endParaRPr lang="fr-FR" sz="1050" dirty="0"/>
                </a:p>
              </p:txBody>
            </p:sp>
            <p:cxnSp>
              <p:nvCxnSpPr>
                <p:cNvPr id="8" name="Connecteur droit 7"/>
                <p:cNvCxnSpPr/>
                <p:nvPr/>
              </p:nvCxnSpPr>
              <p:spPr>
                <a:xfrm>
                  <a:off x="3447053" y="1842915"/>
                  <a:ext cx="79208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ZoneTexte 8"/>
                <p:cNvSpPr txBox="1"/>
                <p:nvPr/>
              </p:nvSpPr>
              <p:spPr>
                <a:xfrm>
                  <a:off x="4338336" y="1558477"/>
                  <a:ext cx="69289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latin typeface="Times New Roman"/>
                      <a:cs typeface="Times New Roman"/>
                    </a:rPr>
                    <a:t>1</a:t>
                  </a:r>
                  <a:endParaRPr lang="fr-FR" sz="1200" b="1" dirty="0">
                    <a:latin typeface="Times New Roman"/>
                    <a:cs typeface="Times New Roman"/>
                  </a:endParaRPr>
                </a:p>
              </p:txBody>
            </p:sp>
            <p:cxnSp>
              <p:nvCxnSpPr>
                <p:cNvPr id="10" name="Connecteur droit 9"/>
                <p:cNvCxnSpPr/>
                <p:nvPr/>
              </p:nvCxnSpPr>
              <p:spPr>
                <a:xfrm>
                  <a:off x="5175245" y="1842915"/>
                  <a:ext cx="72008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10"/>
                <p:cNvCxnSpPr/>
                <p:nvPr/>
              </p:nvCxnSpPr>
              <p:spPr>
                <a:xfrm>
                  <a:off x="1701619" y="1833791"/>
                  <a:ext cx="79208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" name="Grouper 11"/>
                <p:cNvGrpSpPr/>
                <p:nvPr/>
              </p:nvGrpSpPr>
              <p:grpSpPr>
                <a:xfrm>
                  <a:off x="395713" y="1542785"/>
                  <a:ext cx="6333072" cy="1388482"/>
                  <a:chOff x="395713" y="1542785"/>
                  <a:chExt cx="6333072" cy="1388482"/>
                </a:xfrm>
              </p:grpSpPr>
              <p:sp>
                <p:nvSpPr>
                  <p:cNvPr id="13" name="ZoneTexte 12"/>
                  <p:cNvSpPr txBox="1"/>
                  <p:nvPr/>
                </p:nvSpPr>
                <p:spPr>
                  <a:xfrm>
                    <a:off x="2632554" y="1558477"/>
                    <a:ext cx="69289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0.1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cxnSp>
                <p:nvCxnSpPr>
                  <p:cNvPr id="14" name="Connecteur droit 13"/>
                  <p:cNvCxnSpPr/>
                  <p:nvPr/>
                </p:nvCxnSpPr>
                <p:spPr>
                  <a:xfrm>
                    <a:off x="4311149" y="1835476"/>
                    <a:ext cx="79208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ZoneTexte 14"/>
                  <p:cNvSpPr txBox="1"/>
                  <p:nvPr/>
                </p:nvSpPr>
                <p:spPr>
                  <a:xfrm>
                    <a:off x="5202432" y="1565916"/>
                    <a:ext cx="69289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2.5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" name="ZoneTexte 15"/>
                  <p:cNvSpPr txBox="1"/>
                  <p:nvPr/>
                </p:nvSpPr>
                <p:spPr>
                  <a:xfrm>
                    <a:off x="1751216" y="1556792"/>
                    <a:ext cx="69289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0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pic>
                <p:nvPicPr>
                  <p:cNvPr id="17" name="Picture 2"/>
                  <p:cNvPicPr/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9810" t="24049" r="57000" b="72825"/>
                  <a:stretch/>
                </p:blipFill>
                <p:spPr bwMode="auto">
                  <a:xfrm>
                    <a:off x="1575109" y="1924086"/>
                    <a:ext cx="4437051" cy="2929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53640926-AAD7-44D8-BBD7-CCE9431645EC}">
                      <a14:shadowObscured xmlns="" xmlns:a14="http://schemas.microsoft.com/office/drawing/2010/main"/>
                    </a:ext>
                  </a:extLst>
                </p:spPr>
              </p:pic>
              <p:sp>
                <p:nvSpPr>
                  <p:cNvPr id="18" name="ZoneTexte 17"/>
                  <p:cNvSpPr txBox="1"/>
                  <p:nvPr/>
                </p:nvSpPr>
                <p:spPr>
                  <a:xfrm>
                    <a:off x="872673" y="1887015"/>
                    <a:ext cx="61214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Grp78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" name="ZoneTexte 18"/>
                  <p:cNvSpPr txBox="1"/>
                  <p:nvPr/>
                </p:nvSpPr>
                <p:spPr>
                  <a:xfrm>
                    <a:off x="846759" y="2370485"/>
                    <a:ext cx="71045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err="1" smtClean="0">
                        <a:latin typeface="Times New Roman"/>
                        <a:cs typeface="Times New Roman"/>
                      </a:rPr>
                      <a:t>Tubulin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" name="ZoneTexte 19"/>
                  <p:cNvSpPr txBox="1"/>
                  <p:nvPr/>
                </p:nvSpPr>
                <p:spPr>
                  <a:xfrm>
                    <a:off x="395713" y="1542785"/>
                    <a:ext cx="148485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Grp78-Ad(</a:t>
                    </a:r>
                    <a:r>
                      <a:rPr lang="el-GR" sz="1200" b="1" dirty="0" smtClean="0">
                        <a:latin typeface="Times New Roman"/>
                        <a:cs typeface="Times New Roman"/>
                      </a:rPr>
                      <a:t>μ</a:t>
                    </a:r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L)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" name="ZoneTexte 20"/>
                  <p:cNvSpPr txBox="1"/>
                  <p:nvPr/>
                </p:nvSpPr>
                <p:spPr>
                  <a:xfrm>
                    <a:off x="3519067" y="1556792"/>
                    <a:ext cx="69289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0.5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pic>
                <p:nvPicPr>
                  <p:cNvPr id="22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25649" t="49589" r="22237" b="42900"/>
                  <a:stretch/>
                </p:blipFill>
                <p:spPr bwMode="auto">
                  <a:xfrm>
                    <a:off x="1556704" y="2417554"/>
                    <a:ext cx="4455455" cy="51371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3" name="ZoneTexte 22"/>
                  <p:cNvSpPr txBox="1"/>
                  <p:nvPr/>
                </p:nvSpPr>
                <p:spPr>
                  <a:xfrm>
                    <a:off x="6059454" y="1870271"/>
                    <a:ext cx="65068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78 </a:t>
                    </a:r>
                    <a:r>
                      <a:rPr lang="fr-FR" sz="1200" b="1" dirty="0" err="1" smtClean="0">
                        <a:latin typeface="Times New Roman"/>
                        <a:cs typeface="Times New Roman"/>
                      </a:rPr>
                      <a:t>kDa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" name="ZoneTexte 23"/>
                  <p:cNvSpPr txBox="1"/>
                  <p:nvPr/>
                </p:nvSpPr>
                <p:spPr>
                  <a:xfrm>
                    <a:off x="6078096" y="2551453"/>
                    <a:ext cx="65068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smtClean="0">
                        <a:latin typeface="Times New Roman"/>
                        <a:cs typeface="Times New Roman"/>
                      </a:rPr>
                      <a:t>50 </a:t>
                    </a:r>
                    <a:r>
                      <a:rPr lang="fr-FR" sz="1200" b="1" dirty="0" err="1" smtClean="0">
                        <a:latin typeface="Times New Roman"/>
                        <a:cs typeface="Times New Roman"/>
                      </a:rPr>
                      <a:t>kDa</a:t>
                    </a:r>
                    <a:endParaRPr lang="fr-FR" sz="1200" b="1" dirty="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grpSp>
            <p:nvGrpSpPr>
              <p:cNvPr id="48" name="Grouper 47"/>
              <p:cNvGrpSpPr/>
              <p:nvPr/>
            </p:nvGrpSpPr>
            <p:grpSpPr>
              <a:xfrm>
                <a:off x="1207816" y="2996329"/>
                <a:ext cx="4992983" cy="2743200"/>
                <a:chOff x="1207816" y="2996329"/>
                <a:chExt cx="4992983" cy="2743200"/>
              </a:xfrm>
            </p:grpSpPr>
            <p:graphicFrame>
              <p:nvGraphicFramePr>
                <p:cNvPr id="46" name="Graphique 45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="" xmlns:p14="http://schemas.microsoft.com/office/powerpoint/2010/main" val="4232995033"/>
                    </p:ext>
                  </p:extLst>
                </p:nvPr>
              </p:nvGraphicFramePr>
              <p:xfrm>
                <a:off x="1484815" y="2996329"/>
                <a:ext cx="4715984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sp>
              <p:nvSpPr>
                <p:cNvPr id="47" name="ZoneTexte 46"/>
                <p:cNvSpPr txBox="1"/>
                <p:nvPr/>
              </p:nvSpPr>
              <p:spPr>
                <a:xfrm rot="16200000">
                  <a:off x="334748" y="4190468"/>
                  <a:ext cx="202313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b="1" dirty="0" smtClean="0">
                      <a:latin typeface="Times New Roman"/>
                      <a:cs typeface="Times New Roman"/>
                    </a:rPr>
                    <a:t>GRP78/</a:t>
                  </a:r>
                  <a:r>
                    <a:rPr lang="fr-FR" sz="1200" b="1" dirty="0" err="1" smtClean="0">
                      <a:latin typeface="Times New Roman"/>
                      <a:cs typeface="Times New Roman"/>
                    </a:rPr>
                    <a:t>Tubulin</a:t>
                  </a:r>
                  <a:r>
                    <a:rPr lang="fr-FR" sz="1200" b="1" dirty="0" smtClean="0">
                      <a:latin typeface="Times New Roman"/>
                      <a:cs typeface="Times New Roman"/>
                    </a:rPr>
                    <a:t> (% control)</a:t>
                  </a:r>
                  <a:endParaRPr lang="fr-FR" sz="1200" b="1" dirty="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49" name="Rectangle 48"/>
              <p:cNvSpPr/>
              <p:nvPr/>
            </p:nvSpPr>
            <p:spPr>
              <a:xfrm>
                <a:off x="854002" y="5409881"/>
                <a:ext cx="115247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Times New Roman"/>
                    <a:cs typeface="Times New Roman"/>
                  </a:rPr>
                  <a:t>Grp78-Ad(</a:t>
                </a:r>
                <a:r>
                  <a:rPr lang="el-GR" sz="1200" b="1" dirty="0" smtClean="0">
                    <a:latin typeface="Times New Roman"/>
                    <a:cs typeface="Times New Roman"/>
                  </a:rPr>
                  <a:t>μ</a:t>
                </a:r>
                <a:r>
                  <a:rPr lang="fr-FR" sz="1200" b="1" dirty="0" smtClean="0">
                    <a:latin typeface="Times New Roman"/>
                    <a:cs typeface="Times New Roman"/>
                  </a:rPr>
                  <a:t>L)</a:t>
                </a:r>
                <a:endParaRPr lang="fr-FR" sz="1200" b="1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3757990" y="3163511"/>
              <a:ext cx="4539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b="1" dirty="0" smtClean="0">
                  <a:latin typeface="Times New Roman"/>
                  <a:cs typeface="Times New Roman"/>
                </a:rPr>
                <a:t>***</a:t>
              </a:r>
              <a:endParaRPr lang="fr-FR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615731" y="3163511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b="1" dirty="0" smtClean="0">
                  <a:latin typeface="Times New Roman"/>
                  <a:cs typeface="Times New Roman"/>
                </a:rPr>
                <a:t>**</a:t>
              </a:r>
              <a:endParaRPr lang="fr-FR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469448" y="3520180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b="1" dirty="0" smtClean="0">
                  <a:latin typeface="Times New Roman"/>
                  <a:cs typeface="Times New Roman"/>
                </a:rPr>
                <a:t>**</a:t>
              </a:r>
              <a:endParaRPr lang="fr-FR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59517" y="3768690"/>
              <a:ext cx="1916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b="1" dirty="0" smtClean="0">
                  <a:latin typeface="Times New Roman"/>
                  <a:cs typeface="Times New Roman"/>
                </a:rPr>
                <a:t>*</a:t>
              </a:r>
              <a:endParaRPr lang="fr-FR" sz="1400" dirty="0"/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609600" y="61912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S7 Fig.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119816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32</Words>
  <Application>Microsoft Office PowerPoint</Application>
  <PresentationFormat>Affichage à l'écran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CARMEN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anne-marie madec</dc:creator>
  <cp:lastModifiedBy>fabien.van-coppenolle</cp:lastModifiedBy>
  <cp:revision>11</cp:revision>
  <dcterms:created xsi:type="dcterms:W3CDTF">2015-12-14T13:14:50Z</dcterms:created>
  <dcterms:modified xsi:type="dcterms:W3CDTF">2015-12-16T12:32:07Z</dcterms:modified>
</cp:coreProperties>
</file>