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18" r:id="rId2"/>
    <p:sldId id="516" r:id="rId3"/>
    <p:sldId id="513" r:id="rId4"/>
    <p:sldId id="514" r:id="rId5"/>
    <p:sldId id="517" r:id="rId6"/>
  </p:sldIdLst>
  <p:sldSz cx="9144000" cy="6858000" type="screen4x3"/>
  <p:notesSz cx="9223375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1C5"/>
    <a:srgbClr val="FFFF00"/>
    <a:srgbClr val="FFFFFF"/>
    <a:srgbClr val="FF5050"/>
    <a:srgbClr val="0E0E3A"/>
    <a:srgbClr val="2C2CB2"/>
    <a:srgbClr val="0080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340" autoAdjust="0"/>
    <p:restoredTop sz="96134" autoAdjust="0"/>
  </p:normalViewPr>
  <p:slideViewPr>
    <p:cSldViewPr snapToGrid="0">
      <p:cViewPr varScale="1">
        <p:scale>
          <a:sx n="68" d="100"/>
          <a:sy n="68" d="100"/>
        </p:scale>
        <p:origin x="-666" y="-90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2064" y="-78"/>
      </p:cViewPr>
      <p:guideLst>
        <p:guide orient="horz" pos="2208"/>
        <p:guide pos="2905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996796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10" rIns="91416" bIns="4571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24447" y="1"/>
            <a:ext cx="3996796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10" rIns="91416" bIns="4571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658443"/>
            <a:ext cx="3996796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10" rIns="91416" bIns="4571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24447" y="6658443"/>
            <a:ext cx="3996796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10" rIns="91416" bIns="4571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fld id="{501B9A0C-28EE-45A8-AAD1-BCB3ED2FA8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871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996796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10" rIns="91416" bIns="4571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24447" y="1"/>
            <a:ext cx="3996796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10" rIns="91416" bIns="4571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908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3330421"/>
            <a:ext cx="7378700" cy="315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10" rIns="91416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658443"/>
            <a:ext cx="3996796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10" rIns="91416" bIns="4571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24447" y="6658443"/>
            <a:ext cx="3996796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10" rIns="91416" bIns="4571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fld id="{D9021075-8B71-46D7-B3FD-CF8F7C9CBD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428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021075-8B71-46D7-B3FD-CF8F7C9CBD3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817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021075-8B71-46D7-B3FD-CF8F7C9CBD3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62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021075-8B71-46D7-B3FD-CF8F7C9CBD3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522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AP85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021075-8B71-46D7-B3FD-CF8F7C9CBD3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89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024FC-91D7-4160-A1F9-1BD5CC9AE0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01578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48CD6-E3E0-4BC8-B7FA-BE65B6F6F3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1434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058BE-B35E-4123-B4B6-BC1E140FBE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84010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1A1F3-2C17-43D3-82B9-7CEE40F41A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2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764A7-53A1-43A9-A67E-9A23C1FB51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4749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5B549-2BEC-418D-8586-82F58255A3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075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E167A-C42D-4F41-A5E0-593198D90C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03474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313BD-8278-4299-8FB3-528F871C91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89344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32273-B5D6-4BC2-B546-72CB97A77B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23221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3FB79-6093-438A-B2E1-D20931163E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4738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64567-D8B5-481E-95AD-B6D9F5FFF4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43929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-110" charset="0"/>
                <a:ea typeface="ＭＳ Ｐゴシック" pitchFamily="-110" charset="-128"/>
              </a:defRPr>
            </a:lvl1pPr>
          </a:lstStyle>
          <a:p>
            <a:pPr>
              <a:defRPr/>
            </a:pPr>
            <a:fld id="{C9BACB1B-C062-49A4-8ACA-652640A116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3.mp4"/><Relationship Id="rId7" Type="http://schemas.openxmlformats.org/officeDocument/2006/relationships/image" Target="../media/image2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3.mp4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5.wmv"/><Relationship Id="rId7" Type="http://schemas.openxmlformats.org/officeDocument/2006/relationships/image" Target="../media/image4.png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5.wm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6.wmv"/><Relationship Id="rId1" Type="http://schemas.microsoft.com/office/2007/relationships/media" Target="../media/media6.wmv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488" y="1449763"/>
            <a:ext cx="858129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ACCOMMODATIVE MOVEMENTS OF THE LENS/CAPSULE AND THE PVZ INS-LE IN RELATION TO THE VITREOUS FACE AND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AGING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MARY ANN CROFT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GREGG HEATLEY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JARED P. MCDONALD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ALEXANDER KATZ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PAUL L. KAUFMAN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1, 2, 3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ctr"/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Department of Ophthalmology and Visual Sciences, University of Wisconsin-Madison, Madison, WI 53792;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Wisconsin National Primate Research Center;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McPherson Eye Research Institute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06997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slide show </a:t>
            </a:r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mode - use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page down key to move through the slides and view the video clips.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992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0"/>
          <p:cNvSpPr>
            <a:spLocks noChangeArrowheads="1"/>
          </p:cNvSpPr>
          <p:nvPr/>
        </p:nvSpPr>
        <p:spPr bwMode="auto">
          <a:xfrm>
            <a:off x="75804" y="5833807"/>
            <a:ext cx="906819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charset="0"/>
                <a:cs typeface="Arial" charset="0"/>
              </a:rPr>
              <a:t>Video clip 1. UBM images in the young phakic rhesus monkey eye (age 7); the posterior lens pole moves posteriorly during accommodation as in the human eye.</a:t>
            </a:r>
            <a:endParaRPr lang="en-US" sz="2000" dirty="0">
              <a:latin typeface="Arial" charset="0"/>
              <a:cs typeface="Arial" charset="0"/>
            </a:endParaRPr>
          </a:p>
        </p:txBody>
      </p:sp>
      <p:pic>
        <p:nvPicPr>
          <p:cNvPr id="2" name="video clip 1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38206" t="10244" b="10679"/>
          <a:stretch/>
        </p:blipFill>
        <p:spPr>
          <a:xfrm>
            <a:off x="1674055" y="1167619"/>
            <a:ext cx="5134708" cy="4380549"/>
          </a:xfrm>
          <a:prstGeom prst="rect">
            <a:avLst/>
          </a:prstGeom>
        </p:spPr>
      </p:pic>
      <p:sp>
        <p:nvSpPr>
          <p:cNvPr id="4" name="Rectangle 60"/>
          <p:cNvSpPr>
            <a:spLocks noChangeArrowheads="1"/>
          </p:cNvSpPr>
          <p:nvPr/>
        </p:nvSpPr>
        <p:spPr bwMode="auto">
          <a:xfrm>
            <a:off x="5506764" y="1173529"/>
            <a:ext cx="12350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cornea</a:t>
            </a:r>
            <a:endParaRPr lang="en-US" sz="18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119811" y="1418262"/>
            <a:ext cx="418306" cy="1846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60"/>
          <p:cNvSpPr>
            <a:spLocks noChangeArrowheads="1"/>
          </p:cNvSpPr>
          <p:nvPr/>
        </p:nvSpPr>
        <p:spPr bwMode="auto">
          <a:xfrm>
            <a:off x="1952491" y="2606087"/>
            <a:ext cx="32666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charset="0"/>
                <a:cs typeface="Arial" charset="0"/>
              </a:rPr>
              <a:t>a</a:t>
            </a:r>
            <a:r>
              <a:rPr 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nterior lens surface</a:t>
            </a:r>
            <a:endParaRPr lang="en-US" sz="18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60"/>
          <p:cNvSpPr>
            <a:spLocks noChangeArrowheads="1"/>
          </p:cNvSpPr>
          <p:nvPr/>
        </p:nvSpPr>
        <p:spPr bwMode="auto">
          <a:xfrm>
            <a:off x="1614463" y="3657120"/>
            <a:ext cx="2626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  <a:latin typeface="Arial" charset="0"/>
                <a:cs typeface="Arial" charset="0"/>
              </a:rPr>
              <a:t>p</a:t>
            </a:r>
            <a:r>
              <a:rPr 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osterior </a:t>
            </a:r>
            <a:r>
              <a:rPr 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lens surface</a:t>
            </a:r>
            <a:endParaRPr lang="en-US" sz="18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0"/>
          <p:cNvSpPr>
            <a:spLocks noChangeArrowheads="1"/>
          </p:cNvSpPr>
          <p:nvPr/>
        </p:nvSpPr>
        <p:spPr bwMode="auto">
          <a:xfrm>
            <a:off x="251244" y="5651440"/>
            <a:ext cx="87264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dirty="0" smtClean="0">
                <a:latin typeface="Arial" charset="0"/>
                <a:cs typeface="Arial" charset="0"/>
              </a:rPr>
              <a:t>Video clips </a:t>
            </a:r>
            <a:r>
              <a:rPr lang="en-US" sz="1600" dirty="0" smtClean="0">
                <a:latin typeface="Arial" charset="0"/>
                <a:cs typeface="Arial" charset="0"/>
              </a:rPr>
              <a:t>2 (left panel), and </a:t>
            </a:r>
            <a:r>
              <a:rPr lang="en-US" sz="1600" dirty="0" smtClean="0">
                <a:latin typeface="Arial" charset="0"/>
                <a:cs typeface="Arial" charset="0"/>
              </a:rPr>
              <a:t>3 (right panel)</a:t>
            </a:r>
            <a:r>
              <a:rPr lang="en-US" sz="1600" dirty="0" smtClean="0">
                <a:latin typeface="Arial" charset="0"/>
                <a:cs typeface="Arial" charset="0"/>
              </a:rPr>
              <a:t>. </a:t>
            </a:r>
            <a:r>
              <a:rPr lang="en-US" sz="1600" dirty="0" smtClean="0">
                <a:latin typeface="Arial" charset="0"/>
                <a:cs typeface="Arial" charset="0"/>
              </a:rPr>
              <a:t>UBM images in young and older rhesus </a:t>
            </a:r>
            <a:r>
              <a:rPr lang="en-US" sz="1600" dirty="0">
                <a:latin typeface="Arial" charset="0"/>
                <a:cs typeface="Arial" charset="0"/>
              </a:rPr>
              <a:t>monkey </a:t>
            </a:r>
            <a:r>
              <a:rPr lang="en-US" sz="1600" dirty="0" smtClean="0">
                <a:latin typeface="Arial" charset="0"/>
                <a:cs typeface="Arial" charset="0"/>
              </a:rPr>
              <a:t>eyes two weeks following ECLE. The central capsule bows backward during accommodation and the backward bowing is less pronounced in the older eye. </a:t>
            </a:r>
          </a:p>
        </p:txBody>
      </p:sp>
      <p:pic>
        <p:nvPicPr>
          <p:cNvPr id="2" name="Slide 11 Left Panelescrs Video Clip#1 2013young Monkey Cap Bow-1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1585" t="31548" r="1429" b="14945"/>
          <a:stretch/>
        </p:blipFill>
        <p:spPr>
          <a:xfrm>
            <a:off x="128448" y="1863620"/>
            <a:ext cx="4531940" cy="2714965"/>
          </a:xfrm>
          <a:prstGeom prst="rect">
            <a:avLst/>
          </a:prstGeom>
        </p:spPr>
      </p:pic>
      <p:pic>
        <p:nvPicPr>
          <p:cNvPr id="6" name="Slide 11 Right Older Monkey Cap Bow-1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1854" t="23212" r="4416" b="22920"/>
          <a:stretch/>
        </p:blipFill>
        <p:spPr>
          <a:xfrm>
            <a:off x="4666126" y="1861162"/>
            <a:ext cx="4311605" cy="2733305"/>
          </a:xfrm>
          <a:prstGeom prst="rect">
            <a:avLst/>
          </a:prstGeom>
        </p:spPr>
      </p:pic>
      <p:sp>
        <p:nvSpPr>
          <p:cNvPr id="12" name="Rectangle 60"/>
          <p:cNvSpPr>
            <a:spLocks noChangeArrowheads="1"/>
          </p:cNvSpPr>
          <p:nvPr/>
        </p:nvSpPr>
        <p:spPr bwMode="auto">
          <a:xfrm>
            <a:off x="7069798" y="2164851"/>
            <a:ext cx="12350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cornea</a:t>
            </a:r>
            <a:endParaRPr lang="en-US" sz="18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7033746" y="3694243"/>
            <a:ext cx="403422" cy="20181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4960393" y="1399497"/>
            <a:ext cx="33345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  <a:cs typeface="Arial" charset="0"/>
              </a:rPr>
              <a:t>Older </a:t>
            </a:r>
            <a:r>
              <a:rPr lang="en-US" dirty="0" smtClean="0">
                <a:latin typeface="Arial" charset="0"/>
                <a:cs typeface="Arial" charset="0"/>
              </a:rPr>
              <a:t>Monkey (age 17)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682845" y="2409584"/>
            <a:ext cx="418306" cy="1846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60"/>
          <p:cNvSpPr>
            <a:spLocks noChangeArrowheads="1"/>
          </p:cNvSpPr>
          <p:nvPr/>
        </p:nvSpPr>
        <p:spPr bwMode="auto">
          <a:xfrm>
            <a:off x="7075749" y="3896054"/>
            <a:ext cx="12350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capsule</a:t>
            </a:r>
            <a:endParaRPr lang="en-US" sz="18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60836" y="1332533"/>
            <a:ext cx="3272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  <a:cs typeface="Arial" charset="0"/>
              </a:rPr>
              <a:t>Young </a:t>
            </a:r>
            <a:r>
              <a:rPr lang="en-US" dirty="0" smtClean="0">
                <a:latin typeface="Arial" charset="0"/>
                <a:cs typeface="Arial" charset="0"/>
              </a:rPr>
              <a:t>Monkey (age 9)</a:t>
            </a:r>
            <a:endParaRPr lang="en-US" dirty="0"/>
          </a:p>
        </p:txBody>
      </p:sp>
      <p:sp>
        <p:nvSpPr>
          <p:cNvPr id="10" name="Rectangle 60"/>
          <p:cNvSpPr>
            <a:spLocks noChangeArrowheads="1"/>
          </p:cNvSpPr>
          <p:nvPr/>
        </p:nvSpPr>
        <p:spPr bwMode="auto">
          <a:xfrm>
            <a:off x="3088795" y="2184658"/>
            <a:ext cx="12350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cornea</a:t>
            </a:r>
            <a:endParaRPr lang="en-US" sz="18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2670489" y="2369324"/>
            <a:ext cx="418306" cy="1846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60"/>
          <p:cNvSpPr>
            <a:spLocks noChangeArrowheads="1"/>
          </p:cNvSpPr>
          <p:nvPr/>
        </p:nvSpPr>
        <p:spPr bwMode="auto">
          <a:xfrm>
            <a:off x="3088795" y="3775255"/>
            <a:ext cx="12350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capsule</a:t>
            </a:r>
            <a:endParaRPr lang="en-US" sz="18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817098" y="3610416"/>
            <a:ext cx="434179" cy="20181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0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83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remove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6" repeatCount="indefinite" fill="remove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6"/>
          <p:cNvSpPr txBox="1">
            <a:spLocks noChangeArrowheads="1"/>
          </p:cNvSpPr>
          <p:nvPr/>
        </p:nvSpPr>
        <p:spPr bwMode="auto">
          <a:xfrm>
            <a:off x="93663" y="5771724"/>
            <a:ext cx="889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 smtClean="0">
                <a:latin typeface="Arial" charset="0"/>
                <a:cs typeface="Arial" charset="0"/>
              </a:rPr>
              <a:t>Video clips </a:t>
            </a:r>
            <a:r>
              <a:rPr lang="en-US" sz="1200" dirty="0" smtClean="0">
                <a:latin typeface="Arial" charset="0"/>
                <a:cs typeface="Arial" charset="0"/>
              </a:rPr>
              <a:t>4 (left panel) and 5 (right panel). </a:t>
            </a:r>
            <a:r>
              <a:rPr lang="en-US" sz="1200" dirty="0">
                <a:latin typeface="Arial" charset="0"/>
                <a:cs typeface="Arial" charset="0"/>
              </a:rPr>
              <a:t>Heidelberg Spectralis </a:t>
            </a:r>
            <a:r>
              <a:rPr lang="en-US" sz="1200" dirty="0" smtClean="0">
                <a:latin typeface="Arial" charset="0"/>
                <a:cs typeface="Arial" charset="0"/>
              </a:rPr>
              <a:t>OCT images </a:t>
            </a:r>
            <a:r>
              <a:rPr lang="en-US" sz="1200" dirty="0">
                <a:latin typeface="Arial" charset="0"/>
                <a:cs typeface="Arial" charset="0"/>
              </a:rPr>
              <a:t>collected in a rhesus monkey eye (age 17) </a:t>
            </a:r>
            <a:r>
              <a:rPr lang="en-US" sz="1200" dirty="0" smtClean="0">
                <a:latin typeface="Arial" charset="0"/>
                <a:cs typeface="Arial" charset="0"/>
              </a:rPr>
              <a:t>two weeks after ECLE. The monkey was in a prone position (</a:t>
            </a:r>
            <a:r>
              <a:rPr lang="en-US" sz="1200" dirty="0">
                <a:latin typeface="Arial" charset="0"/>
                <a:cs typeface="Arial" charset="0"/>
              </a:rPr>
              <a:t>f</a:t>
            </a:r>
            <a:r>
              <a:rPr lang="en-US" sz="1200" dirty="0" smtClean="0">
                <a:latin typeface="Arial" charset="0"/>
                <a:cs typeface="Arial" charset="0"/>
              </a:rPr>
              <a:t>acing forward). The video clips show </a:t>
            </a:r>
            <a:r>
              <a:rPr lang="en-US" sz="1200" dirty="0">
                <a:latin typeface="Arial" charset="0"/>
                <a:cs typeface="Arial" charset="0"/>
              </a:rPr>
              <a:t>that </a:t>
            </a:r>
            <a:r>
              <a:rPr lang="en-US" sz="1200" dirty="0" smtClean="0">
                <a:latin typeface="Arial" charset="0"/>
                <a:cs typeface="Arial" charset="0"/>
              </a:rPr>
              <a:t>the capsule </a:t>
            </a:r>
            <a:r>
              <a:rPr lang="en-US" sz="1200" dirty="0">
                <a:latin typeface="Arial" charset="0"/>
                <a:cs typeface="Arial" charset="0"/>
              </a:rPr>
              <a:t>also bows backward if the monkey is </a:t>
            </a:r>
            <a:r>
              <a:rPr lang="en-US" sz="1200" dirty="0" smtClean="0">
                <a:latin typeface="Arial" charset="0"/>
                <a:cs typeface="Arial" charset="0"/>
              </a:rPr>
              <a:t>in a prone position. The OCT instrument was provided </a:t>
            </a:r>
            <a:r>
              <a:rPr lang="en-US" sz="1200" dirty="0">
                <a:latin typeface="Arial" charset="0"/>
                <a:cs typeface="Arial" charset="0"/>
              </a:rPr>
              <a:t>courtesy of Steve Eastman, Cedarburg </a:t>
            </a:r>
            <a:r>
              <a:rPr lang="en-US" sz="1200" dirty="0" smtClean="0">
                <a:latin typeface="Arial" charset="0"/>
                <a:cs typeface="Arial" charset="0"/>
              </a:rPr>
              <a:t>WI</a:t>
            </a:r>
            <a:r>
              <a:rPr lang="en-US" sz="1200" dirty="0">
                <a:latin typeface="Arial" charset="0"/>
                <a:cs typeface="Arial" charset="0"/>
              </a:rPr>
              <a:t>.</a:t>
            </a:r>
            <a:r>
              <a:rPr lang="en-US" sz="1200" dirty="0" smtClean="0">
                <a:latin typeface="Arial" charset="0"/>
                <a:cs typeface="Arial" charset="0"/>
              </a:rPr>
              <a:t> </a:t>
            </a:r>
            <a:endParaRPr lang="en-US" sz="1200" dirty="0">
              <a:latin typeface="Arial" charset="0"/>
              <a:cs typeface="Arial" charset="0"/>
            </a:endParaRPr>
          </a:p>
        </p:txBody>
      </p:sp>
      <p:pic>
        <p:nvPicPr>
          <p:cNvPr id="2" name="video clip 6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17440" y="1313071"/>
            <a:ext cx="4266223" cy="3199668"/>
          </a:xfrm>
          <a:prstGeom prst="rect">
            <a:avLst/>
          </a:prstGeom>
        </p:spPr>
      </p:pic>
      <p:pic>
        <p:nvPicPr>
          <p:cNvPr id="5" name="video clip 5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71142" y="1313073"/>
            <a:ext cx="4266223" cy="3199668"/>
          </a:xfrm>
          <a:prstGeom prst="rect">
            <a:avLst/>
          </a:prstGeom>
        </p:spPr>
      </p:pic>
      <p:sp>
        <p:nvSpPr>
          <p:cNvPr id="10" name="TextBox 55"/>
          <p:cNvSpPr txBox="1">
            <a:spLocks noChangeArrowheads="1"/>
          </p:cNvSpPr>
          <p:nvPr/>
        </p:nvSpPr>
        <p:spPr bwMode="auto">
          <a:xfrm>
            <a:off x="1880524" y="4582466"/>
            <a:ext cx="12474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dirty="0">
                <a:latin typeface="Arial" charset="0"/>
                <a:cs typeface="Arial" charset="0"/>
              </a:rPr>
              <a:t>c</a:t>
            </a:r>
            <a:r>
              <a:rPr lang="en-US" dirty="0" smtClean="0">
                <a:latin typeface="Arial" charset="0"/>
                <a:cs typeface="Arial" charset="0"/>
              </a:rPr>
              <a:t>apsule</a:t>
            </a:r>
            <a:endParaRPr lang="en-US" dirty="0">
              <a:latin typeface="Arial" charset="0"/>
              <a:cs typeface="Arial" charset="0"/>
            </a:endParaRPr>
          </a:p>
        </p:txBody>
      </p:sp>
      <p:cxnSp>
        <p:nvCxnSpPr>
          <p:cNvPr id="7" name="Straight Arrow Connector 6"/>
          <p:cNvCxnSpPr>
            <a:stCxn id="10" idx="0"/>
          </p:cNvCxnSpPr>
          <p:nvPr/>
        </p:nvCxnSpPr>
        <p:spPr>
          <a:xfrm flipH="1" flipV="1">
            <a:off x="2413766" y="4085708"/>
            <a:ext cx="90487" cy="4967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55"/>
          <p:cNvSpPr txBox="1">
            <a:spLocks noChangeArrowheads="1"/>
          </p:cNvSpPr>
          <p:nvPr/>
        </p:nvSpPr>
        <p:spPr bwMode="auto">
          <a:xfrm rot="5400000" flipH="1">
            <a:off x="3292193" y="2684491"/>
            <a:ext cx="1229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anterior</a:t>
            </a: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TextBox 55"/>
          <p:cNvSpPr txBox="1">
            <a:spLocks noChangeArrowheads="1"/>
          </p:cNvSpPr>
          <p:nvPr/>
        </p:nvSpPr>
        <p:spPr bwMode="auto">
          <a:xfrm rot="16200000">
            <a:off x="445267" y="2684491"/>
            <a:ext cx="1383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posterior</a:t>
            </a: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850551" y="4085708"/>
            <a:ext cx="146835" cy="7269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5"/>
          <p:cNvSpPr txBox="1">
            <a:spLocks noChangeArrowheads="1"/>
          </p:cNvSpPr>
          <p:nvPr/>
        </p:nvSpPr>
        <p:spPr bwMode="auto">
          <a:xfrm>
            <a:off x="6373658" y="4699822"/>
            <a:ext cx="12474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dirty="0">
                <a:latin typeface="Arial" charset="0"/>
                <a:cs typeface="Arial" charset="0"/>
              </a:rPr>
              <a:t>c</a:t>
            </a:r>
            <a:r>
              <a:rPr lang="en-US" dirty="0" smtClean="0">
                <a:latin typeface="Arial" charset="0"/>
                <a:cs typeface="Arial" charset="0"/>
              </a:rPr>
              <a:t>apsule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1" name="TextBox 55"/>
          <p:cNvSpPr txBox="1">
            <a:spLocks noChangeArrowheads="1"/>
          </p:cNvSpPr>
          <p:nvPr/>
        </p:nvSpPr>
        <p:spPr bwMode="auto">
          <a:xfrm rot="5400000" flipH="1">
            <a:off x="7610701" y="2684491"/>
            <a:ext cx="1229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anterior</a:t>
            </a: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TextBox 55"/>
          <p:cNvSpPr txBox="1">
            <a:spLocks noChangeArrowheads="1"/>
          </p:cNvSpPr>
          <p:nvPr/>
        </p:nvSpPr>
        <p:spPr bwMode="auto">
          <a:xfrm rot="16200000">
            <a:off x="4763775" y="2684491"/>
            <a:ext cx="1383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posterior</a:t>
            </a: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31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5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repeatCount="indefinite" fill="remove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>
          <a:xfrm>
            <a:off x="702100" y="5450754"/>
            <a:ext cx="8426546" cy="914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pitchFamily="-110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  Video clip </a:t>
            </a:r>
            <a:r>
              <a:rPr lang="en-US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#6. </a:t>
            </a:r>
            <a:r>
              <a:rPr lang="en-US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UBM image in a young rhesus monkey eye (aged 13) showing that 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</a:rPr>
              <a:t>the PVZ INS-LE moves </a:t>
            </a:r>
            <a:r>
              <a:rPr lang="en-US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forward in the absence of the lens/capsule. </a:t>
            </a:r>
            <a:endParaRPr lang="en-US" sz="16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Video Clip 7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34677" t="34409" r="29516" b="30968"/>
          <a:stretch/>
        </p:blipFill>
        <p:spPr>
          <a:xfrm>
            <a:off x="1980095" y="1709283"/>
            <a:ext cx="4406910" cy="319600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304902" y="3923117"/>
            <a:ext cx="225083" cy="520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910023" y="3923117"/>
            <a:ext cx="394879" cy="520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57603" y="4443620"/>
            <a:ext cx="1944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PVZ INS-LE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962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108501</TotalTime>
  <Words>282</Words>
  <Application>Microsoft Office PowerPoint</Application>
  <PresentationFormat>On-screen Show (4:3)</PresentationFormat>
  <Paragraphs>32</Paragraphs>
  <Slides>5</Slides>
  <Notes>4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Garrick Witte</dc:creator>
  <cp:lastModifiedBy>Mary Ann Croft</cp:lastModifiedBy>
  <cp:revision>867</cp:revision>
  <cp:lastPrinted>2015-06-03T16:48:47Z</cp:lastPrinted>
  <dcterms:created xsi:type="dcterms:W3CDTF">2009-04-29T21:36:53Z</dcterms:created>
  <dcterms:modified xsi:type="dcterms:W3CDTF">2015-06-08T17:12:47Z</dcterms:modified>
</cp:coreProperties>
</file>