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3"/>
  </p:notesMasterIdLst>
  <p:sldIdLst>
    <p:sldId id="257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200" y="-18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EADD6-D58A-FD49-8506-54AB92493B68}" type="datetimeFigureOut">
              <a:rPr lang="en-US" smtClean="0"/>
              <a:t>12/14/15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D8756-067D-9F47-9D4D-DE58728B03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19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3.</a:t>
            </a:r>
            <a:r>
              <a:rPr lang="en-US" baseline="0" dirty="0" smtClean="0"/>
              <a:t> Field guide to collection of marine disease samples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AF1D8-D1D3-5547-9280-D6CA988171D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872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863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079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869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219200"/>
            <a:ext cx="8229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924300"/>
            <a:ext cx="82296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50B1E2-D328-4208-9D0C-28D6CDE37E84}" type="slidenum">
              <a:rPr lang="en-US" smtClean="0">
                <a:solidFill>
                  <a:srgbClr val="0000C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73004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657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393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38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4" descr="C:\Users\Colleen\Pictures\2010-10-11\074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440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803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51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1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1A3E-CFB4-4D92-A1FE-A59DDD056F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5603-FDBA-4E75-ADAC-7216382B6D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04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50B1E2-D328-4208-9D0C-28D6CDE37E84}" type="slidenum">
              <a:rPr lang="en-US" smtClean="0">
                <a:solidFill>
                  <a:srgbClr val="0000CC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72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9939" y="1437337"/>
            <a:ext cx="3363058" cy="2565579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0" y="1325853"/>
            <a:ext cx="4143957" cy="25655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9172604" cy="6554202"/>
            <a:chOff x="0" y="0"/>
            <a:chExt cx="9172604" cy="6554202"/>
          </a:xfrm>
          <a:effectLst/>
        </p:grpSpPr>
        <p:sp>
          <p:nvSpPr>
            <p:cNvPr id="3" name="Rectangle 2"/>
            <p:cNvSpPr/>
            <p:nvPr/>
          </p:nvSpPr>
          <p:spPr>
            <a:xfrm>
              <a:off x="0" y="0"/>
              <a:ext cx="9172604" cy="655420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8758" y="0"/>
              <a:ext cx="9100748" cy="6432979"/>
              <a:chOff x="58758" y="0"/>
              <a:chExt cx="9100748" cy="643297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4894564" y="1198969"/>
                <a:ext cx="4155222" cy="2565579"/>
                <a:chOff x="4940467" y="1198969"/>
                <a:chExt cx="4155222" cy="2565579"/>
              </a:xfrm>
            </p:grpSpPr>
            <p:pic>
              <p:nvPicPr>
                <p:cNvPr id="42" name="Picture 41"/>
                <p:cNvPicPr/>
                <p:nvPr/>
              </p:nvPicPr>
              <p:blipFill>
                <a:blip r:embed="rId3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artisticWatercolorSponge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08514" y="1698485"/>
                  <a:ext cx="3944256" cy="133320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4" name="Rectangle 43"/>
                <p:cNvSpPr/>
                <p:nvPr/>
              </p:nvSpPr>
              <p:spPr>
                <a:xfrm>
                  <a:off x="4940467" y="1198969"/>
                  <a:ext cx="4155222" cy="2565579"/>
                </a:xfrm>
                <a:prstGeom prst="rect">
                  <a:avLst/>
                </a:prstGeom>
                <a:solidFill>
                  <a:schemeClr val="bg1">
                    <a:alpha val="47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560672" y="1097673"/>
                <a:ext cx="3363058" cy="2575529"/>
                <a:chOff x="381120" y="1393297"/>
                <a:chExt cx="3363058" cy="2575529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381120" y="1403247"/>
                  <a:ext cx="3363058" cy="2565579"/>
                </a:xfrm>
                <a:prstGeom prst="rect">
                  <a:avLst/>
                </a:prstGeom>
                <a:solidFill>
                  <a:schemeClr val="bg1">
                    <a:alpha val="77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5">
                  <a:alphaModFix amt="29000"/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artisticLightScreen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2930" y="1393297"/>
                  <a:ext cx="3035301" cy="2499065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4" name="Group 3"/>
              <p:cNvGrpSpPr/>
              <p:nvPr/>
            </p:nvGrpSpPr>
            <p:grpSpPr>
              <a:xfrm>
                <a:off x="58758" y="0"/>
                <a:ext cx="9100748" cy="6432979"/>
                <a:chOff x="58758" y="0"/>
                <a:chExt cx="9100748" cy="6432979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66887" y="5971314"/>
                  <a:ext cx="902880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*organs vary in form and structure in invertebrates and in some cases whole animals or simple cross sections may be sufficient, particularly in clonal animals or small specimens</a:t>
                  </a: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4045857" y="3394128"/>
                  <a:ext cx="85169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Arial"/>
                      <a:cs typeface="Arial"/>
                    </a:rPr>
                    <a:t>Metadata</a:t>
                  </a:r>
                  <a:endParaRPr lang="en-US" sz="1200" b="1" dirty="0">
                    <a:latin typeface="Arial"/>
                    <a:cs typeface="Arial"/>
                  </a:endParaRPr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>
                  <a:off x="896730" y="1512304"/>
                  <a:ext cx="7708469" cy="1813299"/>
                  <a:chOff x="896730" y="1451108"/>
                  <a:chExt cx="7708469" cy="1813299"/>
                </a:xfrm>
              </p:grpSpPr>
              <p:grpSp>
                <p:nvGrpSpPr>
                  <p:cNvPr id="39" name="Group 38"/>
                  <p:cNvGrpSpPr/>
                  <p:nvPr/>
                </p:nvGrpSpPr>
                <p:grpSpPr>
                  <a:xfrm>
                    <a:off x="896730" y="1451108"/>
                    <a:ext cx="7695461" cy="1813299"/>
                    <a:chOff x="73394" y="1968689"/>
                    <a:chExt cx="7320160" cy="1813299"/>
                  </a:xfrm>
                </p:grpSpPr>
                <p:grpSp>
                  <p:nvGrpSpPr>
                    <p:cNvPr id="23" name="Group 22"/>
                    <p:cNvGrpSpPr/>
                    <p:nvPr/>
                  </p:nvGrpSpPr>
                  <p:grpSpPr>
                    <a:xfrm>
                      <a:off x="73395" y="1968689"/>
                      <a:ext cx="7320159" cy="1472935"/>
                      <a:chOff x="-135649" y="3207709"/>
                      <a:chExt cx="9552607" cy="1472935"/>
                    </a:xfrm>
                  </p:grpSpPr>
                  <p:sp>
                    <p:nvSpPr>
                      <p:cNvPr id="24" name="TextBox 23"/>
                      <p:cNvSpPr txBox="1"/>
                      <p:nvPr/>
                    </p:nvSpPr>
                    <p:spPr>
                      <a:xfrm>
                        <a:off x="-135649" y="3207709"/>
                        <a:ext cx="9404299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200" b="1" dirty="0" smtClean="0">
                            <a:latin typeface="Arial"/>
                            <a:cs typeface="Arial"/>
                          </a:rPr>
                          <a:t>Sample Preservation Methods</a:t>
                        </a:r>
                        <a:endParaRPr lang="en-US" sz="1200" b="1" dirty="0">
                          <a:latin typeface="Arial"/>
                          <a:cs typeface="Arial"/>
                        </a:endParaRPr>
                      </a:p>
                    </p:txBody>
                  </p:sp>
                  <p:grpSp>
                    <p:nvGrpSpPr>
                      <p:cNvPr id="25" name="Group 24"/>
                      <p:cNvGrpSpPr/>
                      <p:nvPr/>
                    </p:nvGrpSpPr>
                    <p:grpSpPr>
                      <a:xfrm>
                        <a:off x="-44683" y="3577041"/>
                        <a:ext cx="9461641" cy="1103603"/>
                        <a:chOff x="60819" y="3100327"/>
                        <a:chExt cx="9461641" cy="1103603"/>
                      </a:xfrm>
                    </p:grpSpPr>
                    <p:sp>
                      <p:nvSpPr>
                        <p:cNvPr id="26" name="TextBox 25"/>
                        <p:cNvSpPr txBox="1"/>
                        <p:nvPr/>
                      </p:nvSpPr>
                      <p:spPr>
                        <a:xfrm>
                          <a:off x="118495" y="3100327"/>
                          <a:ext cx="8727482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Histology: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		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	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m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odified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Davidson’s or 10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% buffered 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f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ormalin</a:t>
                          </a:r>
                          <a:endParaRPr lang="en-US" sz="1200" dirty="0">
                            <a:latin typeface="Arial"/>
                            <a:cs typeface="Arial"/>
                          </a:endParaRPr>
                        </a:p>
                      </p:txBody>
                    </p:sp>
                    <p:sp>
                      <p:nvSpPr>
                        <p:cNvPr id="27" name="TextBox 26"/>
                        <p:cNvSpPr txBox="1"/>
                        <p:nvPr/>
                      </p:nvSpPr>
                      <p:spPr>
                        <a:xfrm>
                          <a:off x="60819" y="3659113"/>
                          <a:ext cx="8727480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Genomics (DNA): 		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freezing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(-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20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°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C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,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-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80 °C,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or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flash 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f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rozen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) or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ethanol 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p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reservation</a:t>
                          </a:r>
                          <a:endParaRPr lang="en-US" sz="1200" dirty="0">
                            <a:latin typeface="Arial"/>
                            <a:cs typeface="Arial"/>
                          </a:endParaRPr>
                        </a:p>
                      </p:txBody>
                    </p:sp>
                    <p:sp>
                      <p:nvSpPr>
                        <p:cNvPr id="28" name="TextBox 27"/>
                        <p:cNvSpPr txBox="1"/>
                        <p:nvPr/>
                      </p:nvSpPr>
                      <p:spPr>
                        <a:xfrm>
                          <a:off x="61307" y="3926931"/>
                          <a:ext cx="9461153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Transcriptomics (RNA): 		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RNA stabilization 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s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olution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or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flash 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f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reezing </a:t>
                          </a:r>
                          <a:endParaRPr lang="en-US" sz="1200" dirty="0">
                            <a:latin typeface="Arial"/>
                            <a:cs typeface="Arial"/>
                          </a:endParaRPr>
                        </a:p>
                      </p:txBody>
                    </p:sp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100527" y="3361229"/>
                          <a:ext cx="9273624" cy="27699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Electron Microscopy: 		2.5% 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glutaraldehyde</a:t>
                          </a:r>
                          <a:r>
                            <a:rPr lang="en-US" sz="1200" dirty="0">
                              <a:latin typeface="Arial"/>
                              <a:cs typeface="Arial"/>
                            </a:rPr>
                            <a:t> buffered in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0.1 M sodium </a:t>
                          </a:r>
                          <a:r>
                            <a:rPr lang="en-US" sz="1200" dirty="0" smtClean="0">
                              <a:latin typeface="Arial"/>
                              <a:cs typeface="Arial"/>
                            </a:rPr>
                            <a:t>cacodylate</a:t>
                          </a:r>
                          <a:endParaRPr lang="en-US" sz="1200" dirty="0">
                            <a:latin typeface="Arial"/>
                            <a:cs typeface="Arial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36" name="Rectangle 35"/>
                    <p:cNvSpPr/>
                    <p:nvPr/>
                  </p:nvSpPr>
                  <p:spPr>
                    <a:xfrm>
                      <a:off x="73394" y="2307679"/>
                      <a:ext cx="7206511" cy="1474309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983413" y="2907683"/>
                    <a:ext cx="762178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Arial"/>
                        <a:cs typeface="Arial"/>
                      </a:rPr>
                      <a:t>Culture	 		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appropriate 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media or flash freezing for some viral isolation </a:t>
                    </a:r>
                    <a:endParaRPr lang="en-US" sz="1200" dirty="0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15" name="Group 14"/>
                <p:cNvGrpSpPr>
                  <a:grpSpLocks/>
                </p:cNvGrpSpPr>
                <p:nvPr/>
              </p:nvGrpSpPr>
              <p:grpSpPr>
                <a:xfrm>
                  <a:off x="58758" y="0"/>
                  <a:ext cx="4389120" cy="1390047"/>
                  <a:chOff x="73394" y="878624"/>
                  <a:chExt cx="4262640" cy="1224546"/>
                </a:xfrm>
              </p:grpSpPr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88900" y="878624"/>
                    <a:ext cx="424713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dirty="0" smtClean="0">
                        <a:latin typeface="Arial"/>
                        <a:cs typeface="Arial"/>
                      </a:rPr>
                      <a:t>Invertebrate</a:t>
                    </a:r>
                    <a:endParaRPr lang="en-US" sz="1200" b="1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73394" y="1209032"/>
                    <a:ext cx="4262640" cy="894138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/>
                        <a:cs typeface="Arial"/>
                      </a:rPr>
                      <a:t>Common organs for sample collection*</a:t>
                    </a:r>
                  </a:p>
                  <a:p>
                    <a:r>
                      <a:rPr lang="en-US" sz="1000" dirty="0" smtClean="0">
                        <a:latin typeface="Arial"/>
                        <a:cs typeface="Arial"/>
                      </a:rPr>
                      <a:t>Gills, heart, muscle and/or foot, gastro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-intestinal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system (may be simple digestive gland or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cecae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 depending on organism), reproductive organs or tissues, epidermis, esophagus, mantle,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antennal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gland,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hematopoietic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tissue, brain; as present (see 2,3,4,6, 7)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12" name="Group 11"/>
                <p:cNvGrpSpPr/>
                <p:nvPr/>
              </p:nvGrpSpPr>
              <p:grpSpPr>
                <a:xfrm>
                  <a:off x="60278" y="3678020"/>
                  <a:ext cx="9099228" cy="2585323"/>
                  <a:chOff x="60278" y="3924776"/>
                  <a:chExt cx="9099228" cy="2585323"/>
                </a:xfrm>
              </p:grpSpPr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88900" y="3924776"/>
                    <a:ext cx="9070606" cy="258532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u="sng" dirty="0" smtClean="0">
                        <a:latin typeface="Arial"/>
                        <a:cs typeface="Arial"/>
                      </a:rPr>
                      <a:t>Environment: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 date, location </a:t>
                    </a:r>
                    <a:r>
                      <a:rPr lang="en-US" sz="1200" dirty="0">
                        <a:latin typeface="Arial"/>
                        <a:cs typeface="Arial"/>
                      </a:rPr>
                      <a:t>(latitude/ longitude or GPS 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coordinates)</a:t>
                    </a:r>
                    <a:r>
                      <a:rPr lang="en-US" sz="1200" dirty="0">
                        <a:latin typeface="Arial"/>
                        <a:cs typeface="Arial"/>
                      </a:rPr>
                      <a:t>, time of 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collections</a:t>
                    </a:r>
                    <a:r>
                      <a:rPr lang="en-US" sz="1200" dirty="0">
                        <a:latin typeface="Arial"/>
                        <a:cs typeface="Arial"/>
                      </a:rPr>
                      <a:t>, habitat/ substrate type, weather conditions, tidal conditions, recent storm events, tidal zone, air temperature, water temperature, salinity, dissolved oxygen levels, 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visibility</a:t>
                    </a:r>
                    <a:r>
                      <a:rPr lang="en-US" sz="1200" dirty="0">
                        <a:latin typeface="Arial"/>
                        <a:cs typeface="Arial"/>
                      </a:rPr>
                      <a:t>, phytoplankton blooms, water clarity, presence of contaminants, recent human activity (i.e. fishing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), 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etc.</a:t>
                    </a:r>
                    <a:endParaRPr lang="en-US" sz="1200" dirty="0">
                      <a:latin typeface="Arial"/>
                      <a:cs typeface="Arial"/>
                    </a:endParaRPr>
                  </a:p>
                  <a:p>
                    <a:endParaRPr lang="en-US" sz="1200" u="sng" dirty="0" smtClean="0">
                      <a:latin typeface="Arial"/>
                      <a:cs typeface="Arial"/>
                    </a:endParaRPr>
                  </a:p>
                  <a:p>
                    <a:r>
                      <a:rPr lang="en-US" sz="1200" u="sng" dirty="0" smtClean="0">
                        <a:latin typeface="Arial"/>
                        <a:cs typeface="Arial"/>
                      </a:rPr>
                      <a:t>Population: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  </a:t>
                    </a:r>
                    <a:r>
                      <a:rPr lang="en-US" sz="1200" dirty="0">
                        <a:latin typeface="Arial"/>
                        <a:cs typeface="Arial"/>
                      </a:rPr>
                      <a:t>species (impacted and also unaffected), associated community 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members, number </a:t>
                    </a:r>
                    <a:r>
                      <a:rPr lang="en-US" sz="1200" dirty="0">
                        <a:latin typeface="Arial"/>
                        <a:cs typeface="Arial"/>
                      </a:rPr>
                      <a:t>of animals 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involved, wild and or aquaculture species</a:t>
                    </a:r>
                    <a:endParaRPr lang="en-US" sz="1200" dirty="0">
                      <a:latin typeface="Arial"/>
                      <a:cs typeface="Arial"/>
                    </a:endParaRPr>
                  </a:p>
                  <a:p>
                    <a:endParaRPr lang="en-US" sz="1200" u="sng" dirty="0" smtClean="0">
                      <a:latin typeface="Arial"/>
                      <a:cs typeface="Arial"/>
                    </a:endParaRPr>
                  </a:p>
                  <a:p>
                    <a:r>
                      <a:rPr lang="en-US" sz="1200" u="sng" dirty="0" smtClean="0">
                        <a:latin typeface="Arial"/>
                        <a:cs typeface="Arial"/>
                      </a:rPr>
                      <a:t>Organism: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  size, age, reproductive condition, abnormal </a:t>
                    </a:r>
                    <a:r>
                      <a:rPr lang="en-US" sz="1200" dirty="0">
                        <a:latin typeface="Arial"/>
                        <a:cs typeface="Arial"/>
                      </a:rPr>
                      <a:t>behavior (lethargy, erratic swimming/ movement, respiratory distress), gross signs (discoloration, lesions, hemorrhaging, excessive mucus production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), if outward disease signs present: severity &amp; prevalence</a:t>
                    </a:r>
                    <a:endParaRPr lang="en-US" sz="1200" dirty="0">
                      <a:latin typeface="Arial"/>
                      <a:cs typeface="Arial"/>
                    </a:endParaRPr>
                  </a:p>
                  <a:p>
                    <a:endParaRPr lang="en-US" sz="1200" u="sng" dirty="0" smtClean="0">
                      <a:latin typeface="Arial"/>
                      <a:cs typeface="Arial"/>
                    </a:endParaRPr>
                  </a:p>
                  <a:p>
                    <a:r>
                      <a:rPr lang="en-US" sz="1200" u="sng" dirty="0" smtClean="0">
                        <a:latin typeface="Arial"/>
                        <a:cs typeface="Arial"/>
                      </a:rPr>
                      <a:t>Other </a:t>
                    </a:r>
                    <a:r>
                      <a:rPr lang="en-US" sz="1200" u="sng" dirty="0">
                        <a:latin typeface="Arial"/>
                        <a:cs typeface="Arial"/>
                      </a:rPr>
                      <a:t>important data:</a:t>
                    </a:r>
                    <a:r>
                      <a:rPr lang="en-US" sz="1200" dirty="0">
                        <a:latin typeface="Arial"/>
                        <a:cs typeface="Arial"/>
                      </a:rPr>
                      <a:t> Names, agencies and contact information for sample collectors and investigators, detailed sample information on collection 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containers including fixative, </a:t>
                    </a:r>
                    <a:r>
                      <a:rPr lang="en-US" sz="1200" dirty="0">
                        <a:latin typeface="Arial"/>
                        <a:cs typeface="Arial"/>
                      </a:rPr>
                      <a:t>possibly chain of custody forms to accompany </a:t>
                    </a:r>
                    <a:r>
                      <a:rPr lang="en-US" sz="1200" dirty="0" smtClean="0">
                        <a:latin typeface="Arial"/>
                        <a:cs typeface="Arial"/>
                      </a:rPr>
                      <a:t>samples, photo documentation</a:t>
                    </a:r>
                    <a:endParaRPr lang="en-US" sz="1200" dirty="0">
                      <a:latin typeface="Arial"/>
                      <a:cs typeface="Arial"/>
                    </a:endParaRPr>
                  </a:p>
                  <a:p>
                    <a:endParaRPr lang="en-US" dirty="0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60278" y="3950393"/>
                    <a:ext cx="9062941" cy="2208211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4759528" y="34052"/>
                  <a:ext cx="4389120" cy="1351346"/>
                  <a:chOff x="73394" y="875830"/>
                  <a:chExt cx="4281856" cy="1016935"/>
                </a:xfrm>
              </p:grpSpPr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26629" y="875830"/>
                    <a:ext cx="422862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dirty="0">
                        <a:latin typeface="Arial"/>
                        <a:cs typeface="Arial"/>
                      </a:rPr>
                      <a:t>V</a:t>
                    </a:r>
                    <a:r>
                      <a:rPr lang="en-US" sz="1200" b="1" dirty="0" smtClean="0">
                        <a:latin typeface="Arial"/>
                        <a:cs typeface="Arial"/>
                      </a:rPr>
                      <a:t>ertebrate</a:t>
                    </a:r>
                    <a:endParaRPr lang="en-US" sz="1200" b="1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73394" y="1128443"/>
                    <a:ext cx="4262640" cy="764322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/>
                        <a:cs typeface="Arial"/>
                      </a:rPr>
                      <a:t>Common organs for sample collection</a:t>
                    </a:r>
                  </a:p>
                  <a:p>
                    <a:r>
                      <a:rPr lang="en-US" sz="1000" dirty="0">
                        <a:latin typeface="Arial"/>
                        <a:cs typeface="Arial"/>
                      </a:rPr>
                      <a:t>Hematopoietic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tissue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spleen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thymus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heart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thyroid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gills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k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idney, gastrointestinal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s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ystem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GI contents, reproductive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o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rgans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b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rain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and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specialized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s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ensory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and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endocrine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o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rgans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eye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,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p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seudobranch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, urine, bile, adrenal glands, liver,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gallbladder, 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choroid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r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ete, musculoskeletal </a:t>
                    </a:r>
                    <a:r>
                      <a:rPr lang="en-US" sz="1000" dirty="0">
                        <a:latin typeface="Arial"/>
                        <a:cs typeface="Arial"/>
                      </a:rPr>
                      <a:t>s</a:t>
                    </a:r>
                    <a:r>
                      <a:rPr lang="en-US" sz="1000" dirty="0" smtClean="0">
                        <a:latin typeface="Arial"/>
                        <a:cs typeface="Arial"/>
                      </a:rPr>
                      <a:t>ystem, and skin; as present (see 1, 2, 5)</a:t>
                    </a:r>
                    <a:endParaRPr lang="en-US" sz="1000" dirty="0">
                      <a:latin typeface="Arial"/>
                      <a:cs typeface="Arial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70395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 head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 heading.thmx</Template>
  <TotalTime>4143</TotalTime>
  <Words>372</Words>
  <Application>Microsoft Macintosh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PR heading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Colleen Burge</dc:creator>
  <cp:lastModifiedBy>Colleen Burge</cp:lastModifiedBy>
  <cp:revision>23</cp:revision>
  <dcterms:created xsi:type="dcterms:W3CDTF">2015-08-11T21:04:01Z</dcterms:created>
  <dcterms:modified xsi:type="dcterms:W3CDTF">2015-12-14T20:46:50Z</dcterms:modified>
</cp:coreProperties>
</file>