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2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3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4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9" r:id="rId3"/>
    <p:sldId id="277" r:id="rId4"/>
    <p:sldId id="278" r:id="rId5"/>
    <p:sldId id="280" r:id="rId6"/>
  </p:sldIdLst>
  <p:sldSz cx="6858000" cy="9144000" type="screen4x3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1D1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187" autoAdjust="0"/>
  </p:normalViewPr>
  <p:slideViewPr>
    <p:cSldViewPr>
      <p:cViewPr varScale="1">
        <p:scale>
          <a:sx n="62" d="100"/>
          <a:sy n="62" d="100"/>
        </p:scale>
        <p:origin x="2244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r2\vol2_homewindows\users\leblond\qRT-PCR\U251_U87%20sur%20Mo\Moyenne%20r&#233;sulta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Test%20fonctionnels\Hypoxie\Arg1\interpr&#233;tation\Analyse%20Arg1activit&#233;%20diff&#233;rents%20temps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r2\vol2_homewindows\users\leblond\Test%20fonctionnels\R&#233;oxyg&#233;ntation\iNOS\interpr&#233;tation\iNOS_repolaris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r2\vol2_homewindows\users\leblond\Test%20fonctionnels\R&#233;oxyg&#233;ntation\Arg1\interpr&#233;tation\Arg1%20Mo%20r&#233;ox%20repolarisa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r2\vol2_homewindows\users\leblond\Test%20fonctionnels\R&#233;oxyg&#233;ntation\Arg1\interpr&#233;tation\Arg1%20Mo%20r&#233;ox%20polarisatio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r2\vol2_homewindows\users\leblond\Test%20fonctionnels\R&#233;oxyg&#233;ntation\iNOS\interpr&#233;tation\iNOS_polarisatio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r2\vol2_homewindows\users\leblond\qRT-PCR\U251_U87%20sur%20Mo\Moyenne%20r&#233;sulta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Test%20fonctionnels\Hypoxie\Arg1\interpr&#233;tation\Analyse%20Arg1activit&#233;%20diff&#233;rents%20temp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Test%20fonctionnels\Hypoxie\iNOS\r&#233;sultats\Analyse%20iNOS%20diff&#233;rents%20temps%20pour%20106%20cell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qRT-PCR\Macrophage\repr&#233;sentation%20en%20vague%201%25%200.2%25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qRT-PCR\Macrophage\repr&#233;sentation%20en%20vague%201%25%200.2%25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qRT-PCR\Macrophage\repr&#233;sentation%20en%20vague%201%25%200.2%25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qRT-PCR\Macrophage\repr&#233;sentation%20en%20vague%201%25%200.2%25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2\vol2_homewindows\users\leblond\Test%20fonctionnels\Hypoxie\iNOS\r&#233;sultats\Analyse%20iNOS%20diff&#233;rents%20temps%20pour%20106%20cel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'cell tumorale 1%'!$I$76:$I$82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0.34382315712125777</c:v>
                  </c:pt>
                  <c:pt idx="2">
                    <c:v>0.93109759947508042</c:v>
                  </c:pt>
                  <c:pt idx="4">
                    <c:v>0</c:v>
                  </c:pt>
                  <c:pt idx="5">
                    <c:v>0.29413913960137622</c:v>
                  </c:pt>
                  <c:pt idx="6">
                    <c:v>1.9793195525962046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'cell tumorale 1%'!$I$67:$I$73</c:f>
              <c:numCache>
                <c:formatCode>General</c:formatCode>
                <c:ptCount val="7"/>
                <c:pt idx="0">
                  <c:v>1</c:v>
                </c:pt>
                <c:pt idx="1">
                  <c:v>0.32441157228615153</c:v>
                </c:pt>
                <c:pt idx="2">
                  <c:v>1.4787998198741656</c:v>
                </c:pt>
                <c:pt idx="4">
                  <c:v>1</c:v>
                </c:pt>
                <c:pt idx="5">
                  <c:v>0.51807684424944023</c:v>
                </c:pt>
                <c:pt idx="6">
                  <c:v>1.4466833160554324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2371408"/>
        <c:axId val="52371968"/>
      </c:barChart>
      <c:catAx>
        <c:axId val="52371408"/>
        <c:scaling>
          <c:orientation val="minMax"/>
        </c:scaling>
        <c:delete val="1"/>
        <c:axPos val="b"/>
        <c:majorTickMark val="none"/>
        <c:minorTickMark val="none"/>
        <c:tickLblPos val="nextTo"/>
        <c:crossAx val="52371968"/>
        <c:crosses val="autoZero"/>
        <c:auto val="1"/>
        <c:lblAlgn val="ctr"/>
        <c:lblOffset val="100"/>
        <c:noMultiLvlLbl val="0"/>
      </c:catAx>
      <c:valAx>
        <c:axId val="52371968"/>
        <c:scaling>
          <c:orientation val="minMax"/>
          <c:max val="1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2371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</c:dPt>
          <c:dPt>
            <c:idx val="12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4"/>
            <c:invertIfNegative val="0"/>
            <c:bubble3D val="0"/>
          </c:dPt>
          <c:dPt>
            <c:idx val="1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20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'repol groupé'!$H$32:$AC$32</c:f>
                <c:numCache>
                  <c:formatCode>General</c:formatCode>
                  <c:ptCount val="22"/>
                  <c:pt idx="0">
                    <c:v>8.0495242305152974</c:v>
                  </c:pt>
                  <c:pt idx="1">
                    <c:v>4.716183777763832</c:v>
                  </c:pt>
                  <c:pt idx="2">
                    <c:v>6.265635091867269</c:v>
                  </c:pt>
                  <c:pt idx="4">
                    <c:v>44.246755974870318</c:v>
                  </c:pt>
                  <c:pt idx="5">
                    <c:v>64.861672632892095</c:v>
                  </c:pt>
                  <c:pt idx="8">
                    <c:v>10.29480391456153</c:v>
                  </c:pt>
                  <c:pt idx="9">
                    <c:v>7.4572036935438186</c:v>
                  </c:pt>
                  <c:pt idx="10">
                    <c:v>8.2610804697994986</c:v>
                  </c:pt>
                  <c:pt idx="12">
                    <c:v>46.941626023941041</c:v>
                  </c:pt>
                  <c:pt idx="13">
                    <c:v>39.931431217434238</c:v>
                  </c:pt>
                  <c:pt idx="14">
                    <c:v>27.937505396146545</c:v>
                  </c:pt>
                  <c:pt idx="17">
                    <c:v>9.7383576950491744</c:v>
                  </c:pt>
                  <c:pt idx="18">
                    <c:v>13.20925140259582</c:v>
                  </c:pt>
                  <c:pt idx="20">
                    <c:v>33.089757269848995</c:v>
                  </c:pt>
                  <c:pt idx="21">
                    <c:v>85.809505006907585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errBars>
          <c:cat>
            <c:strRef>
              <c:f>'repol groupé'!$I$26:$AC$26</c:f>
              <c:strCache>
                <c:ptCount val="21"/>
                <c:pt idx="0">
                  <c:v>M1 15h</c:v>
                </c:pt>
                <c:pt idx="1">
                  <c:v>M1 15h 0.2% of O2</c:v>
                </c:pt>
                <c:pt idx="3">
                  <c:v>M2 15h</c:v>
                </c:pt>
                <c:pt idx="4">
                  <c:v>M2 15h 0.2% of O2</c:v>
                </c:pt>
                <c:pt idx="7">
                  <c:v>M1 24h</c:v>
                </c:pt>
                <c:pt idx="8">
                  <c:v>M1 24h 1% of O2</c:v>
                </c:pt>
                <c:pt idx="9">
                  <c:v>M1 24h 0.2% of O2</c:v>
                </c:pt>
                <c:pt idx="11">
                  <c:v>M2 24h</c:v>
                </c:pt>
                <c:pt idx="12">
                  <c:v>M2 24h 1% of O2</c:v>
                </c:pt>
                <c:pt idx="13">
                  <c:v>M2 24h 0.2% of O2</c:v>
                </c:pt>
                <c:pt idx="16">
                  <c:v>M1 72h</c:v>
                </c:pt>
                <c:pt idx="17">
                  <c:v>M1 72h 1% of O2</c:v>
                </c:pt>
                <c:pt idx="19">
                  <c:v>M2 72h</c:v>
                </c:pt>
                <c:pt idx="20">
                  <c:v>M2 72h 1% of O2</c:v>
                </c:pt>
              </c:strCache>
            </c:strRef>
          </c:cat>
          <c:val>
            <c:numRef>
              <c:f>'repol groupé'!$I$27:$AC$27</c:f>
              <c:numCache>
                <c:formatCode>General</c:formatCode>
                <c:ptCount val="21"/>
                <c:pt idx="0">
                  <c:v>21.952413199351781</c:v>
                </c:pt>
                <c:pt idx="1">
                  <c:v>38.249308989681154</c:v>
                </c:pt>
                <c:pt idx="3">
                  <c:v>149.69654855262687</c:v>
                </c:pt>
                <c:pt idx="4">
                  <c:v>188.40820764890387</c:v>
                </c:pt>
                <c:pt idx="7">
                  <c:v>17.058582003642755</c:v>
                </c:pt>
                <c:pt idx="8">
                  <c:v>37.816387226610154</c:v>
                </c:pt>
                <c:pt idx="9">
                  <c:v>45.842720368597213</c:v>
                </c:pt>
                <c:pt idx="11">
                  <c:v>88.310982288074868</c:v>
                </c:pt>
                <c:pt idx="12">
                  <c:v>136.43025904850424</c:v>
                </c:pt>
                <c:pt idx="13">
                  <c:v>191.6556364089183</c:v>
                </c:pt>
                <c:pt idx="16">
                  <c:v>14.255309259603566</c:v>
                </c:pt>
                <c:pt idx="17">
                  <c:v>50.452817803601228</c:v>
                </c:pt>
                <c:pt idx="19">
                  <c:v>198.74570346781636</c:v>
                </c:pt>
                <c:pt idx="20">
                  <c:v>212.60344692844123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739968"/>
        <c:axId val="55740528"/>
      </c:barChart>
      <c:catAx>
        <c:axId val="5573996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55740528"/>
        <c:crosses val="autoZero"/>
        <c:auto val="1"/>
        <c:lblAlgn val="ctr"/>
        <c:lblOffset val="100"/>
        <c:noMultiLvlLbl val="0"/>
      </c:catAx>
      <c:valAx>
        <c:axId val="55740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739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résultats!$B$18:$L$18</c:f>
                <c:numCache>
                  <c:formatCode>General</c:formatCode>
                  <c:ptCount val="11"/>
                  <c:pt idx="0">
                    <c:v>169.975951109205</c:v>
                  </c:pt>
                  <c:pt idx="1">
                    <c:v>121.67686637616796</c:v>
                  </c:pt>
                  <c:pt idx="2">
                    <c:v>59.847568699586766</c:v>
                  </c:pt>
                  <c:pt idx="3">
                    <c:v>91.756208495233238</c:v>
                  </c:pt>
                  <c:pt idx="4">
                    <c:v>52.947397031311503</c:v>
                  </c:pt>
                  <c:pt idx="6">
                    <c:v>5.7406403186099482</c:v>
                  </c:pt>
                  <c:pt idx="7">
                    <c:v>64.79741481334068</c:v>
                  </c:pt>
                  <c:pt idx="8">
                    <c:v>27.666221865972638</c:v>
                  </c:pt>
                  <c:pt idx="9">
                    <c:v>23.870043205455048</c:v>
                  </c:pt>
                  <c:pt idx="10">
                    <c:v>17.557424582258591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résultats!$B$16:$L$16</c:f>
              <c:numCache>
                <c:formatCode>General</c:formatCode>
                <c:ptCount val="11"/>
                <c:pt idx="0">
                  <c:v>627.87725655368763</c:v>
                </c:pt>
                <c:pt idx="1">
                  <c:v>503.44385685510741</c:v>
                </c:pt>
                <c:pt idx="2">
                  <c:v>403.83606515899146</c:v>
                </c:pt>
                <c:pt idx="3">
                  <c:v>377.39938809205938</c:v>
                </c:pt>
                <c:pt idx="4">
                  <c:v>298.58727208294175</c:v>
                </c:pt>
                <c:pt idx="6">
                  <c:v>33.961775858364227</c:v>
                </c:pt>
                <c:pt idx="7">
                  <c:v>60.707781011212035</c:v>
                </c:pt>
                <c:pt idx="8">
                  <c:v>49.879598167147797</c:v>
                </c:pt>
                <c:pt idx="9">
                  <c:v>48.56644101817659</c:v>
                </c:pt>
                <c:pt idx="10">
                  <c:v>46.602417198136685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742208"/>
        <c:axId val="56297904"/>
      </c:barChart>
      <c:catAx>
        <c:axId val="55742208"/>
        <c:scaling>
          <c:orientation val="minMax"/>
        </c:scaling>
        <c:delete val="1"/>
        <c:axPos val="b"/>
        <c:majorTickMark val="none"/>
        <c:minorTickMark val="none"/>
        <c:tickLblPos val="nextTo"/>
        <c:crossAx val="56297904"/>
        <c:crosses val="autoZero"/>
        <c:auto val="1"/>
        <c:lblAlgn val="ctr"/>
        <c:lblOffset val="100"/>
        <c:noMultiLvlLbl val="0"/>
      </c:catAx>
      <c:valAx>
        <c:axId val="56297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5742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résultats!$B$19:$L$19</c:f>
                <c:numCache>
                  <c:formatCode>General</c:formatCode>
                  <c:ptCount val="11"/>
                  <c:pt idx="0">
                    <c:v>3.7339451805322539</c:v>
                  </c:pt>
                  <c:pt idx="1">
                    <c:v>22.946605126090052</c:v>
                  </c:pt>
                  <c:pt idx="2">
                    <c:v>18.828214468224541</c:v>
                  </c:pt>
                  <c:pt idx="3">
                    <c:v>40.397420744993468</c:v>
                  </c:pt>
                  <c:pt idx="4">
                    <c:v>9.9573912767984858</c:v>
                  </c:pt>
                  <c:pt idx="6">
                    <c:v>25.326822889990623</c:v>
                  </c:pt>
                  <c:pt idx="7">
                    <c:v>106.5250782702296</c:v>
                  </c:pt>
                  <c:pt idx="8">
                    <c:v>189.15317075632484</c:v>
                  </c:pt>
                  <c:pt idx="9">
                    <c:v>167.9852827298306</c:v>
                  </c:pt>
                  <c:pt idx="10">
                    <c:v>66.122981375113909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résultats!$B$17:$L$17</c:f>
              <c:numCache>
                <c:formatCode>General</c:formatCode>
                <c:ptCount val="11"/>
                <c:pt idx="0">
                  <c:v>18.534706530055605</c:v>
                </c:pt>
                <c:pt idx="1">
                  <c:v>95.541640941507083</c:v>
                </c:pt>
                <c:pt idx="2">
                  <c:v>92.463889146170729</c:v>
                </c:pt>
                <c:pt idx="3">
                  <c:v>152.3836227981931</c:v>
                </c:pt>
                <c:pt idx="4">
                  <c:v>153.97338049298702</c:v>
                </c:pt>
                <c:pt idx="6">
                  <c:v>272.89201453080523</c:v>
                </c:pt>
                <c:pt idx="7">
                  <c:v>403.70390229606409</c:v>
                </c:pt>
                <c:pt idx="8">
                  <c:v>552.43481418797785</c:v>
                </c:pt>
                <c:pt idx="9">
                  <c:v>548.14035041091836</c:v>
                </c:pt>
                <c:pt idx="10">
                  <c:v>630.13748039295308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6300144"/>
        <c:axId val="56300704"/>
      </c:barChart>
      <c:catAx>
        <c:axId val="56300144"/>
        <c:scaling>
          <c:orientation val="minMax"/>
        </c:scaling>
        <c:delete val="1"/>
        <c:axPos val="b"/>
        <c:majorTickMark val="none"/>
        <c:minorTickMark val="none"/>
        <c:tickLblPos val="nextTo"/>
        <c:crossAx val="56300704"/>
        <c:crosses val="autoZero"/>
        <c:auto val="1"/>
        <c:lblAlgn val="ctr"/>
        <c:lblOffset val="100"/>
        <c:noMultiLvlLbl val="0"/>
      </c:catAx>
      <c:valAx>
        <c:axId val="563007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00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résultats!$B$20:$J$20</c:f>
                <c:numCache>
                  <c:formatCode>General</c:formatCode>
                  <c:ptCount val="9"/>
                  <c:pt idx="0">
                    <c:v>22.088021662178875</c:v>
                  </c:pt>
                  <c:pt idx="1">
                    <c:v>14.872475447029764</c:v>
                  </c:pt>
                  <c:pt idx="2">
                    <c:v>42.749856800008871</c:v>
                  </c:pt>
                  <c:pt idx="4">
                    <c:v>69.759588898177341</c:v>
                  </c:pt>
                  <c:pt idx="5">
                    <c:v>53.026490013906582</c:v>
                  </c:pt>
                  <c:pt idx="7">
                    <c:v>45.164819828102388</c:v>
                  </c:pt>
                  <c:pt idx="8">
                    <c:v>77.830930589611128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résultats!$B$18:$J$18</c:f>
              <c:numCache>
                <c:formatCode>General</c:formatCode>
                <c:ptCount val="9"/>
                <c:pt idx="0">
                  <c:v>44.444444444444464</c:v>
                </c:pt>
                <c:pt idx="1">
                  <c:v>44.734053470601403</c:v>
                </c:pt>
                <c:pt idx="2">
                  <c:v>434.17282656563816</c:v>
                </c:pt>
                <c:pt idx="4">
                  <c:v>240.36951270675877</c:v>
                </c:pt>
                <c:pt idx="5">
                  <c:v>264.19770820712</c:v>
                </c:pt>
                <c:pt idx="7">
                  <c:v>335.78608663966907</c:v>
                </c:pt>
                <c:pt idx="8">
                  <c:v>316.20606902962305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6302944"/>
        <c:axId val="56303504"/>
      </c:barChart>
      <c:catAx>
        <c:axId val="56302944"/>
        <c:scaling>
          <c:orientation val="minMax"/>
        </c:scaling>
        <c:delete val="1"/>
        <c:axPos val="b"/>
        <c:majorTickMark val="none"/>
        <c:minorTickMark val="none"/>
        <c:tickLblPos val="nextTo"/>
        <c:crossAx val="56303504"/>
        <c:crosses val="autoZero"/>
        <c:auto val="1"/>
        <c:lblAlgn val="ctr"/>
        <c:lblOffset val="100"/>
        <c:noMultiLvlLbl val="0"/>
      </c:catAx>
      <c:valAx>
        <c:axId val="56303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6302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résultats!$B$18:$J$18</c:f>
                <c:numCache>
                  <c:formatCode>General</c:formatCode>
                  <c:ptCount val="9"/>
                  <c:pt idx="0">
                    <c:v>9.2171267254378346</c:v>
                  </c:pt>
                  <c:pt idx="1">
                    <c:v>102.24387948358</c:v>
                  </c:pt>
                  <c:pt idx="2">
                    <c:v>3.6807832102282245</c:v>
                  </c:pt>
                  <c:pt idx="4">
                    <c:v>20.186544368657078</c:v>
                  </c:pt>
                  <c:pt idx="5">
                    <c:v>17.552067443826818</c:v>
                  </c:pt>
                  <c:pt idx="7">
                    <c:v>17.24343956144854</c:v>
                  </c:pt>
                  <c:pt idx="8">
                    <c:v>7.2607510261576049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résultats!$B$16:$J$16</c:f>
              <c:numCache>
                <c:formatCode>General</c:formatCode>
                <c:ptCount val="9"/>
                <c:pt idx="0">
                  <c:v>33.231972061414545</c:v>
                </c:pt>
                <c:pt idx="1">
                  <c:v>770.21835236045854</c:v>
                </c:pt>
                <c:pt idx="2">
                  <c:v>29.808236009422838</c:v>
                </c:pt>
                <c:pt idx="4">
                  <c:v>61.358826029318912</c:v>
                </c:pt>
                <c:pt idx="5">
                  <c:v>36.215547640234171</c:v>
                </c:pt>
                <c:pt idx="7">
                  <c:v>53.642084108618668</c:v>
                </c:pt>
                <c:pt idx="8">
                  <c:v>32.746147574815147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7540480"/>
        <c:axId val="57541040"/>
      </c:barChart>
      <c:catAx>
        <c:axId val="57540480"/>
        <c:scaling>
          <c:orientation val="minMax"/>
        </c:scaling>
        <c:delete val="1"/>
        <c:axPos val="b"/>
        <c:majorTickMark val="none"/>
        <c:minorTickMark val="none"/>
        <c:tickLblPos val="nextTo"/>
        <c:crossAx val="57541040"/>
        <c:crosses val="autoZero"/>
        <c:auto val="1"/>
        <c:lblAlgn val="ctr"/>
        <c:lblOffset val="100"/>
        <c:noMultiLvlLbl val="0"/>
      </c:catAx>
      <c:valAx>
        <c:axId val="57541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754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'cell tumorale 1%'!$J$76:$J$82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1.1865750135386517</c:v>
                  </c:pt>
                  <c:pt idx="2">
                    <c:v>0.98565130822376423</c:v>
                  </c:pt>
                  <c:pt idx="4">
                    <c:v>0</c:v>
                  </c:pt>
                  <c:pt idx="5">
                    <c:v>3.9019622470446427</c:v>
                  </c:pt>
                  <c:pt idx="6">
                    <c:v>0.34648140036588537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'cell tumorale 1%'!$J$67:$J$73</c:f>
              <c:numCache>
                <c:formatCode>General</c:formatCode>
                <c:ptCount val="7"/>
                <c:pt idx="0">
                  <c:v>1</c:v>
                </c:pt>
                <c:pt idx="1">
                  <c:v>1.1734787373297182</c:v>
                </c:pt>
                <c:pt idx="2">
                  <c:v>0.99065608690912599</c:v>
                </c:pt>
                <c:pt idx="4">
                  <c:v>1</c:v>
                </c:pt>
                <c:pt idx="5">
                  <c:v>4.8151980382871358</c:v>
                </c:pt>
                <c:pt idx="6">
                  <c:v>0.52191341465279228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2374208"/>
        <c:axId val="52374768"/>
      </c:barChart>
      <c:catAx>
        <c:axId val="52374208"/>
        <c:scaling>
          <c:orientation val="minMax"/>
        </c:scaling>
        <c:delete val="1"/>
        <c:axPos val="b"/>
        <c:majorTickMark val="none"/>
        <c:minorTickMark val="none"/>
        <c:tickLblPos val="nextTo"/>
        <c:crossAx val="52374768"/>
        <c:crosses val="autoZero"/>
        <c:auto val="1"/>
        <c:lblAlgn val="ctr"/>
        <c:lblOffset val="100"/>
        <c:noMultiLvlLbl val="0"/>
      </c:catAx>
      <c:valAx>
        <c:axId val="52374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2374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3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'pol groupé'!$F$34:$S$34</c:f>
                <c:numCache>
                  <c:formatCode>General</c:formatCode>
                  <c:ptCount val="14"/>
                  <c:pt idx="0">
                    <c:v>7.9442161218433514</c:v>
                  </c:pt>
                  <c:pt idx="1">
                    <c:v>11.775847430743015</c:v>
                  </c:pt>
                  <c:pt idx="2">
                    <c:v>5.1901009089055314</c:v>
                  </c:pt>
                  <c:pt idx="5">
                    <c:v>5.5288916535446635</c:v>
                  </c:pt>
                  <c:pt idx="6">
                    <c:v>7.6481071604586868</c:v>
                  </c:pt>
                  <c:pt idx="7">
                    <c:v>1.3023199042210534</c:v>
                  </c:pt>
                  <c:pt idx="8">
                    <c:v>12.589774132353044</c:v>
                  </c:pt>
                  <c:pt idx="11">
                    <c:v>15.33700221309291</c:v>
                  </c:pt>
                  <c:pt idx="12">
                    <c:v>46.639372635738809</c:v>
                  </c:pt>
                  <c:pt idx="13">
                    <c:v>11.301648468824682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errBars>
          <c:cat>
            <c:strRef>
              <c:f>'pol groupé'!$F$27:$S$27</c:f>
              <c:strCache>
                <c:ptCount val="14"/>
                <c:pt idx="0">
                  <c:v>M1 15h</c:v>
                </c:pt>
                <c:pt idx="1">
                  <c:v>M2 15h</c:v>
                </c:pt>
                <c:pt idx="2">
                  <c:v>M0 15h 0.2% of O2</c:v>
                </c:pt>
                <c:pt idx="5">
                  <c:v>M1 24h normoxia</c:v>
                </c:pt>
                <c:pt idx="6">
                  <c:v>M2 24h normoxia</c:v>
                </c:pt>
                <c:pt idx="7">
                  <c:v>M0 24h 1% of O2</c:v>
                </c:pt>
                <c:pt idx="8">
                  <c:v>M0 24h 0.2% of O2</c:v>
                </c:pt>
                <c:pt idx="11">
                  <c:v>M1 72h normoxia</c:v>
                </c:pt>
                <c:pt idx="12">
                  <c:v>M2 72h normoxia</c:v>
                </c:pt>
                <c:pt idx="13">
                  <c:v>M0 72h 1% of O2</c:v>
                </c:pt>
              </c:strCache>
            </c:strRef>
          </c:cat>
          <c:val>
            <c:numRef>
              <c:f>'pol groupé'!$F$28:$S$28</c:f>
              <c:numCache>
                <c:formatCode>General</c:formatCode>
                <c:ptCount val="14"/>
                <c:pt idx="0">
                  <c:v>17.07346972375796</c:v>
                </c:pt>
                <c:pt idx="1">
                  <c:v>82.703943669579658</c:v>
                </c:pt>
                <c:pt idx="2">
                  <c:v>40.219176223772465</c:v>
                </c:pt>
                <c:pt idx="5">
                  <c:v>13.563314811790264</c:v>
                </c:pt>
                <c:pt idx="6">
                  <c:v>43.103476687296592</c:v>
                </c:pt>
                <c:pt idx="7">
                  <c:v>33.220674834331959</c:v>
                </c:pt>
                <c:pt idx="8">
                  <c:v>62.028868953086558</c:v>
                </c:pt>
                <c:pt idx="11">
                  <c:v>23.207061391313189</c:v>
                </c:pt>
                <c:pt idx="12">
                  <c:v>149.36753705173641</c:v>
                </c:pt>
                <c:pt idx="13">
                  <c:v>78.294668218180064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087120"/>
        <c:axId val="55087680"/>
      </c:barChart>
      <c:catAx>
        <c:axId val="550871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55087680"/>
        <c:crosses val="autoZero"/>
        <c:auto val="1"/>
        <c:lblAlgn val="ctr"/>
        <c:lblOffset val="100"/>
        <c:noMultiLvlLbl val="0"/>
      </c:catAx>
      <c:valAx>
        <c:axId val="55087680"/>
        <c:scaling>
          <c:orientation val="minMax"/>
          <c:max val="2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087120"/>
        <c:crosses val="autoZero"/>
        <c:crossBetween val="between"/>
        <c:majorUnit val="5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3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'polarisation regroupé'!$K$43:$X$43</c:f>
                <c:numCache>
                  <c:formatCode>General</c:formatCode>
                  <c:ptCount val="14"/>
                  <c:pt idx="0">
                    <c:v>24.140891824243141</c:v>
                  </c:pt>
                  <c:pt idx="1">
                    <c:v>1.8234985158957464</c:v>
                  </c:pt>
                  <c:pt idx="2">
                    <c:v>11.127197547695269</c:v>
                  </c:pt>
                  <c:pt idx="5">
                    <c:v>61.586795198805433</c:v>
                  </c:pt>
                  <c:pt idx="6">
                    <c:v>2.0106051454565104</c:v>
                  </c:pt>
                  <c:pt idx="7">
                    <c:v>2.5104111865338221</c:v>
                  </c:pt>
                  <c:pt idx="8">
                    <c:v>4.6740675352793515</c:v>
                  </c:pt>
                  <c:pt idx="11">
                    <c:v>126.76631456332572</c:v>
                  </c:pt>
                  <c:pt idx="12">
                    <c:v>2.3294596836007422</c:v>
                  </c:pt>
                  <c:pt idx="13">
                    <c:v>5.2917477858003785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errBars>
          <c:cat>
            <c:strRef>
              <c:f>'polarisation regroupé'!$K$34:$X$34</c:f>
              <c:strCache>
                <c:ptCount val="14"/>
                <c:pt idx="0">
                  <c:v>M1 15h</c:v>
                </c:pt>
                <c:pt idx="1">
                  <c:v>M2 15h</c:v>
                </c:pt>
                <c:pt idx="2">
                  <c:v>M0 15h 0.2% of O2</c:v>
                </c:pt>
                <c:pt idx="5">
                  <c:v>M1 24h normoxia</c:v>
                </c:pt>
                <c:pt idx="6">
                  <c:v>M2 24h normoxia</c:v>
                </c:pt>
                <c:pt idx="7">
                  <c:v>M0 24h 1% of O2</c:v>
                </c:pt>
                <c:pt idx="8">
                  <c:v>M0 24h 0.2% of O2</c:v>
                </c:pt>
                <c:pt idx="11">
                  <c:v>M1  72h normoxia</c:v>
                </c:pt>
                <c:pt idx="12">
                  <c:v>M2 72h normoxia</c:v>
                </c:pt>
                <c:pt idx="13">
                  <c:v>M0 72h 1% of O2</c:v>
                </c:pt>
              </c:strCache>
            </c:strRef>
          </c:cat>
          <c:val>
            <c:numRef>
              <c:f>'polarisation regroupé'!$K$35:$X$35</c:f>
              <c:numCache>
                <c:formatCode>General</c:formatCode>
                <c:ptCount val="14"/>
                <c:pt idx="0">
                  <c:v>164.18773655913984</c:v>
                </c:pt>
                <c:pt idx="1">
                  <c:v>29.145733870967732</c:v>
                </c:pt>
                <c:pt idx="2">
                  <c:v>33.693784946236555</c:v>
                </c:pt>
                <c:pt idx="5">
                  <c:v>230.30911430626179</c:v>
                </c:pt>
                <c:pt idx="6">
                  <c:v>24.181014791514936</c:v>
                </c:pt>
                <c:pt idx="7">
                  <c:v>26.392627007811711</c:v>
                </c:pt>
                <c:pt idx="8">
                  <c:v>23.483765157112952</c:v>
                </c:pt>
                <c:pt idx="11">
                  <c:v>256.01673227167538</c:v>
                </c:pt>
                <c:pt idx="12">
                  <c:v>23.173735129985026</c:v>
                </c:pt>
                <c:pt idx="13">
                  <c:v>26.578866476112694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089920"/>
        <c:axId val="55090480"/>
      </c:barChart>
      <c:catAx>
        <c:axId val="550899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55090480"/>
        <c:crosses val="autoZero"/>
        <c:auto val="1"/>
        <c:lblAlgn val="ctr"/>
        <c:lblOffset val="100"/>
        <c:noMultiLvlLbl val="0"/>
      </c:catAx>
      <c:valAx>
        <c:axId val="55090480"/>
        <c:scaling>
          <c:orientation val="minMax"/>
          <c:max val="4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089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'polarisation 1% 0.2%'!$AG$6</c:f>
              <c:strCache>
                <c:ptCount val="1"/>
                <c:pt idx="0">
                  <c:v>Arg1 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3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'polarisation 1% 0.2%'!$AH$11:$AU$11</c:f>
                <c:numCache>
                  <c:formatCode>General</c:formatCode>
                  <c:ptCount val="14"/>
                  <c:pt idx="0">
                    <c:v>0.14646851319343271</c:v>
                  </c:pt>
                  <c:pt idx="1">
                    <c:v>214.30962050814566</c:v>
                  </c:pt>
                  <c:pt idx="2">
                    <c:v>167.45280809046562</c:v>
                  </c:pt>
                  <c:pt idx="5">
                    <c:v>1.6565054199648075</c:v>
                  </c:pt>
                  <c:pt idx="6">
                    <c:v>301.34062678354132</c:v>
                  </c:pt>
                  <c:pt idx="7">
                    <c:v>244.52287517891799</c:v>
                  </c:pt>
                  <c:pt idx="8">
                    <c:v>196.06991043183439</c:v>
                  </c:pt>
                  <c:pt idx="11">
                    <c:v>0.44582926881432178</c:v>
                  </c:pt>
                  <c:pt idx="12">
                    <c:v>1421.6580032392019</c:v>
                  </c:pt>
                  <c:pt idx="13">
                    <c:v>14.28237893698676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errBars>
          <c:cat>
            <c:strRef>
              <c:f>'polarisation 1% 0.2%'!$AH$5:$AU$5</c:f>
              <c:strCache>
                <c:ptCount val="14"/>
                <c:pt idx="0">
                  <c:v>M1 15h</c:v>
                </c:pt>
                <c:pt idx="1">
                  <c:v>M2 15h</c:v>
                </c:pt>
                <c:pt idx="2">
                  <c:v>M0 15h 0.2% of O2 </c:v>
                </c:pt>
                <c:pt idx="5">
                  <c:v>M1 24h</c:v>
                </c:pt>
                <c:pt idx="6">
                  <c:v>M2 24h</c:v>
                </c:pt>
                <c:pt idx="7">
                  <c:v>M0 24h 1% of O2 </c:v>
                </c:pt>
                <c:pt idx="8">
                  <c:v>M0 24h 0.2% of O2</c:v>
                </c:pt>
                <c:pt idx="11">
                  <c:v>M1 72h</c:v>
                </c:pt>
                <c:pt idx="12">
                  <c:v>M2 72h</c:v>
                </c:pt>
                <c:pt idx="13">
                  <c:v>M0 72h 1% of O2 </c:v>
                </c:pt>
              </c:strCache>
            </c:strRef>
          </c:cat>
          <c:val>
            <c:numRef>
              <c:f>'polarisation 1% 0.2%'!$AH$6:$AU$6</c:f>
              <c:numCache>
                <c:formatCode>General</c:formatCode>
                <c:ptCount val="14"/>
                <c:pt idx="0">
                  <c:v>0.1698087496855086</c:v>
                </c:pt>
                <c:pt idx="1">
                  <c:v>165.23202502059613</c:v>
                </c:pt>
                <c:pt idx="2">
                  <c:v>123.38460092560791</c:v>
                </c:pt>
                <c:pt idx="5">
                  <c:v>1.0349102700430242</c:v>
                </c:pt>
                <c:pt idx="6">
                  <c:v>314.23068434316241</c:v>
                </c:pt>
                <c:pt idx="7">
                  <c:v>185.31933938089679</c:v>
                </c:pt>
                <c:pt idx="8">
                  <c:v>224.41726281529989</c:v>
                </c:pt>
                <c:pt idx="11">
                  <c:v>2.2988676579576035</c:v>
                </c:pt>
                <c:pt idx="12">
                  <c:v>1533.4918326004827</c:v>
                </c:pt>
                <c:pt idx="13">
                  <c:v>24.462466772430275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092720"/>
        <c:axId val="55093280"/>
      </c:barChart>
      <c:catAx>
        <c:axId val="550927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55093280"/>
        <c:crosses val="autoZero"/>
        <c:auto val="1"/>
        <c:lblAlgn val="ctr"/>
        <c:lblOffset val="100"/>
        <c:noMultiLvlLbl val="0"/>
      </c:catAx>
      <c:valAx>
        <c:axId val="55093280"/>
        <c:scaling>
          <c:logBase val="10"/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0927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'polarisation 1% 0.2%'!$P$6</c:f>
              <c:strCache>
                <c:ptCount val="1"/>
                <c:pt idx="0">
                  <c:v>iNOS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3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'polarisation 1% 0.2%'!$Q$11:$AD$11</c:f>
                <c:numCache>
                  <c:formatCode>General</c:formatCode>
                  <c:ptCount val="14"/>
                  <c:pt idx="0">
                    <c:v>137585.32137641383</c:v>
                  </c:pt>
                  <c:pt idx="1">
                    <c:v>0.52997466065166887</c:v>
                  </c:pt>
                  <c:pt idx="2">
                    <c:v>516.28811020630724</c:v>
                  </c:pt>
                  <c:pt idx="5">
                    <c:v>56741.127835628096</c:v>
                  </c:pt>
                  <c:pt idx="6">
                    <c:v>0.97788176181756714</c:v>
                  </c:pt>
                  <c:pt idx="7">
                    <c:v>88.545061171262205</c:v>
                  </c:pt>
                  <c:pt idx="8">
                    <c:v>0.82614845987586849</c:v>
                  </c:pt>
                  <c:pt idx="11">
                    <c:v>14590.858045810855</c:v>
                  </c:pt>
                  <c:pt idx="12">
                    <c:v>5.9598375709804383</c:v>
                  </c:pt>
                  <c:pt idx="13">
                    <c:v>9.3775446030876921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errBars>
          <c:cat>
            <c:strRef>
              <c:f>'polarisation 1% 0.2%'!$Q$5:$AD$5</c:f>
              <c:strCache>
                <c:ptCount val="14"/>
                <c:pt idx="0">
                  <c:v>M1 15h</c:v>
                </c:pt>
                <c:pt idx="1">
                  <c:v>M2 15h</c:v>
                </c:pt>
                <c:pt idx="2">
                  <c:v>M0 15h 0.2% of O2 </c:v>
                </c:pt>
                <c:pt idx="5">
                  <c:v>M1 24h</c:v>
                </c:pt>
                <c:pt idx="6">
                  <c:v>M2 24h</c:v>
                </c:pt>
                <c:pt idx="7">
                  <c:v>M0 24h 1% of O2 </c:v>
                </c:pt>
                <c:pt idx="8">
                  <c:v>M0 24h 0.2% of O2</c:v>
                </c:pt>
                <c:pt idx="11">
                  <c:v>M1 72h</c:v>
                </c:pt>
                <c:pt idx="12">
                  <c:v>M2 72h</c:v>
                </c:pt>
                <c:pt idx="13">
                  <c:v>M0 72h 1% of O2 </c:v>
                </c:pt>
              </c:strCache>
            </c:strRef>
          </c:cat>
          <c:val>
            <c:numRef>
              <c:f>'polarisation 1% 0.2%'!$Q$6:$AD$6</c:f>
              <c:numCache>
                <c:formatCode>General</c:formatCode>
                <c:ptCount val="14"/>
                <c:pt idx="0">
                  <c:v>97359.047127659011</c:v>
                </c:pt>
                <c:pt idx="1">
                  <c:v>0.38493277332378817</c:v>
                </c:pt>
                <c:pt idx="2">
                  <c:v>298.38054149580535</c:v>
                </c:pt>
                <c:pt idx="5">
                  <c:v>101653.90896817122</c:v>
                </c:pt>
                <c:pt idx="6">
                  <c:v>0.88415086700863854</c:v>
                </c:pt>
                <c:pt idx="7">
                  <c:v>57.998910553928027</c:v>
                </c:pt>
                <c:pt idx="8">
                  <c:v>0.5936119497911152</c:v>
                </c:pt>
                <c:pt idx="11">
                  <c:v>12489.702960008095</c:v>
                </c:pt>
                <c:pt idx="12">
                  <c:v>5.9395102096974588</c:v>
                </c:pt>
                <c:pt idx="13">
                  <c:v>17.126989993254675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296528"/>
        <c:axId val="55297088"/>
      </c:barChart>
      <c:catAx>
        <c:axId val="552965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55297088"/>
        <c:crosses val="autoZero"/>
        <c:auto val="1"/>
        <c:lblAlgn val="ctr"/>
        <c:lblOffset val="100"/>
        <c:noMultiLvlLbl val="0"/>
      </c:catAx>
      <c:valAx>
        <c:axId val="55297088"/>
        <c:scaling>
          <c:logBase val="10"/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296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repolarisation!$Q$10</c:f>
              <c:strCache>
                <c:ptCount val="1"/>
                <c:pt idx="0">
                  <c:v>iNOS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8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20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repolarisation!$R$15:$AL$15</c:f>
                <c:numCache>
                  <c:formatCode>General</c:formatCode>
                  <c:ptCount val="21"/>
                  <c:pt idx="0">
                    <c:v>92.668262571708041</c:v>
                  </c:pt>
                  <c:pt idx="1">
                    <c:v>13222.560509878045</c:v>
                  </c:pt>
                  <c:pt idx="3">
                    <c:v>36.510390346947133</c:v>
                  </c:pt>
                  <c:pt idx="4">
                    <c:v>616.10931430629546</c:v>
                  </c:pt>
                  <c:pt idx="7">
                    <c:v>22443.374823245093</c:v>
                  </c:pt>
                  <c:pt idx="8">
                    <c:v>154136.06225495</c:v>
                  </c:pt>
                  <c:pt idx="9">
                    <c:v>104.44911006219546</c:v>
                  </c:pt>
                  <c:pt idx="11">
                    <c:v>35.323462492271638</c:v>
                  </c:pt>
                  <c:pt idx="12">
                    <c:v>314.66511353257704</c:v>
                  </c:pt>
                  <c:pt idx="13">
                    <c:v>1.0674480603297749</c:v>
                  </c:pt>
                  <c:pt idx="16">
                    <c:v>15994.273377734849</c:v>
                  </c:pt>
                  <c:pt idx="17">
                    <c:v>6263.044797787561</c:v>
                  </c:pt>
                  <c:pt idx="19">
                    <c:v>5.907701674139906</c:v>
                  </c:pt>
                  <c:pt idx="20">
                    <c:v>263.35335633430725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errBars>
          <c:cat>
            <c:strRef>
              <c:f>repolarisation!$R$9:$AL$9</c:f>
              <c:strCache>
                <c:ptCount val="21"/>
                <c:pt idx="0">
                  <c:v>M1 15h</c:v>
                </c:pt>
                <c:pt idx="1">
                  <c:v>M1 15h 0.2% of O2 </c:v>
                </c:pt>
                <c:pt idx="3">
                  <c:v>M2 15h</c:v>
                </c:pt>
                <c:pt idx="4">
                  <c:v>M2 15h 0.2% of O2 </c:v>
                </c:pt>
                <c:pt idx="7">
                  <c:v>M1 24h</c:v>
                </c:pt>
                <c:pt idx="8">
                  <c:v>M1 24h 01% of O2 </c:v>
                </c:pt>
                <c:pt idx="9">
                  <c:v>M1 24h 0.2% of O2 </c:v>
                </c:pt>
                <c:pt idx="11">
                  <c:v>M2 24h</c:v>
                </c:pt>
                <c:pt idx="12">
                  <c:v>M2 24h 01% of O2 </c:v>
                </c:pt>
                <c:pt idx="13">
                  <c:v>M2 24h 0.2% of O2 </c:v>
                </c:pt>
                <c:pt idx="16">
                  <c:v>M1 72h</c:v>
                </c:pt>
                <c:pt idx="17">
                  <c:v>M1 72h 01% of O2 </c:v>
                </c:pt>
                <c:pt idx="19">
                  <c:v>M2 72h</c:v>
                </c:pt>
                <c:pt idx="20">
                  <c:v>M2 72h 01% of O2 </c:v>
                </c:pt>
              </c:strCache>
            </c:strRef>
          </c:cat>
          <c:val>
            <c:numRef>
              <c:f>repolarisation!$R$10:$AL$10</c:f>
              <c:numCache>
                <c:formatCode>General</c:formatCode>
                <c:ptCount val="21"/>
                <c:pt idx="0">
                  <c:v>220.82503148953884</c:v>
                </c:pt>
                <c:pt idx="1">
                  <c:v>14307.403525744048</c:v>
                </c:pt>
                <c:pt idx="3">
                  <c:v>25.579693757675887</c:v>
                </c:pt>
                <c:pt idx="4">
                  <c:v>359.77950873666759</c:v>
                </c:pt>
                <c:pt idx="7">
                  <c:v>11875.575386290844</c:v>
                </c:pt>
                <c:pt idx="8">
                  <c:v>107249.59193456567</c:v>
                </c:pt>
                <c:pt idx="9">
                  <c:v>61.042177176445222</c:v>
                </c:pt>
                <c:pt idx="11">
                  <c:v>28.224021832443658</c:v>
                </c:pt>
                <c:pt idx="12">
                  <c:v>199.07982576620955</c:v>
                </c:pt>
                <c:pt idx="13">
                  <c:v>1.4637489821628611</c:v>
                </c:pt>
                <c:pt idx="16">
                  <c:v>10974.396627472621</c:v>
                </c:pt>
                <c:pt idx="17">
                  <c:v>6926.6303987206556</c:v>
                </c:pt>
                <c:pt idx="19">
                  <c:v>5.9766461792724046</c:v>
                </c:pt>
                <c:pt idx="20">
                  <c:v>162.29229080731446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299328"/>
        <c:axId val="55299888"/>
      </c:barChart>
      <c:catAx>
        <c:axId val="552993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55299888"/>
        <c:crosses val="autoZero"/>
        <c:auto val="1"/>
        <c:lblAlgn val="ctr"/>
        <c:lblOffset val="100"/>
        <c:noMultiLvlLbl val="0"/>
      </c:catAx>
      <c:valAx>
        <c:axId val="55299888"/>
        <c:scaling>
          <c:logBase val="10"/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299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repolarisation!$Q$40</c:f>
              <c:strCache>
                <c:ptCount val="1"/>
                <c:pt idx="0">
                  <c:v>Arg1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8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20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repolarisation!$R$45:$AL$45</c:f>
                <c:numCache>
                  <c:formatCode>General</c:formatCode>
                  <c:ptCount val="21"/>
                  <c:pt idx="0">
                    <c:v>35.704753113874226</c:v>
                  </c:pt>
                  <c:pt idx="1">
                    <c:v>644.34320647782806</c:v>
                  </c:pt>
                  <c:pt idx="3">
                    <c:v>1279.0978751304906</c:v>
                  </c:pt>
                  <c:pt idx="4">
                    <c:v>13363.974559457722</c:v>
                  </c:pt>
                  <c:pt idx="7">
                    <c:v>9.7076400492400765</c:v>
                  </c:pt>
                  <c:pt idx="8">
                    <c:v>158.10035853037783</c:v>
                  </c:pt>
                  <c:pt idx="9">
                    <c:v>536.1011802885497</c:v>
                  </c:pt>
                  <c:pt idx="11">
                    <c:v>3683.1587234825192</c:v>
                  </c:pt>
                  <c:pt idx="12">
                    <c:v>19806.098767786047</c:v>
                  </c:pt>
                  <c:pt idx="13">
                    <c:v>15722.520041207863</c:v>
                  </c:pt>
                  <c:pt idx="16">
                    <c:v>0.30144913328774448</c:v>
                  </c:pt>
                  <c:pt idx="17">
                    <c:v>44.716916051687988</c:v>
                  </c:pt>
                  <c:pt idx="19">
                    <c:v>1364.5627871148249</c:v>
                  </c:pt>
                  <c:pt idx="20">
                    <c:v>4200.2890309437316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errBars>
          <c:cat>
            <c:strRef>
              <c:f>repolarisation!$R$39:$AL$39</c:f>
              <c:strCache>
                <c:ptCount val="21"/>
                <c:pt idx="0">
                  <c:v>M1 15h</c:v>
                </c:pt>
                <c:pt idx="1">
                  <c:v>M1 15h 0.2% of O2 </c:v>
                </c:pt>
                <c:pt idx="3">
                  <c:v>M2 15h</c:v>
                </c:pt>
                <c:pt idx="4">
                  <c:v>M2 15h 0.2% of O2 </c:v>
                </c:pt>
                <c:pt idx="7">
                  <c:v>M1 24h</c:v>
                </c:pt>
                <c:pt idx="8">
                  <c:v>M1 24h 01% of O2 </c:v>
                </c:pt>
                <c:pt idx="9">
                  <c:v>M1 24h 0.2% of O2 </c:v>
                </c:pt>
                <c:pt idx="11">
                  <c:v>M2 24h</c:v>
                </c:pt>
                <c:pt idx="12">
                  <c:v>M2 24h 01% of O2 </c:v>
                </c:pt>
                <c:pt idx="13">
                  <c:v>M2 24h 0.2% of O2 </c:v>
                </c:pt>
                <c:pt idx="16">
                  <c:v>M1 72h</c:v>
                </c:pt>
                <c:pt idx="17">
                  <c:v>M1 72h 01% of O2 </c:v>
                </c:pt>
                <c:pt idx="19">
                  <c:v>M2 72h</c:v>
                </c:pt>
                <c:pt idx="20">
                  <c:v>M2 72h 01% of O2 </c:v>
                </c:pt>
              </c:strCache>
            </c:strRef>
          </c:cat>
          <c:val>
            <c:numRef>
              <c:f>repolarisation!$R$40:$AL$40</c:f>
              <c:numCache>
                <c:formatCode>General</c:formatCode>
                <c:ptCount val="21"/>
                <c:pt idx="0">
                  <c:v>27.221741381418344</c:v>
                </c:pt>
                <c:pt idx="1">
                  <c:v>565.13030126766398</c:v>
                </c:pt>
                <c:pt idx="3">
                  <c:v>1215.7732586273339</c:v>
                </c:pt>
                <c:pt idx="4">
                  <c:v>10440.979610287666</c:v>
                </c:pt>
                <c:pt idx="7">
                  <c:v>30.150673150220541</c:v>
                </c:pt>
                <c:pt idx="8">
                  <c:v>130.90572752489484</c:v>
                </c:pt>
                <c:pt idx="9">
                  <c:v>511.03300513324984</c:v>
                </c:pt>
                <c:pt idx="11">
                  <c:v>2043.6343253956995</c:v>
                </c:pt>
                <c:pt idx="12">
                  <c:v>12991.072146475402</c:v>
                </c:pt>
                <c:pt idx="13">
                  <c:v>10663.166114207199</c:v>
                </c:pt>
                <c:pt idx="16">
                  <c:v>2.5031959743876122</c:v>
                </c:pt>
                <c:pt idx="17">
                  <c:v>62.611138498477374</c:v>
                </c:pt>
                <c:pt idx="19">
                  <c:v>1588.7823840664805</c:v>
                </c:pt>
                <c:pt idx="20">
                  <c:v>2955.2363960864968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302128"/>
        <c:axId val="55302688"/>
      </c:barChart>
      <c:catAx>
        <c:axId val="553021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55302688"/>
        <c:crosses val="autoZero"/>
        <c:auto val="1"/>
        <c:lblAlgn val="ctr"/>
        <c:lblOffset val="100"/>
        <c:noMultiLvlLbl val="0"/>
      </c:catAx>
      <c:valAx>
        <c:axId val="55302688"/>
        <c:scaling>
          <c:logBase val="10"/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302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2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0"/>
            <c:invertIfNegative val="0"/>
            <c:bubble3D val="0"/>
          </c:dPt>
          <c:dPt>
            <c:idx val="12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4"/>
            <c:invertIfNegative val="0"/>
            <c:bubble3D val="0"/>
          </c:dPt>
          <c:dPt>
            <c:idx val="17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dPt>
            <c:idx val="20"/>
            <c:invertIfNegative val="0"/>
            <c:bubble3D val="0"/>
            <c:spPr>
              <a:pattFill prst="dkDn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'repolarisation regroupé'!$H$41:$AC$41</c:f>
                <c:numCache>
                  <c:formatCode>General</c:formatCode>
                  <c:ptCount val="22"/>
                  <c:pt idx="0">
                    <c:v>11.042289197770907</c:v>
                  </c:pt>
                  <c:pt idx="1">
                    <c:v>18.248969746992149</c:v>
                  </c:pt>
                  <c:pt idx="2">
                    <c:v>7.41923042324827</c:v>
                  </c:pt>
                  <c:pt idx="4">
                    <c:v>8.6315275645669907</c:v>
                  </c:pt>
                  <c:pt idx="5">
                    <c:v>7.9799380198930923</c:v>
                  </c:pt>
                  <c:pt idx="8">
                    <c:v>35.062591022693354</c:v>
                  </c:pt>
                  <c:pt idx="9">
                    <c:v>30.018068345104503</c:v>
                  </c:pt>
                  <c:pt idx="10">
                    <c:v>16.517222094543889</c:v>
                  </c:pt>
                  <c:pt idx="12">
                    <c:v>3.6854327937312408</c:v>
                  </c:pt>
                  <c:pt idx="13">
                    <c:v>10.466260728384173</c:v>
                  </c:pt>
                  <c:pt idx="14">
                    <c:v>6.9010992423010427</c:v>
                  </c:pt>
                  <c:pt idx="17">
                    <c:v>21.293218619089487</c:v>
                  </c:pt>
                  <c:pt idx="18">
                    <c:v>18.042858799225399</c:v>
                  </c:pt>
                  <c:pt idx="20">
                    <c:v>12.939929550055561</c:v>
                  </c:pt>
                  <c:pt idx="21">
                    <c:v>14.38823916621126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errBars>
          <c:cat>
            <c:strRef>
              <c:f>'repolarisation regroupé'!$I$31:$AC$31</c:f>
              <c:strCache>
                <c:ptCount val="21"/>
                <c:pt idx="0">
                  <c:v>M1 15h</c:v>
                </c:pt>
                <c:pt idx="1">
                  <c:v>M1  0.2% 15h</c:v>
                </c:pt>
                <c:pt idx="3">
                  <c:v>M2 15h</c:v>
                </c:pt>
                <c:pt idx="4">
                  <c:v>M2 0.2% 15h</c:v>
                </c:pt>
                <c:pt idx="7">
                  <c:v>M1 24h</c:v>
                </c:pt>
                <c:pt idx="8">
                  <c:v>M1 1% 24h</c:v>
                </c:pt>
                <c:pt idx="9">
                  <c:v>M1 0.2% 24h</c:v>
                </c:pt>
                <c:pt idx="11">
                  <c:v>M2 24h</c:v>
                </c:pt>
                <c:pt idx="12">
                  <c:v>M2 1% 24h</c:v>
                </c:pt>
                <c:pt idx="13">
                  <c:v>M2 0.2% 24h</c:v>
                </c:pt>
                <c:pt idx="16">
                  <c:v>M1 72h</c:v>
                </c:pt>
                <c:pt idx="17">
                  <c:v>M1 1% 72h</c:v>
                </c:pt>
                <c:pt idx="19">
                  <c:v>M2 72h </c:v>
                </c:pt>
                <c:pt idx="20">
                  <c:v>M2 1% 72h</c:v>
                </c:pt>
              </c:strCache>
            </c:strRef>
          </c:cat>
          <c:val>
            <c:numRef>
              <c:f>'repolarisation regroupé'!$I$32:$AC$32</c:f>
              <c:numCache>
                <c:formatCode>General</c:formatCode>
                <c:ptCount val="21"/>
                <c:pt idx="0">
                  <c:v>168.84667473118282</c:v>
                </c:pt>
                <c:pt idx="1">
                  <c:v>82.596674731182802</c:v>
                </c:pt>
                <c:pt idx="3">
                  <c:v>27.15984677419355</c:v>
                </c:pt>
                <c:pt idx="4">
                  <c:v>26.86582795698925</c:v>
                </c:pt>
                <c:pt idx="7">
                  <c:v>200.20479848886666</c:v>
                </c:pt>
                <c:pt idx="8">
                  <c:v>122.52333193628733</c:v>
                </c:pt>
                <c:pt idx="9">
                  <c:v>83.788421819359783</c:v>
                </c:pt>
                <c:pt idx="11">
                  <c:v>27.828988213515526</c:v>
                </c:pt>
                <c:pt idx="12">
                  <c:v>40.561603378221214</c:v>
                </c:pt>
                <c:pt idx="13">
                  <c:v>34.492466169253277</c:v>
                </c:pt>
                <c:pt idx="16">
                  <c:v>323.2588038655233</c:v>
                </c:pt>
                <c:pt idx="17">
                  <c:v>223.09206914386826</c:v>
                </c:pt>
                <c:pt idx="19">
                  <c:v>36.663254661766707</c:v>
                </c:pt>
                <c:pt idx="20">
                  <c:v>45.111941200490001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5737168"/>
        <c:axId val="55737728"/>
      </c:barChart>
      <c:catAx>
        <c:axId val="5573716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55737728"/>
        <c:crosses val="autoZero"/>
        <c:auto val="1"/>
        <c:lblAlgn val="ctr"/>
        <c:lblOffset val="100"/>
        <c:noMultiLvlLbl val="0"/>
      </c:catAx>
      <c:valAx>
        <c:axId val="55737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5737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ADB3D-A2D6-4309-AD9E-7CFC2C39384F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36750" y="744538"/>
            <a:ext cx="27892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0199F-37F8-44D7-9593-F85A969928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18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936750" y="744538"/>
            <a:ext cx="2789238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0199F-37F8-44D7-9593-F85A9699286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932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86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736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73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45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41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44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38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442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12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45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87A39-EFAD-4494-92AF-F71AB3FD0A32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C548A-8FD5-46A0-B8DF-F319099A75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82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jpe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jpe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jpe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jpe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jpeg"/><Relationship Id="rId30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/>
          <p:cNvGrpSpPr/>
          <p:nvPr/>
        </p:nvGrpSpPr>
        <p:grpSpPr>
          <a:xfrm>
            <a:off x="320938" y="3573664"/>
            <a:ext cx="3442017" cy="1164697"/>
            <a:chOff x="-21711" y="-165911"/>
            <a:chExt cx="9316240" cy="3157745"/>
          </a:xfrm>
        </p:grpSpPr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8268" y="229033"/>
              <a:ext cx="1682642" cy="1255885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8353" y="229033"/>
              <a:ext cx="1686461" cy="126000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5358" y="229033"/>
              <a:ext cx="1686461" cy="1260000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2652" y="229033"/>
              <a:ext cx="1686461" cy="126000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7492" y="229033"/>
              <a:ext cx="1686461" cy="126000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268" y="1533874"/>
              <a:ext cx="1686462" cy="126000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8353" y="1533874"/>
              <a:ext cx="1686462" cy="1260000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5357" y="1533874"/>
              <a:ext cx="1686462" cy="1260000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11" cstate="print">
              <a:lum contrast="1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2652" y="1533874"/>
              <a:ext cx="1686462" cy="126000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7492" y="1533874"/>
              <a:ext cx="1686462" cy="126000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 rot="16200000">
              <a:off x="-399017" y="2054255"/>
              <a:ext cx="1260000" cy="2192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Rectangle 13"/>
            <p:cNvSpPr/>
            <p:nvPr/>
          </p:nvSpPr>
          <p:spPr>
            <a:xfrm rot="16200000">
              <a:off x="-399017" y="749414"/>
              <a:ext cx="1260000" cy="2192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" name="Text Box 122"/>
            <p:cNvSpPr txBox="1">
              <a:spLocks noChangeArrowheads="1"/>
            </p:cNvSpPr>
            <p:nvPr/>
          </p:nvSpPr>
          <p:spPr bwMode="auto">
            <a:xfrm rot="16200000">
              <a:off x="-277448" y="555382"/>
              <a:ext cx="1011311" cy="49982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U251</a:t>
              </a:r>
              <a:endParaRPr lang="fr-FR" sz="6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 Box 122"/>
            <p:cNvSpPr txBox="1">
              <a:spLocks noChangeArrowheads="1"/>
            </p:cNvSpPr>
            <p:nvPr/>
          </p:nvSpPr>
          <p:spPr bwMode="auto">
            <a:xfrm rot="16200000">
              <a:off x="-223713" y="1922156"/>
              <a:ext cx="903826" cy="49982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U87</a:t>
              </a:r>
              <a:endParaRPr lang="fr-FR" sz="6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8267" y="-9957"/>
              <a:ext cx="8550000" cy="2196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8" name="Text Box 122"/>
            <p:cNvSpPr txBox="1">
              <a:spLocks noChangeArrowheads="1"/>
            </p:cNvSpPr>
            <p:nvPr/>
          </p:nvSpPr>
          <p:spPr bwMode="auto">
            <a:xfrm>
              <a:off x="248467" y="-165911"/>
              <a:ext cx="1896774" cy="500669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24h in 20% O</a:t>
              </a:r>
              <a:r>
                <a:rPr lang="fr-FR" sz="600" b="1" baseline="-25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600" b="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 Box 122"/>
            <p:cNvSpPr txBox="1">
              <a:spLocks noChangeArrowheads="1"/>
            </p:cNvSpPr>
            <p:nvPr/>
          </p:nvSpPr>
          <p:spPr bwMode="auto">
            <a:xfrm>
              <a:off x="1904811" y="-165911"/>
              <a:ext cx="2030608" cy="500669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24h in 1</a:t>
              </a:r>
              <a:r>
                <a:rPr lang="fr-FR" sz="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 </a:t>
              </a: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600" b="1" baseline="-25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0" name="Text Box 122"/>
            <p:cNvSpPr txBox="1">
              <a:spLocks noChangeArrowheads="1"/>
            </p:cNvSpPr>
            <p:nvPr/>
          </p:nvSpPr>
          <p:spPr bwMode="auto">
            <a:xfrm>
              <a:off x="3634966" y="-165911"/>
              <a:ext cx="2002576" cy="500669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48h in 1</a:t>
              </a:r>
              <a:r>
                <a:rPr lang="fr-FR" sz="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 </a:t>
              </a: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600" b="1" baseline="-25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 Box 122"/>
            <p:cNvSpPr txBox="1">
              <a:spLocks noChangeArrowheads="1"/>
            </p:cNvSpPr>
            <p:nvPr/>
          </p:nvSpPr>
          <p:spPr bwMode="auto">
            <a:xfrm>
              <a:off x="5269381" y="-165911"/>
              <a:ext cx="2170316" cy="500669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24h in 0.2</a:t>
              </a:r>
              <a:r>
                <a:rPr lang="fr-FR" sz="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 </a:t>
              </a: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600" b="1" baseline="-25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 Box 122"/>
            <p:cNvSpPr txBox="1">
              <a:spLocks noChangeArrowheads="1"/>
            </p:cNvSpPr>
            <p:nvPr/>
          </p:nvSpPr>
          <p:spPr bwMode="auto">
            <a:xfrm>
              <a:off x="6974645" y="-165911"/>
              <a:ext cx="2198286" cy="500669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48h in 0.2</a:t>
              </a:r>
              <a:r>
                <a:rPr lang="fr-FR" sz="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 </a:t>
              </a:r>
              <a:r>
                <a:rPr lang="fr-FR" sz="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600" b="1" baseline="-25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7756553" y="1399056"/>
              <a:ext cx="2570403" cy="2192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ZoneTexte 23"/>
            <p:cNvSpPr txBox="1"/>
            <p:nvPr/>
          </p:nvSpPr>
          <p:spPr>
            <a:xfrm rot="5400000">
              <a:off x="8294317" y="1991646"/>
              <a:ext cx="1500554" cy="499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b="1" dirty="0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Hoechst</a:t>
              </a:r>
              <a:endParaRPr lang="en-GB" sz="6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 rot="5400000">
              <a:off x="8405488" y="595882"/>
              <a:ext cx="1278261" cy="499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b="1" dirty="0">
                  <a:solidFill>
                    <a:srgbClr val="FF1D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SDF-1</a:t>
              </a:r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231404" y="451411"/>
            <a:ext cx="219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20938" y="537017"/>
            <a:ext cx="3440330" cy="2940478"/>
            <a:chOff x="125828" y="1623299"/>
            <a:chExt cx="3585763" cy="3229011"/>
          </a:xfrm>
        </p:grpSpPr>
        <p:pic>
          <p:nvPicPr>
            <p:cNvPr id="35" name="Image 34"/>
            <p:cNvPicPr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63" y="2809832"/>
              <a:ext cx="1127076" cy="973900"/>
            </a:xfrm>
            <a:prstGeom prst="rect">
              <a:avLst/>
            </a:prstGeom>
          </p:spPr>
        </p:pic>
        <p:pic>
          <p:nvPicPr>
            <p:cNvPr id="36" name="Image 35"/>
            <p:cNvPicPr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4515" y="2809832"/>
              <a:ext cx="1127076" cy="97390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 rot="16200000">
              <a:off x="-252313" y="3241038"/>
              <a:ext cx="971409" cy="11301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Text Box 122"/>
            <p:cNvSpPr txBox="1">
              <a:spLocks noChangeArrowheads="1"/>
            </p:cNvSpPr>
            <p:nvPr/>
          </p:nvSpPr>
          <p:spPr bwMode="auto">
            <a:xfrm rot="16200000">
              <a:off x="-397422" y="3190059"/>
              <a:ext cx="1255011" cy="2085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7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Pre-hypoxic</a:t>
              </a:r>
              <a:r>
                <a:rPr lang="fr-FR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U251</a:t>
              </a:r>
              <a:endParaRPr lang="fr-FR" sz="7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99906" y="1675403"/>
              <a:ext cx="3411685" cy="12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1676670" y="1625241"/>
              <a:ext cx="695865" cy="219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b="1" dirty="0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Hoechst</a:t>
              </a:r>
              <a:endParaRPr lang="en-GB" sz="7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24145" y="1628611"/>
              <a:ext cx="695865" cy="219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b="1" dirty="0">
                  <a:solidFill>
                    <a:srgbClr val="FF1D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SDF-1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2809452" y="1623299"/>
              <a:ext cx="695865" cy="219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Merged</a:t>
              </a:r>
              <a:endParaRPr lang="en-GB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3" name="Image 42"/>
            <p:cNvPicPr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63" y="3803864"/>
              <a:ext cx="1127076" cy="973900"/>
            </a:xfrm>
            <a:prstGeom prst="rect">
              <a:avLst/>
            </a:prstGeom>
          </p:spPr>
        </p:pic>
        <p:pic>
          <p:nvPicPr>
            <p:cNvPr id="44" name="Image 43"/>
            <p:cNvPicPr>
              <a:picLocks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42824" y="3803864"/>
              <a:ext cx="1127076" cy="973900"/>
            </a:xfrm>
            <a:prstGeom prst="rect">
              <a:avLst/>
            </a:prstGeom>
          </p:spPr>
        </p:pic>
        <p:pic>
          <p:nvPicPr>
            <p:cNvPr id="45" name="Image 44"/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4515" y="3803864"/>
              <a:ext cx="1127076" cy="973900"/>
            </a:xfrm>
            <a:prstGeom prst="rect">
              <a:avLst/>
            </a:prstGeom>
          </p:spPr>
        </p:pic>
        <p:sp>
          <p:nvSpPr>
            <p:cNvPr id="46" name="Rectangle 45"/>
            <p:cNvSpPr/>
            <p:nvPr/>
          </p:nvSpPr>
          <p:spPr>
            <a:xfrm rot="16200000">
              <a:off x="-252313" y="4235554"/>
              <a:ext cx="971409" cy="11301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7" name="Text Box 122"/>
            <p:cNvSpPr txBox="1">
              <a:spLocks noChangeArrowheads="1"/>
            </p:cNvSpPr>
            <p:nvPr/>
          </p:nvSpPr>
          <p:spPr bwMode="auto">
            <a:xfrm rot="16200000">
              <a:off x="-326707" y="4191263"/>
              <a:ext cx="1113583" cy="2085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7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Hypoxic</a:t>
              </a:r>
              <a:r>
                <a:rPr lang="fr-FR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U251</a:t>
              </a:r>
              <a:endParaRPr lang="fr-FR" sz="7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Image 47"/>
            <p:cNvPicPr>
              <a:picLocks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5" t="9040" r="6280" b="3993"/>
            <a:stretch/>
          </p:blipFill>
          <p:spPr>
            <a:xfrm>
              <a:off x="2584515" y="1811762"/>
              <a:ext cx="1127076" cy="973900"/>
            </a:xfrm>
            <a:prstGeom prst="rect">
              <a:avLst/>
            </a:prstGeom>
          </p:spPr>
        </p:pic>
        <p:pic>
          <p:nvPicPr>
            <p:cNvPr id="49" name="Image 48"/>
            <p:cNvPicPr>
              <a:picLocks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25" t="3925" r="3581" b="9108"/>
            <a:stretch/>
          </p:blipFill>
          <p:spPr>
            <a:xfrm>
              <a:off x="304863" y="1811762"/>
              <a:ext cx="1127076" cy="973900"/>
            </a:xfrm>
            <a:prstGeom prst="rect">
              <a:avLst/>
            </a:prstGeom>
          </p:spPr>
        </p:pic>
        <p:pic>
          <p:nvPicPr>
            <p:cNvPr id="50" name="Image 49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442824" y="1811279"/>
              <a:ext cx="1128262" cy="974383"/>
            </a:xfrm>
            <a:prstGeom prst="rect">
              <a:avLst/>
            </a:prstGeom>
          </p:spPr>
        </p:pic>
        <p:pic>
          <p:nvPicPr>
            <p:cNvPr id="51" name="Image 50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442824" y="2809349"/>
              <a:ext cx="1128262" cy="974383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 rot="16200000">
              <a:off x="-252313" y="2242968"/>
              <a:ext cx="971409" cy="11301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3" name="Text Box 122"/>
            <p:cNvSpPr txBox="1">
              <a:spLocks noChangeArrowheads="1"/>
            </p:cNvSpPr>
            <p:nvPr/>
          </p:nvSpPr>
          <p:spPr bwMode="auto">
            <a:xfrm rot="16200000">
              <a:off x="-326706" y="2193973"/>
              <a:ext cx="1113583" cy="2085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U87</a:t>
              </a:r>
              <a:endParaRPr lang="fr-FR" sz="7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ZoneTexte 53"/>
          <p:cNvSpPr txBox="1"/>
          <p:nvPr/>
        </p:nvSpPr>
        <p:spPr>
          <a:xfrm>
            <a:off x="231404" y="3499254"/>
            <a:ext cx="219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Groupe 54"/>
          <p:cNvGrpSpPr/>
          <p:nvPr/>
        </p:nvGrpSpPr>
        <p:grpSpPr>
          <a:xfrm>
            <a:off x="347218" y="6305677"/>
            <a:ext cx="2217690" cy="1950730"/>
            <a:chOff x="5407422" y="1793893"/>
            <a:chExt cx="3343132" cy="3198678"/>
          </a:xfrm>
        </p:grpSpPr>
        <p:pic>
          <p:nvPicPr>
            <p:cNvPr id="56" name="Image 55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8132" y="2073859"/>
              <a:ext cx="1540800" cy="1408487"/>
            </a:xfrm>
            <a:prstGeom prst="rect">
              <a:avLst/>
            </a:prstGeom>
          </p:spPr>
        </p:pic>
        <p:pic>
          <p:nvPicPr>
            <p:cNvPr id="57" name="Image 56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2120" y="2073859"/>
              <a:ext cx="1540800" cy="1408487"/>
            </a:xfrm>
            <a:prstGeom prst="rect">
              <a:avLst/>
            </a:prstGeom>
          </p:spPr>
        </p:pic>
        <p:pic>
          <p:nvPicPr>
            <p:cNvPr id="58" name="Image 57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2120" y="3501008"/>
              <a:ext cx="1540800" cy="1408487"/>
            </a:xfrm>
            <a:prstGeom prst="rect">
              <a:avLst/>
            </a:prstGeom>
          </p:spPr>
        </p:pic>
        <p:pic>
          <p:nvPicPr>
            <p:cNvPr id="59" name="Image 58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208132" y="3501008"/>
              <a:ext cx="1542422" cy="1408298"/>
            </a:xfrm>
            <a:prstGeom prst="rect">
              <a:avLst/>
            </a:prstGeom>
          </p:spPr>
        </p:pic>
        <p:sp>
          <p:nvSpPr>
            <p:cNvPr id="60" name="Rectangle 59"/>
            <p:cNvSpPr/>
            <p:nvPr/>
          </p:nvSpPr>
          <p:spPr>
            <a:xfrm rot="16200000">
              <a:off x="4145096" y="3417485"/>
              <a:ext cx="2826000" cy="1580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1" name="ZoneTexte 60"/>
            <p:cNvSpPr txBox="1"/>
            <p:nvPr/>
          </p:nvSpPr>
          <p:spPr>
            <a:xfrm rot="16200000">
              <a:off x="4979640" y="4263201"/>
              <a:ext cx="1157160" cy="30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b="1" dirty="0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Hoechst</a:t>
              </a:r>
              <a:endParaRPr lang="en-GB" sz="700" b="1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ZoneTexte 61"/>
            <p:cNvSpPr txBox="1"/>
            <p:nvPr/>
          </p:nvSpPr>
          <p:spPr>
            <a:xfrm rot="16200000">
              <a:off x="5052787" y="2440643"/>
              <a:ext cx="1010849" cy="30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b="1" dirty="0">
                  <a:solidFill>
                    <a:srgbClr val="FF1D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SDF-1</a:t>
              </a:r>
            </a:p>
          </p:txBody>
        </p:sp>
        <p:sp>
          <p:nvSpPr>
            <p:cNvPr id="63" name="ZoneTexte 62"/>
            <p:cNvSpPr txBox="1"/>
            <p:nvPr/>
          </p:nvSpPr>
          <p:spPr>
            <a:xfrm rot="16200000">
              <a:off x="5133202" y="3340885"/>
              <a:ext cx="850020" cy="30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PIMO</a:t>
              </a:r>
              <a:endParaRPr lang="en-GB" sz="7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652120" y="1890267"/>
              <a:ext cx="3096000" cy="1691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5" name="Text Box 122"/>
            <p:cNvSpPr txBox="1">
              <a:spLocks noChangeArrowheads="1"/>
            </p:cNvSpPr>
            <p:nvPr/>
          </p:nvSpPr>
          <p:spPr bwMode="auto">
            <a:xfrm>
              <a:off x="6390909" y="1793893"/>
              <a:ext cx="1609486" cy="32803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7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Hypoxic</a:t>
              </a:r>
              <a:r>
                <a:rPr lang="fr-FR" sz="7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U251</a:t>
              </a:r>
              <a:endParaRPr lang="fr-FR" sz="7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ZoneTexte 85"/>
          <p:cNvSpPr txBox="1"/>
          <p:nvPr/>
        </p:nvSpPr>
        <p:spPr>
          <a:xfrm>
            <a:off x="231404" y="6248574"/>
            <a:ext cx="219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261541" y="277444"/>
            <a:ext cx="18594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ZoneTexte 107"/>
          <p:cNvSpPr txBox="1"/>
          <p:nvPr/>
        </p:nvSpPr>
        <p:spPr>
          <a:xfrm>
            <a:off x="231404" y="4773276"/>
            <a:ext cx="219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e 25"/>
          <p:cNvGrpSpPr/>
          <p:nvPr/>
        </p:nvGrpSpPr>
        <p:grpSpPr>
          <a:xfrm>
            <a:off x="323429" y="4848404"/>
            <a:ext cx="3025739" cy="1409375"/>
            <a:chOff x="4866372" y="2364418"/>
            <a:chExt cx="4034318" cy="1879167"/>
          </a:xfrm>
        </p:grpSpPr>
        <p:grpSp>
          <p:nvGrpSpPr>
            <p:cNvPr id="87" name="Groupe 86"/>
            <p:cNvGrpSpPr/>
            <p:nvPr/>
          </p:nvGrpSpPr>
          <p:grpSpPr>
            <a:xfrm>
              <a:off x="4866372" y="2558807"/>
              <a:ext cx="2073167" cy="1684778"/>
              <a:chOff x="478996" y="1197523"/>
              <a:chExt cx="3875806" cy="3592922"/>
            </a:xfrm>
          </p:grpSpPr>
          <p:pic>
            <p:nvPicPr>
              <p:cNvPr id="88" name="Picture 6"/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86846" y="2871842"/>
                <a:ext cx="1767956" cy="1667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9" name="Picture 5"/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3080" y="2871842"/>
                <a:ext cx="1767956" cy="1667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0" name="Picture 4"/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86846" y="1197523"/>
                <a:ext cx="1767956" cy="1667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1" name="Picture 3"/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3080" y="1197525"/>
                <a:ext cx="1767956" cy="16679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92" name="Connecteur droit 91"/>
              <p:cNvCxnSpPr/>
              <p:nvPr/>
            </p:nvCxnSpPr>
            <p:spPr>
              <a:xfrm>
                <a:off x="4033252" y="4433805"/>
                <a:ext cx="22652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Rectangle 92"/>
              <p:cNvSpPr/>
              <p:nvPr/>
            </p:nvSpPr>
            <p:spPr>
              <a:xfrm>
                <a:off x="610610" y="1197525"/>
                <a:ext cx="183671" cy="334222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94" name="ZoneTexte 93"/>
              <p:cNvSpPr txBox="1"/>
              <p:nvPr/>
            </p:nvSpPr>
            <p:spPr>
              <a:xfrm rot="16200000">
                <a:off x="-42313" y="3808815"/>
                <a:ext cx="1502947" cy="460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b="1" dirty="0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Hoechst</a:t>
                </a:r>
                <a:endParaRPr lang="en-GB" sz="600" b="1" dirty="0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ZoneTexte 94"/>
              <p:cNvSpPr txBox="1"/>
              <p:nvPr/>
            </p:nvSpPr>
            <p:spPr>
              <a:xfrm rot="16200000">
                <a:off x="159756" y="1542836"/>
                <a:ext cx="1098794" cy="460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b="1" dirty="0">
                    <a:solidFill>
                      <a:srgbClr val="FF1D1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CD68</a:t>
                </a:r>
                <a:endParaRPr lang="en-GB" sz="600" b="1" dirty="0">
                  <a:solidFill>
                    <a:srgbClr val="FF1D1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ZoneTexte 95"/>
              <p:cNvSpPr txBox="1"/>
              <p:nvPr/>
            </p:nvSpPr>
            <p:spPr>
              <a:xfrm rot="16200000">
                <a:off x="159756" y="2665729"/>
                <a:ext cx="1098794" cy="460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PIMO</a:t>
                </a:r>
                <a:endParaRPr lang="en-GB" sz="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7" name="Groupe 96"/>
            <p:cNvGrpSpPr/>
            <p:nvPr/>
          </p:nvGrpSpPr>
          <p:grpSpPr>
            <a:xfrm>
              <a:off x="6901740" y="2560371"/>
              <a:ext cx="1998950" cy="1670638"/>
              <a:chOff x="4567002" y="1196753"/>
              <a:chExt cx="3876967" cy="3567158"/>
            </a:xfrm>
          </p:grpSpPr>
          <p:pic>
            <p:nvPicPr>
              <p:cNvPr id="98" name="Picture 10"/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1725" y="2871841"/>
                <a:ext cx="1762244" cy="1667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9" name="Picture 7"/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0813" y="1197524"/>
                <a:ext cx="1762244" cy="1667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0" name="Picture 8"/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1725" y="1196753"/>
                <a:ext cx="1762244" cy="1667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1" name="Picture 9"/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0813" y="2871841"/>
                <a:ext cx="1762244" cy="1667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02" name="Connecteur droit 101"/>
              <p:cNvCxnSpPr/>
              <p:nvPr/>
            </p:nvCxnSpPr>
            <p:spPr>
              <a:xfrm>
                <a:off x="8137998" y="4449968"/>
                <a:ext cx="2350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Rectangle 102"/>
              <p:cNvSpPr/>
              <p:nvPr/>
            </p:nvSpPr>
            <p:spPr>
              <a:xfrm>
                <a:off x="4723781" y="1205548"/>
                <a:ext cx="172833" cy="333343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04" name="ZoneTexte 103"/>
              <p:cNvSpPr txBox="1"/>
              <p:nvPr/>
            </p:nvSpPr>
            <p:spPr>
              <a:xfrm rot="16200000">
                <a:off x="4082688" y="3802044"/>
                <a:ext cx="1446187" cy="47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b="1" dirty="0">
                    <a:solidFill>
                      <a:srgbClr val="0066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Hoechst</a:t>
                </a:r>
                <a:endParaRPr lang="en-GB" sz="600" b="1" dirty="0">
                  <a:solidFill>
                    <a:srgbClr val="0066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ZoneTexte 104"/>
              <p:cNvSpPr txBox="1"/>
              <p:nvPr/>
            </p:nvSpPr>
            <p:spPr>
              <a:xfrm rot="16200000">
                <a:off x="4256378" y="1515405"/>
                <a:ext cx="1098795" cy="47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b="1" dirty="0">
                    <a:solidFill>
                      <a:srgbClr val="FF1D1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CD14</a:t>
                </a:r>
                <a:endParaRPr lang="en-GB" sz="600" b="1" dirty="0">
                  <a:solidFill>
                    <a:srgbClr val="FF1D1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ZoneTexte 105"/>
              <p:cNvSpPr txBox="1"/>
              <p:nvPr/>
            </p:nvSpPr>
            <p:spPr>
              <a:xfrm rot="16200000">
                <a:off x="4256378" y="2638294"/>
                <a:ext cx="1098795" cy="47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PIMO</a:t>
                </a:r>
                <a:endParaRPr lang="en-GB" sz="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Rectangle 150"/>
            <p:cNvSpPr/>
            <p:nvPr/>
          </p:nvSpPr>
          <p:spPr>
            <a:xfrm>
              <a:off x="5046075" y="2439999"/>
              <a:ext cx="3852000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2" name="Text Box 122"/>
            <p:cNvSpPr txBox="1">
              <a:spLocks noChangeArrowheads="1"/>
            </p:cNvSpPr>
            <p:nvPr/>
          </p:nvSpPr>
          <p:spPr bwMode="auto">
            <a:xfrm>
              <a:off x="6405242" y="2364418"/>
              <a:ext cx="1100036" cy="24622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/>
          </p:spPr>
          <p:txBody>
            <a:bodyPr wrap="square">
              <a:spAutoFit/>
            </a:bodyPr>
            <a:lstStyle/>
            <a:p>
              <a:pPr algn="ctr" defTabSz="3086100">
                <a:defRPr/>
              </a:pPr>
              <a:r>
                <a:rPr lang="fr-FR" sz="6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Hypoxic</a:t>
              </a:r>
              <a:r>
                <a:rPr lang="fr-FR" sz="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U251</a:t>
              </a:r>
              <a:endParaRPr lang="fr-FR" sz="6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5" name="Connecteur droit 84"/>
          <p:cNvCxnSpPr/>
          <p:nvPr/>
        </p:nvCxnSpPr>
        <p:spPr>
          <a:xfrm rot="5400000">
            <a:off x="192166" y="2087243"/>
            <a:ext cx="277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 rot="5400000">
            <a:off x="1287868" y="2088138"/>
            <a:ext cx="277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/>
          <p:nvPr/>
        </p:nvCxnSpPr>
        <p:spPr>
          <a:xfrm rot="10800000">
            <a:off x="485268" y="702348"/>
            <a:ext cx="327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/>
          <p:cNvCxnSpPr/>
          <p:nvPr/>
        </p:nvCxnSpPr>
        <p:spPr>
          <a:xfrm rot="5400000">
            <a:off x="-901090" y="2086001"/>
            <a:ext cx="277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111"/>
          <p:cNvCxnSpPr/>
          <p:nvPr/>
        </p:nvCxnSpPr>
        <p:spPr>
          <a:xfrm rot="10800000">
            <a:off x="330479" y="1604578"/>
            <a:ext cx="342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/>
          <p:cNvCxnSpPr/>
          <p:nvPr/>
        </p:nvCxnSpPr>
        <p:spPr>
          <a:xfrm rot="10800000">
            <a:off x="330479" y="2512064"/>
            <a:ext cx="342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 rot="10800000">
            <a:off x="458769" y="3712935"/>
            <a:ext cx="316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 rot="10800000">
            <a:off x="350769" y="4190800"/>
            <a:ext cx="327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 rot="10800000">
            <a:off x="440991" y="4990386"/>
            <a:ext cx="29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/>
          <p:cNvCxnSpPr/>
          <p:nvPr/>
        </p:nvCxnSpPr>
        <p:spPr>
          <a:xfrm rot="5400000">
            <a:off x="582200" y="4214299"/>
            <a:ext cx="10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/>
          <p:nvPr/>
        </p:nvCxnSpPr>
        <p:spPr>
          <a:xfrm rot="5400000">
            <a:off x="-51381" y="4214299"/>
            <a:ext cx="10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>
          <a:xfrm rot="5400000">
            <a:off x="1220730" y="4214299"/>
            <a:ext cx="10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 rot="5400000">
            <a:off x="1852598" y="4214299"/>
            <a:ext cx="10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>
          <a:xfrm rot="5400000">
            <a:off x="3137203" y="4196299"/>
            <a:ext cx="97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121"/>
          <p:cNvCxnSpPr/>
          <p:nvPr/>
        </p:nvCxnSpPr>
        <p:spPr>
          <a:xfrm rot="5400000">
            <a:off x="2480641" y="4214299"/>
            <a:ext cx="100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/>
        </p:nvCxnSpPr>
        <p:spPr>
          <a:xfrm rot="10800000">
            <a:off x="1979206" y="5580779"/>
            <a:ext cx="136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/>
        </p:nvCxnSpPr>
        <p:spPr>
          <a:xfrm rot="10800000">
            <a:off x="513960" y="6470251"/>
            <a:ext cx="205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/>
          <p:cNvCxnSpPr/>
          <p:nvPr/>
        </p:nvCxnSpPr>
        <p:spPr>
          <a:xfrm rot="10800000">
            <a:off x="456621" y="5576098"/>
            <a:ext cx="144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 rot="5400000">
            <a:off x="2050438" y="5600960"/>
            <a:ext cx="122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/>
          <p:cNvCxnSpPr/>
          <p:nvPr/>
        </p:nvCxnSpPr>
        <p:spPr>
          <a:xfrm rot="16200000">
            <a:off x="-159189" y="5602892"/>
            <a:ext cx="122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/>
          <p:nvPr/>
        </p:nvCxnSpPr>
        <p:spPr>
          <a:xfrm rot="16200000">
            <a:off x="554715" y="5606196"/>
            <a:ext cx="122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/>
          <p:cNvCxnSpPr/>
          <p:nvPr/>
        </p:nvCxnSpPr>
        <p:spPr>
          <a:xfrm rot="5400000">
            <a:off x="1367655" y="5600960"/>
            <a:ext cx="122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129"/>
          <p:cNvCxnSpPr/>
          <p:nvPr/>
        </p:nvCxnSpPr>
        <p:spPr>
          <a:xfrm rot="10800000">
            <a:off x="513960" y="7340400"/>
            <a:ext cx="205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/>
          <p:cNvCxnSpPr/>
          <p:nvPr/>
        </p:nvCxnSpPr>
        <p:spPr>
          <a:xfrm rot="5400000">
            <a:off x="652394" y="7349621"/>
            <a:ext cx="176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131"/>
          <p:cNvCxnSpPr/>
          <p:nvPr/>
        </p:nvCxnSpPr>
        <p:spPr>
          <a:xfrm rot="5400000">
            <a:off x="-379667" y="7349621"/>
            <a:ext cx="176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6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Graphique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5963079"/>
              </p:ext>
            </p:extLst>
          </p:nvPr>
        </p:nvGraphicFramePr>
        <p:xfrm>
          <a:off x="778000" y="598155"/>
          <a:ext cx="1866164" cy="1246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5" name="Graphique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8593505"/>
              </p:ext>
            </p:extLst>
          </p:nvPr>
        </p:nvGraphicFramePr>
        <p:xfrm>
          <a:off x="2643783" y="599351"/>
          <a:ext cx="1721321" cy="124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ZoneTexte 3"/>
          <p:cNvSpPr txBox="1"/>
          <p:nvPr/>
        </p:nvSpPr>
        <p:spPr>
          <a:xfrm rot="16200000">
            <a:off x="-150966" y="1105756"/>
            <a:ext cx="16919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fr-F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and IL4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mRNA relative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expressions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compared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to U87 and U251 in </a:t>
            </a:r>
            <a:r>
              <a:rPr lang="en-US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052913" y="1705654"/>
            <a:ext cx="31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1093668" y="1763688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1911081" y="1763688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806584" y="1763688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3628352" y="1763688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371724" y="1429648"/>
            <a:ext cx="19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2003338" y="1327710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2901972" y="1432403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093668" y="1874528"/>
            <a:ext cx="14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2806584" y="1874528"/>
            <a:ext cx="14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008941" y="1719458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729101" y="1719458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188701" y="1719458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U87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909204" y="1719458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U87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323386" y="1858338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IL4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603548" y="1858338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130707" y="1115616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013490" y="1187624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914955" y="1285239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70822" y="220760"/>
            <a:ext cx="10259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fr-FR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e 38"/>
          <p:cNvGrpSpPr/>
          <p:nvPr/>
        </p:nvGrpSpPr>
        <p:grpSpPr>
          <a:xfrm>
            <a:off x="1588946" y="2237224"/>
            <a:ext cx="2237269" cy="209152"/>
            <a:chOff x="1988840" y="7776147"/>
            <a:chExt cx="2419020" cy="278869"/>
          </a:xfrm>
        </p:grpSpPr>
        <p:sp>
          <p:nvSpPr>
            <p:cNvPr id="40" name="Rectangle 39"/>
            <p:cNvSpPr/>
            <p:nvPr/>
          </p:nvSpPr>
          <p:spPr>
            <a:xfrm>
              <a:off x="3645024" y="7869740"/>
              <a:ext cx="134188" cy="862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988840" y="7891916"/>
              <a:ext cx="134188" cy="86200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3709656" y="7776147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7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2063519" y="7788276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884027" y="7877074"/>
              <a:ext cx="134188" cy="86200"/>
            </a:xfrm>
            <a:prstGeom prst="rect">
              <a:avLst/>
            </a:prstGeom>
            <a:pattFill prst="dkDnDiag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2948657" y="7783480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1% 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1344300" y="1295999"/>
            <a:ext cx="250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Connecteur droit 46"/>
          <p:cNvCxnSpPr/>
          <p:nvPr/>
        </p:nvCxnSpPr>
        <p:spPr>
          <a:xfrm>
            <a:off x="1169382" y="1259632"/>
            <a:ext cx="30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rot="5400000">
            <a:off x="1025382" y="1403632"/>
            <a:ext cx="28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rot="5400000">
            <a:off x="1458484" y="1277632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1371724" y="1295632"/>
            <a:ext cx="19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3917292" y="831127"/>
            <a:ext cx="19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3674706" y="552033"/>
            <a:ext cx="371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3889868" y="708148"/>
            <a:ext cx="250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3713381" y="696049"/>
            <a:ext cx="30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 rot="5400000">
            <a:off x="3299381" y="1110049"/>
            <a:ext cx="82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 rot="5400000">
            <a:off x="4002483" y="714049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3915723" y="732049"/>
            <a:ext cx="19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94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9098" y="440649"/>
            <a:ext cx="1906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19098" y="2301860"/>
            <a:ext cx="2304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2771689" y="4198156"/>
            <a:ext cx="2237269" cy="209152"/>
            <a:chOff x="1988840" y="7776147"/>
            <a:chExt cx="2419020" cy="278869"/>
          </a:xfrm>
        </p:grpSpPr>
        <p:sp>
          <p:nvSpPr>
            <p:cNvPr id="5" name="Rectangle 4"/>
            <p:cNvSpPr/>
            <p:nvPr/>
          </p:nvSpPr>
          <p:spPr>
            <a:xfrm>
              <a:off x="3645024" y="7869740"/>
              <a:ext cx="134188" cy="862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88840" y="7891916"/>
              <a:ext cx="134188" cy="86200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709656" y="7776147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7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063519" y="7788276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852936" y="7877073"/>
              <a:ext cx="134188" cy="86200"/>
            </a:xfrm>
            <a:prstGeom prst="rect">
              <a:avLst/>
            </a:prstGeom>
            <a:pattFill prst="dkDnDiag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917566" y="7783480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1% 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170822" y="220760"/>
            <a:ext cx="10259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fr-FR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3702460" y="2323738"/>
            <a:ext cx="2950344" cy="1801516"/>
            <a:chOff x="3702460" y="2323738"/>
            <a:chExt cx="2950344" cy="1801516"/>
          </a:xfrm>
        </p:grpSpPr>
        <p:graphicFrame>
          <p:nvGraphicFramePr>
            <p:cNvPr id="120" name="Graphique 1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57012240"/>
                </p:ext>
              </p:extLst>
            </p:nvPr>
          </p:nvGraphicFramePr>
          <p:xfrm>
            <a:off x="3843314" y="2444389"/>
            <a:ext cx="2809490" cy="1482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1" name="ZoneTexte 120"/>
            <p:cNvSpPr txBox="1"/>
            <p:nvPr/>
          </p:nvSpPr>
          <p:spPr>
            <a:xfrm>
              <a:off x="6094882" y="2323738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ZoneTexte 121"/>
            <p:cNvSpPr txBox="1"/>
            <p:nvPr/>
          </p:nvSpPr>
          <p:spPr>
            <a:xfrm>
              <a:off x="5176244" y="3306692"/>
              <a:ext cx="31201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4239138" y="2913480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4" name="Connecteur droit 123"/>
            <p:cNvCxnSpPr/>
            <p:nvPr/>
          </p:nvCxnSpPr>
          <p:spPr>
            <a:xfrm>
              <a:off x="4133504" y="3786557"/>
              <a:ext cx="23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ZoneTexte 124"/>
            <p:cNvSpPr txBox="1"/>
            <p:nvPr/>
          </p:nvSpPr>
          <p:spPr>
            <a:xfrm>
              <a:off x="4064370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ZoneTexte 125"/>
            <p:cNvSpPr txBox="1"/>
            <p:nvPr/>
          </p:nvSpPr>
          <p:spPr>
            <a:xfrm>
              <a:off x="4236229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4405884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ZoneTexte 127"/>
            <p:cNvSpPr txBox="1"/>
            <p:nvPr/>
          </p:nvSpPr>
          <p:spPr>
            <a:xfrm>
              <a:off x="4243755" y="3940588"/>
              <a:ext cx="3171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ZoneTexte 128"/>
            <p:cNvSpPr txBox="1"/>
            <p:nvPr/>
          </p:nvSpPr>
          <p:spPr>
            <a:xfrm>
              <a:off x="6116265" y="3935655"/>
              <a:ext cx="3171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0" name="Connecteur droit 129"/>
            <p:cNvCxnSpPr/>
            <p:nvPr/>
          </p:nvCxnSpPr>
          <p:spPr>
            <a:xfrm>
              <a:off x="4185425" y="3965426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30"/>
            <p:cNvCxnSpPr/>
            <p:nvPr/>
          </p:nvCxnSpPr>
          <p:spPr>
            <a:xfrm>
              <a:off x="6045000" y="3965426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ZoneTexte 131"/>
            <p:cNvSpPr txBox="1"/>
            <p:nvPr/>
          </p:nvSpPr>
          <p:spPr>
            <a:xfrm>
              <a:off x="5931668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ZoneTexte 132"/>
            <p:cNvSpPr txBox="1"/>
            <p:nvPr/>
          </p:nvSpPr>
          <p:spPr>
            <a:xfrm>
              <a:off x="6099922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ZoneTexte 133"/>
            <p:cNvSpPr txBox="1"/>
            <p:nvPr/>
          </p:nvSpPr>
          <p:spPr>
            <a:xfrm>
              <a:off x="5422926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ZoneTexte 134"/>
            <p:cNvSpPr txBox="1"/>
            <p:nvPr/>
          </p:nvSpPr>
          <p:spPr>
            <a:xfrm>
              <a:off x="4910832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ZoneTexte 135"/>
            <p:cNvSpPr txBox="1"/>
            <p:nvPr/>
          </p:nvSpPr>
          <p:spPr>
            <a:xfrm>
              <a:off x="5084135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5249623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ZoneTexte 137"/>
            <p:cNvSpPr txBox="1"/>
            <p:nvPr/>
          </p:nvSpPr>
          <p:spPr>
            <a:xfrm>
              <a:off x="6264668" y="3803714"/>
              <a:ext cx="33433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ZoneTexte 138"/>
            <p:cNvSpPr txBox="1"/>
            <p:nvPr/>
          </p:nvSpPr>
          <p:spPr>
            <a:xfrm>
              <a:off x="5176350" y="3940588"/>
              <a:ext cx="3171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0" name="Connecteur droit 139"/>
            <p:cNvCxnSpPr/>
            <p:nvPr/>
          </p:nvCxnSpPr>
          <p:spPr>
            <a:xfrm>
              <a:off x="5026121" y="3965426"/>
              <a:ext cx="61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ZoneTexte 140"/>
            <p:cNvSpPr txBox="1"/>
            <p:nvPr/>
          </p:nvSpPr>
          <p:spPr>
            <a:xfrm rot="16200000">
              <a:off x="3009426" y="3102951"/>
              <a:ext cx="158612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Arg1 </a:t>
              </a:r>
              <a:r>
                <a:rPr lang="fr-FR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activity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 (µg </a:t>
              </a:r>
              <a:r>
                <a:rPr lang="fr-FR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urea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/h)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ZoneTexte 141"/>
            <p:cNvSpPr txBox="1"/>
            <p:nvPr/>
          </p:nvSpPr>
          <p:spPr>
            <a:xfrm>
              <a:off x="4366735" y="3034210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3" name="Connecteur droit 142"/>
            <p:cNvCxnSpPr/>
            <p:nvPr/>
          </p:nvCxnSpPr>
          <p:spPr>
            <a:xfrm>
              <a:off x="4231701" y="3037652"/>
              <a:ext cx="262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/>
            <p:cNvCxnSpPr/>
            <p:nvPr/>
          </p:nvCxnSpPr>
          <p:spPr>
            <a:xfrm rot="5400000">
              <a:off x="3988701" y="3280724"/>
              <a:ext cx="48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rot="5400000">
              <a:off x="4467162" y="3064652"/>
              <a:ext cx="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/>
            <p:cNvCxnSpPr/>
            <p:nvPr/>
          </p:nvCxnSpPr>
          <p:spPr>
            <a:xfrm>
              <a:off x="4407189" y="3091658"/>
              <a:ext cx="16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/>
            <p:cNvCxnSpPr/>
            <p:nvPr/>
          </p:nvCxnSpPr>
          <p:spPr>
            <a:xfrm>
              <a:off x="4408912" y="3164353"/>
              <a:ext cx="16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ZoneTexte 149"/>
            <p:cNvSpPr txBox="1"/>
            <p:nvPr/>
          </p:nvSpPr>
          <p:spPr>
            <a:xfrm>
              <a:off x="5118675" y="2925771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1" name="Connecteur droit 150"/>
            <p:cNvCxnSpPr/>
            <p:nvPr/>
          </p:nvCxnSpPr>
          <p:spPr>
            <a:xfrm>
              <a:off x="5081276" y="3056130"/>
              <a:ext cx="338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/>
            <p:cNvCxnSpPr/>
            <p:nvPr/>
          </p:nvCxnSpPr>
          <p:spPr>
            <a:xfrm rot="5400000">
              <a:off x="4793276" y="3344196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/>
            <p:cNvCxnSpPr/>
            <p:nvPr/>
          </p:nvCxnSpPr>
          <p:spPr>
            <a:xfrm rot="5400000">
              <a:off x="5390906" y="3087032"/>
              <a:ext cx="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>
              <a:off x="5248740" y="3112571"/>
              <a:ext cx="338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ZoneTexte 154"/>
            <p:cNvSpPr txBox="1"/>
            <p:nvPr/>
          </p:nvSpPr>
          <p:spPr>
            <a:xfrm>
              <a:off x="5378526" y="3174870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6" name="Connecteur droit 155"/>
            <p:cNvCxnSpPr/>
            <p:nvPr/>
          </p:nvCxnSpPr>
          <p:spPr>
            <a:xfrm>
              <a:off x="5413998" y="3302314"/>
              <a:ext cx="16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>
              <a:off x="6269855" y="2581106"/>
              <a:ext cx="1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ZoneTexte 161"/>
            <p:cNvSpPr txBox="1"/>
            <p:nvPr/>
          </p:nvSpPr>
          <p:spPr>
            <a:xfrm>
              <a:off x="6226403" y="2462136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3" name="Connecteur droit 162"/>
            <p:cNvCxnSpPr/>
            <p:nvPr/>
          </p:nvCxnSpPr>
          <p:spPr>
            <a:xfrm>
              <a:off x="6093465" y="2453772"/>
              <a:ext cx="261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rot="5400000">
              <a:off x="5571465" y="2975772"/>
              <a:ext cx="10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/>
            <p:cNvCxnSpPr/>
            <p:nvPr/>
          </p:nvCxnSpPr>
          <p:spPr>
            <a:xfrm rot="5400000">
              <a:off x="6328365" y="2480772"/>
              <a:ext cx="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>
              <a:off x="6269855" y="2507082"/>
              <a:ext cx="1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166"/>
            <p:cNvCxnSpPr/>
            <p:nvPr/>
          </p:nvCxnSpPr>
          <p:spPr>
            <a:xfrm>
              <a:off x="5248740" y="3213812"/>
              <a:ext cx="338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169"/>
            <p:cNvCxnSpPr/>
            <p:nvPr/>
          </p:nvCxnSpPr>
          <p:spPr>
            <a:xfrm>
              <a:off x="5248740" y="3446465"/>
              <a:ext cx="16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/>
            <p:cNvCxnSpPr/>
            <p:nvPr/>
          </p:nvCxnSpPr>
          <p:spPr>
            <a:xfrm rot="5400000">
              <a:off x="5154240" y="3308312"/>
              <a:ext cx="189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171"/>
            <p:cNvCxnSpPr/>
            <p:nvPr/>
          </p:nvCxnSpPr>
          <p:spPr>
            <a:xfrm rot="5400000">
              <a:off x="5556760" y="3240812"/>
              <a:ext cx="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ZoneTexte 172"/>
            <p:cNvSpPr txBox="1"/>
            <p:nvPr/>
          </p:nvSpPr>
          <p:spPr>
            <a:xfrm>
              <a:off x="5241451" y="3077542"/>
              <a:ext cx="34175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4" name="Connecteur droit 173"/>
            <p:cNvCxnSpPr/>
            <p:nvPr/>
          </p:nvCxnSpPr>
          <p:spPr>
            <a:xfrm>
              <a:off x="5852809" y="2413474"/>
              <a:ext cx="0" cy="1647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>
              <a:off x="4830777" y="2413474"/>
              <a:ext cx="0" cy="1647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e 175"/>
          <p:cNvGrpSpPr/>
          <p:nvPr/>
        </p:nvGrpSpPr>
        <p:grpSpPr>
          <a:xfrm>
            <a:off x="517115" y="2404523"/>
            <a:ext cx="2977586" cy="1735429"/>
            <a:chOff x="509299" y="3420123"/>
            <a:chExt cx="2977586" cy="1735429"/>
          </a:xfrm>
        </p:grpSpPr>
        <p:graphicFrame>
          <p:nvGraphicFramePr>
            <p:cNvPr id="177" name="Graphique 17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52554042"/>
                </p:ext>
              </p:extLst>
            </p:nvPr>
          </p:nvGraphicFramePr>
          <p:xfrm>
            <a:off x="676184" y="3471668"/>
            <a:ext cx="2810701" cy="14822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78" name="Connecteur droit 177"/>
            <p:cNvCxnSpPr/>
            <p:nvPr/>
          </p:nvCxnSpPr>
          <p:spPr>
            <a:xfrm>
              <a:off x="980728" y="4815380"/>
              <a:ext cx="23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ZoneTexte 178"/>
            <p:cNvSpPr txBox="1"/>
            <p:nvPr/>
          </p:nvSpPr>
          <p:spPr>
            <a:xfrm>
              <a:off x="916762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ZoneTexte 179"/>
            <p:cNvSpPr txBox="1"/>
            <p:nvPr/>
          </p:nvSpPr>
          <p:spPr>
            <a:xfrm>
              <a:off x="1084226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ZoneTexte 180"/>
            <p:cNvSpPr txBox="1"/>
            <p:nvPr/>
          </p:nvSpPr>
          <p:spPr>
            <a:xfrm>
              <a:off x="1257262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1055192" y="4970886"/>
              <a:ext cx="36764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ZoneTexte 182"/>
            <p:cNvSpPr txBox="1"/>
            <p:nvPr/>
          </p:nvSpPr>
          <p:spPr>
            <a:xfrm>
              <a:off x="2899298" y="4970886"/>
              <a:ext cx="36764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4" name="Connecteur droit 183"/>
            <p:cNvCxnSpPr/>
            <p:nvPr/>
          </p:nvCxnSpPr>
          <p:spPr>
            <a:xfrm>
              <a:off x="1028638" y="4995724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>
              <a:off x="2863336" y="4995724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ZoneTexte 185"/>
            <p:cNvSpPr txBox="1"/>
            <p:nvPr/>
          </p:nvSpPr>
          <p:spPr>
            <a:xfrm>
              <a:off x="2752991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ZoneTexte 186"/>
            <p:cNvSpPr txBox="1"/>
            <p:nvPr/>
          </p:nvSpPr>
          <p:spPr>
            <a:xfrm>
              <a:off x="2922660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ZoneTexte 187"/>
            <p:cNvSpPr txBox="1"/>
            <p:nvPr/>
          </p:nvSpPr>
          <p:spPr>
            <a:xfrm>
              <a:off x="2254142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ZoneTexte 188"/>
            <p:cNvSpPr txBox="1"/>
            <p:nvPr/>
          </p:nvSpPr>
          <p:spPr>
            <a:xfrm>
              <a:off x="1745686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ZoneTexte 189"/>
            <p:cNvSpPr txBox="1"/>
            <p:nvPr/>
          </p:nvSpPr>
          <p:spPr>
            <a:xfrm>
              <a:off x="1920966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ZoneTexte 190"/>
            <p:cNvSpPr txBox="1"/>
            <p:nvPr/>
          </p:nvSpPr>
          <p:spPr>
            <a:xfrm>
              <a:off x="2090094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ZoneTexte 191"/>
            <p:cNvSpPr txBox="1"/>
            <p:nvPr/>
          </p:nvSpPr>
          <p:spPr>
            <a:xfrm>
              <a:off x="3096922" y="4834012"/>
              <a:ext cx="3073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ZoneTexte 192"/>
            <p:cNvSpPr txBox="1"/>
            <p:nvPr/>
          </p:nvSpPr>
          <p:spPr>
            <a:xfrm>
              <a:off x="1972362" y="4970886"/>
              <a:ext cx="36764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4" name="Connecteur droit 193"/>
            <p:cNvCxnSpPr/>
            <p:nvPr/>
          </p:nvCxnSpPr>
          <p:spPr>
            <a:xfrm>
              <a:off x="1844997" y="4995724"/>
              <a:ext cx="61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ZoneTexte 194"/>
            <p:cNvSpPr txBox="1"/>
            <p:nvPr/>
          </p:nvSpPr>
          <p:spPr>
            <a:xfrm rot="16200000">
              <a:off x="-183735" y="4113157"/>
              <a:ext cx="158612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NO concentration (µM)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ZoneTexte 195"/>
            <p:cNvSpPr txBox="1"/>
            <p:nvPr/>
          </p:nvSpPr>
          <p:spPr>
            <a:xfrm>
              <a:off x="1078249" y="4044290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7" name="Connecteur droit 196"/>
            <p:cNvCxnSpPr/>
            <p:nvPr/>
          </p:nvCxnSpPr>
          <p:spPr>
            <a:xfrm>
              <a:off x="1071619" y="4170064"/>
              <a:ext cx="262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cteur droit 197"/>
            <p:cNvCxnSpPr/>
            <p:nvPr/>
          </p:nvCxnSpPr>
          <p:spPr>
            <a:xfrm rot="5400000">
              <a:off x="1141818" y="4359064"/>
              <a:ext cx="37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/>
            <p:cNvCxnSpPr/>
            <p:nvPr/>
          </p:nvCxnSpPr>
          <p:spPr>
            <a:xfrm rot="5400000">
              <a:off x="1062745" y="4183564"/>
              <a:ext cx="27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ZoneTexte 199"/>
            <p:cNvSpPr txBox="1"/>
            <p:nvPr/>
          </p:nvSpPr>
          <p:spPr>
            <a:xfrm>
              <a:off x="1961606" y="3731920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1" name="Connecteur droit 200"/>
            <p:cNvCxnSpPr/>
            <p:nvPr/>
          </p:nvCxnSpPr>
          <p:spPr>
            <a:xfrm>
              <a:off x="1908699" y="3852040"/>
              <a:ext cx="35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/>
            <p:cNvCxnSpPr/>
            <p:nvPr/>
          </p:nvCxnSpPr>
          <p:spPr>
            <a:xfrm rot="5400000">
              <a:off x="1885147" y="4220589"/>
              <a:ext cx="7371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/>
            <p:cNvCxnSpPr/>
            <p:nvPr/>
          </p:nvCxnSpPr>
          <p:spPr>
            <a:xfrm rot="5400000">
              <a:off x="1881699" y="3879040"/>
              <a:ext cx="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/>
            <p:cNvCxnSpPr/>
            <p:nvPr/>
          </p:nvCxnSpPr>
          <p:spPr>
            <a:xfrm>
              <a:off x="2086526" y="4698737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ZoneTexte 204"/>
            <p:cNvSpPr txBox="1"/>
            <p:nvPr/>
          </p:nvSpPr>
          <p:spPr>
            <a:xfrm>
              <a:off x="2910755" y="3462838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6" name="Connecteur droit 205"/>
            <p:cNvCxnSpPr/>
            <p:nvPr/>
          </p:nvCxnSpPr>
          <p:spPr>
            <a:xfrm>
              <a:off x="2915904" y="3587857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/>
            <p:cNvCxnSpPr/>
            <p:nvPr/>
          </p:nvCxnSpPr>
          <p:spPr>
            <a:xfrm rot="5400000">
              <a:off x="2663890" y="4087357"/>
              <a:ext cx="999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/>
            <p:cNvCxnSpPr/>
            <p:nvPr/>
          </p:nvCxnSpPr>
          <p:spPr>
            <a:xfrm rot="5400000">
              <a:off x="2902404" y="3601357"/>
              <a:ext cx="27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/>
            <p:cNvCxnSpPr/>
            <p:nvPr/>
          </p:nvCxnSpPr>
          <p:spPr>
            <a:xfrm>
              <a:off x="1251978" y="4552001"/>
              <a:ext cx="15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ZoneTexte 209"/>
            <p:cNvSpPr txBox="1"/>
            <p:nvPr/>
          </p:nvSpPr>
          <p:spPr>
            <a:xfrm>
              <a:off x="1183883" y="4506453"/>
              <a:ext cx="30217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1" name="Connecteur droit 210"/>
            <p:cNvCxnSpPr/>
            <p:nvPr/>
          </p:nvCxnSpPr>
          <p:spPr>
            <a:xfrm>
              <a:off x="1251978" y="4646625"/>
              <a:ext cx="15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/>
            <p:cNvCxnSpPr/>
            <p:nvPr/>
          </p:nvCxnSpPr>
          <p:spPr>
            <a:xfrm>
              <a:off x="2086526" y="4588416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ZoneTexte 212"/>
            <p:cNvSpPr txBox="1"/>
            <p:nvPr/>
          </p:nvSpPr>
          <p:spPr>
            <a:xfrm>
              <a:off x="2105016" y="4561707"/>
              <a:ext cx="29242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4" name="Connecteur droit 213"/>
            <p:cNvCxnSpPr/>
            <p:nvPr/>
          </p:nvCxnSpPr>
          <p:spPr>
            <a:xfrm>
              <a:off x="3079178" y="4586817"/>
              <a:ext cx="16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ZoneTexte 214"/>
            <p:cNvSpPr txBox="1"/>
            <p:nvPr/>
          </p:nvSpPr>
          <p:spPr>
            <a:xfrm>
              <a:off x="3018170" y="4544331"/>
              <a:ext cx="2970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6" name="Connecteur droit 215"/>
            <p:cNvCxnSpPr/>
            <p:nvPr/>
          </p:nvCxnSpPr>
          <p:spPr>
            <a:xfrm>
              <a:off x="3079178" y="4685035"/>
              <a:ext cx="16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/>
            <p:cNvCxnSpPr/>
            <p:nvPr/>
          </p:nvCxnSpPr>
          <p:spPr>
            <a:xfrm>
              <a:off x="2667550" y="3425818"/>
              <a:ext cx="0" cy="164699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/>
            <p:cNvCxnSpPr/>
            <p:nvPr/>
          </p:nvCxnSpPr>
          <p:spPr>
            <a:xfrm>
              <a:off x="1650004" y="3425818"/>
              <a:ext cx="0" cy="164699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e 15"/>
          <p:cNvGrpSpPr/>
          <p:nvPr/>
        </p:nvGrpSpPr>
        <p:grpSpPr>
          <a:xfrm>
            <a:off x="3514784" y="438869"/>
            <a:ext cx="3132058" cy="1779853"/>
            <a:chOff x="3514784" y="438869"/>
            <a:chExt cx="3132058" cy="1779853"/>
          </a:xfrm>
        </p:grpSpPr>
        <p:graphicFrame>
          <p:nvGraphicFramePr>
            <p:cNvPr id="25" name="Graphique 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09898551"/>
                </p:ext>
              </p:extLst>
            </p:nvPr>
          </p:nvGraphicFramePr>
          <p:xfrm>
            <a:off x="3725741" y="547198"/>
            <a:ext cx="2921101" cy="14829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24" name="Connecteur droit 23"/>
            <p:cNvCxnSpPr/>
            <p:nvPr/>
          </p:nvCxnSpPr>
          <p:spPr>
            <a:xfrm>
              <a:off x="4167260" y="1651560"/>
              <a:ext cx="23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 rot="16200000">
              <a:off x="2830868" y="1227029"/>
              <a:ext cx="16756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Arg1 mRNA relative expression compared 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 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 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MΦ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fr-FR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normoxia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4102552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4277832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4452744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4281372" y="1988863"/>
              <a:ext cx="3171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117537" y="1988863"/>
              <a:ext cx="3171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Connecteur droit 31"/>
            <p:cNvCxnSpPr/>
            <p:nvPr/>
          </p:nvCxnSpPr>
          <p:spPr>
            <a:xfrm>
              <a:off x="4207983" y="1991909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6048718" y="1991909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5942258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6110078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451720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4936884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5104697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5272709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6275484" y="1857485"/>
              <a:ext cx="31502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193098" y="1988863"/>
              <a:ext cx="3171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525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Connecteur droit 41"/>
            <p:cNvCxnSpPr/>
            <p:nvPr/>
          </p:nvCxnSpPr>
          <p:spPr>
            <a:xfrm>
              <a:off x="5044395" y="1991909"/>
              <a:ext cx="61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4347884" y="843850"/>
              <a:ext cx="32490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Connecteur droit 43"/>
            <p:cNvCxnSpPr/>
            <p:nvPr/>
          </p:nvCxnSpPr>
          <p:spPr>
            <a:xfrm>
              <a:off x="4434765" y="983052"/>
              <a:ext cx="151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/>
            <p:cNvSpPr txBox="1"/>
            <p:nvPr/>
          </p:nvSpPr>
          <p:spPr>
            <a:xfrm>
              <a:off x="4264076" y="671644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Connecteur droit 45"/>
            <p:cNvCxnSpPr/>
            <p:nvPr/>
          </p:nvCxnSpPr>
          <p:spPr>
            <a:xfrm>
              <a:off x="4254388" y="789005"/>
              <a:ext cx="262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/>
            <p:nvPr/>
          </p:nvCxnSpPr>
          <p:spPr>
            <a:xfrm rot="5400000">
              <a:off x="3849388" y="1194005"/>
              <a:ext cx="81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 rot="5400000">
              <a:off x="4475349" y="829505"/>
              <a:ext cx="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>
              <a:off x="4434765" y="875557"/>
              <a:ext cx="151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/>
            <p:nvPr/>
          </p:nvCxnSpPr>
          <p:spPr>
            <a:xfrm>
              <a:off x="5273412" y="907054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ZoneTexte 50"/>
            <p:cNvSpPr txBox="1"/>
            <p:nvPr/>
          </p:nvSpPr>
          <p:spPr>
            <a:xfrm>
              <a:off x="5276096" y="774118"/>
              <a:ext cx="29293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Connecteur droit 51"/>
            <p:cNvCxnSpPr/>
            <p:nvPr/>
          </p:nvCxnSpPr>
          <p:spPr>
            <a:xfrm>
              <a:off x="5273412" y="791722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 rot="5400000">
              <a:off x="5386338" y="751222"/>
              <a:ext cx="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>
              <a:off x="5088353" y="710971"/>
              <a:ext cx="34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rot="5400000">
              <a:off x="4696853" y="1102471"/>
              <a:ext cx="783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5131466" y="587101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6235075" y="658524"/>
              <a:ext cx="21390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Connecteur droit 57"/>
            <p:cNvCxnSpPr/>
            <p:nvPr/>
          </p:nvCxnSpPr>
          <p:spPr>
            <a:xfrm>
              <a:off x="6261874" y="780524"/>
              <a:ext cx="1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>
              <a:off x="6084860" y="679330"/>
              <a:ext cx="34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 rot="5400000">
              <a:off x="5688860" y="1075330"/>
              <a:ext cx="79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 rot="5400000">
              <a:off x="6397366" y="703089"/>
              <a:ext cx="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63"/>
            <p:cNvSpPr txBox="1"/>
            <p:nvPr/>
          </p:nvSpPr>
          <p:spPr>
            <a:xfrm>
              <a:off x="6126898" y="554868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7" name="Connecteur droit 66"/>
            <p:cNvCxnSpPr/>
            <p:nvPr/>
          </p:nvCxnSpPr>
          <p:spPr>
            <a:xfrm>
              <a:off x="5838947" y="438869"/>
              <a:ext cx="0" cy="1647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4837255" y="438869"/>
              <a:ext cx="0" cy="1647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4005064" y="1896954"/>
              <a:ext cx="36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921439" y="1780068"/>
              <a:ext cx="4108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292600" y="433864"/>
            <a:ext cx="3129837" cy="1784859"/>
            <a:chOff x="292600" y="433864"/>
            <a:chExt cx="3129837" cy="1784859"/>
          </a:xfrm>
        </p:grpSpPr>
        <p:cxnSp>
          <p:nvCxnSpPr>
            <p:cNvPr id="70" name="Connecteur droit 69"/>
            <p:cNvCxnSpPr/>
            <p:nvPr/>
          </p:nvCxnSpPr>
          <p:spPr>
            <a:xfrm>
              <a:off x="1058040" y="1748384"/>
              <a:ext cx="21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1" name="Graphique 7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12191261"/>
                </p:ext>
              </p:extLst>
            </p:nvPr>
          </p:nvGraphicFramePr>
          <p:xfrm>
            <a:off x="501037" y="577375"/>
            <a:ext cx="2921400" cy="1482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2" name="ZoneTexte 71"/>
            <p:cNvSpPr txBox="1"/>
            <p:nvPr/>
          </p:nvSpPr>
          <p:spPr>
            <a:xfrm rot="16200000">
              <a:off x="-399471" y="1218874"/>
              <a:ext cx="16919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iNOS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 mRNA relative expression compared to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 M0 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MΦ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fr-FR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normoxia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987075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1150525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1310482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1119661" y="1967802"/>
              <a:ext cx="37161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2867023" y="1967802"/>
              <a:ext cx="37161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Connecteur droit 77"/>
            <p:cNvCxnSpPr/>
            <p:nvPr/>
          </p:nvCxnSpPr>
          <p:spPr>
            <a:xfrm>
              <a:off x="1089846" y="1992639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>
              <a:off x="2836562" y="1992639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79"/>
            <p:cNvSpPr txBox="1"/>
            <p:nvPr/>
          </p:nvSpPr>
          <p:spPr>
            <a:xfrm>
              <a:off x="2732532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2895819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2257432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1780117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1938101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2097721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3055489" y="1838223"/>
              <a:ext cx="31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1986021" y="1967802"/>
              <a:ext cx="37161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8" name="Connecteur droit 87"/>
            <p:cNvCxnSpPr/>
            <p:nvPr/>
          </p:nvCxnSpPr>
          <p:spPr>
            <a:xfrm>
              <a:off x="1887486" y="1992639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ZoneTexte 88"/>
            <p:cNvSpPr txBox="1"/>
            <p:nvPr/>
          </p:nvSpPr>
          <p:spPr>
            <a:xfrm>
              <a:off x="1094422" y="668760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0" name="Connecteur droit 89"/>
            <p:cNvCxnSpPr/>
            <p:nvPr/>
          </p:nvCxnSpPr>
          <p:spPr>
            <a:xfrm>
              <a:off x="1147369" y="793225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ZoneTexte 92"/>
            <p:cNvSpPr txBox="1"/>
            <p:nvPr/>
          </p:nvSpPr>
          <p:spPr>
            <a:xfrm>
              <a:off x="1233173" y="1049956"/>
              <a:ext cx="30479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4" name="Connecteur droit 93"/>
            <p:cNvCxnSpPr/>
            <p:nvPr/>
          </p:nvCxnSpPr>
          <p:spPr>
            <a:xfrm>
              <a:off x="1293637" y="1191575"/>
              <a:ext cx="16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ZoneTexte 94"/>
            <p:cNvSpPr txBox="1"/>
            <p:nvPr/>
          </p:nvSpPr>
          <p:spPr>
            <a:xfrm>
              <a:off x="1146504" y="565531"/>
              <a:ext cx="31983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" name="Connecteur droit 95"/>
            <p:cNvCxnSpPr/>
            <p:nvPr/>
          </p:nvCxnSpPr>
          <p:spPr>
            <a:xfrm>
              <a:off x="1147369" y="704684"/>
              <a:ext cx="313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ZoneTexte 96"/>
            <p:cNvSpPr txBox="1"/>
            <p:nvPr/>
          </p:nvSpPr>
          <p:spPr>
            <a:xfrm>
              <a:off x="1973108" y="611949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8" name="Connecteur droit 97"/>
            <p:cNvCxnSpPr/>
            <p:nvPr/>
          </p:nvCxnSpPr>
          <p:spPr>
            <a:xfrm>
              <a:off x="1939976" y="732938"/>
              <a:ext cx="320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 rot="5400000">
              <a:off x="2027459" y="959738"/>
              <a:ext cx="453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 rot="5400000">
              <a:off x="1912976" y="759938"/>
              <a:ext cx="5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/>
            <p:nvPr/>
          </p:nvCxnSpPr>
          <p:spPr>
            <a:xfrm>
              <a:off x="2107000" y="1185322"/>
              <a:ext cx="30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/>
            <p:nvPr/>
          </p:nvCxnSpPr>
          <p:spPr>
            <a:xfrm>
              <a:off x="2107000" y="1315479"/>
              <a:ext cx="30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02"/>
            <p:cNvSpPr txBox="1"/>
            <p:nvPr/>
          </p:nvSpPr>
          <p:spPr>
            <a:xfrm>
              <a:off x="2106536" y="1173054"/>
              <a:ext cx="29847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ZoneTexte 103"/>
            <p:cNvSpPr txBox="1"/>
            <p:nvPr/>
          </p:nvSpPr>
          <p:spPr>
            <a:xfrm>
              <a:off x="2963117" y="1328747"/>
              <a:ext cx="32846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" name="Connecteur droit 104"/>
            <p:cNvCxnSpPr/>
            <p:nvPr/>
          </p:nvCxnSpPr>
          <p:spPr>
            <a:xfrm>
              <a:off x="3043242" y="1465494"/>
              <a:ext cx="1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ZoneTexte 105"/>
            <p:cNvSpPr txBox="1"/>
            <p:nvPr/>
          </p:nvSpPr>
          <p:spPr>
            <a:xfrm>
              <a:off x="2882986" y="737786"/>
              <a:ext cx="2501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7" name="Connecteur droit 106"/>
            <p:cNvCxnSpPr/>
            <p:nvPr/>
          </p:nvCxnSpPr>
          <p:spPr>
            <a:xfrm>
              <a:off x="2888579" y="861558"/>
              <a:ext cx="241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107"/>
            <p:cNvCxnSpPr/>
            <p:nvPr/>
          </p:nvCxnSpPr>
          <p:spPr>
            <a:xfrm rot="5400000">
              <a:off x="2874572" y="1111308"/>
              <a:ext cx="4995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 rot="5400000">
              <a:off x="2848079" y="902058"/>
              <a:ext cx="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>
              <a:off x="3043242" y="1361977"/>
              <a:ext cx="1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 rot="5400000">
              <a:off x="1133869" y="718184"/>
              <a:ext cx="27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 rot="5400000">
              <a:off x="1449656" y="718184"/>
              <a:ext cx="27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>
              <a:off x="2633566" y="433864"/>
              <a:ext cx="0" cy="1647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>
              <a:off x="1686782" y="433864"/>
              <a:ext cx="0" cy="1647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Rectangle 216"/>
            <p:cNvSpPr/>
            <p:nvPr/>
          </p:nvSpPr>
          <p:spPr>
            <a:xfrm>
              <a:off x="897937" y="1924846"/>
              <a:ext cx="36000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ZoneTexte 217"/>
            <p:cNvSpPr txBox="1"/>
            <p:nvPr/>
          </p:nvSpPr>
          <p:spPr>
            <a:xfrm>
              <a:off x="814312" y="1807960"/>
              <a:ext cx="4108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96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317679" y="437030"/>
            <a:ext cx="3101273" cy="2142715"/>
            <a:chOff x="317679" y="437030"/>
            <a:chExt cx="3101273" cy="2142715"/>
          </a:xfrm>
        </p:grpSpPr>
        <p:graphicFrame>
          <p:nvGraphicFramePr>
            <p:cNvPr id="990" name="Graphique 98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19113335"/>
                </p:ext>
              </p:extLst>
            </p:nvPr>
          </p:nvGraphicFramePr>
          <p:xfrm>
            <a:off x="438152" y="530784"/>
            <a:ext cx="2980800" cy="1861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21" name="ZoneTexte 720"/>
            <p:cNvSpPr txBox="1"/>
            <p:nvPr/>
          </p:nvSpPr>
          <p:spPr>
            <a:xfrm>
              <a:off x="2220414" y="1323623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0" name="ZoneTexte 689"/>
            <p:cNvSpPr txBox="1"/>
            <p:nvPr/>
          </p:nvSpPr>
          <p:spPr>
            <a:xfrm>
              <a:off x="2637022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9" name="ZoneTexte 688"/>
            <p:cNvSpPr txBox="1"/>
            <p:nvPr/>
          </p:nvSpPr>
          <p:spPr>
            <a:xfrm>
              <a:off x="2132983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6" name="Connecteur droit 685"/>
            <p:cNvCxnSpPr/>
            <p:nvPr/>
          </p:nvCxnSpPr>
          <p:spPr>
            <a:xfrm>
              <a:off x="1730350" y="2424411"/>
              <a:ext cx="77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8" name="ZoneTexte 687"/>
            <p:cNvSpPr txBox="1"/>
            <p:nvPr/>
          </p:nvSpPr>
          <p:spPr>
            <a:xfrm>
              <a:off x="1688863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7" name="ZoneTexte 676"/>
            <p:cNvSpPr txBox="1"/>
            <p:nvPr/>
          </p:nvSpPr>
          <p:spPr>
            <a:xfrm>
              <a:off x="988881" y="2379690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8" name="ZoneTexte 677"/>
            <p:cNvSpPr txBox="1"/>
            <p:nvPr/>
          </p:nvSpPr>
          <p:spPr>
            <a:xfrm>
              <a:off x="856186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9" name="ZoneTexte 678"/>
            <p:cNvSpPr txBox="1"/>
            <p:nvPr/>
          </p:nvSpPr>
          <p:spPr>
            <a:xfrm>
              <a:off x="1190764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0" name="Connecteur droit 679"/>
            <p:cNvCxnSpPr/>
            <p:nvPr/>
          </p:nvCxnSpPr>
          <p:spPr>
            <a:xfrm>
              <a:off x="940003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Connecteur droit 680"/>
            <p:cNvCxnSpPr/>
            <p:nvPr/>
          </p:nvCxnSpPr>
          <p:spPr>
            <a:xfrm>
              <a:off x="1280983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Connecteur droit 681"/>
            <p:cNvCxnSpPr/>
            <p:nvPr/>
          </p:nvCxnSpPr>
          <p:spPr>
            <a:xfrm>
              <a:off x="1730350" y="2283624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Connecteur droit 682"/>
            <p:cNvCxnSpPr/>
            <p:nvPr/>
          </p:nvCxnSpPr>
          <p:spPr>
            <a:xfrm>
              <a:off x="2178253" y="2283624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4" name="ZoneTexte 683"/>
            <p:cNvSpPr txBox="1"/>
            <p:nvPr/>
          </p:nvSpPr>
          <p:spPr>
            <a:xfrm>
              <a:off x="1877219" y="2379690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5" name="Connecteur droit 684"/>
            <p:cNvCxnSpPr/>
            <p:nvPr/>
          </p:nvCxnSpPr>
          <p:spPr>
            <a:xfrm>
              <a:off x="940003" y="2424411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/>
            <p:cNvCxnSpPr/>
            <p:nvPr/>
          </p:nvCxnSpPr>
          <p:spPr>
            <a:xfrm>
              <a:off x="922272" y="2252748"/>
              <a:ext cx="23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1" name="ZoneTexte 690"/>
            <p:cNvSpPr txBox="1"/>
            <p:nvPr/>
          </p:nvSpPr>
          <p:spPr>
            <a:xfrm>
              <a:off x="2968788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92" name="Connecteur droit 691"/>
            <p:cNvCxnSpPr/>
            <p:nvPr/>
          </p:nvCxnSpPr>
          <p:spPr>
            <a:xfrm>
              <a:off x="2729112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Connecteur droit 692"/>
            <p:cNvCxnSpPr/>
            <p:nvPr/>
          </p:nvCxnSpPr>
          <p:spPr>
            <a:xfrm>
              <a:off x="3064126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4" name="ZoneTexte 693"/>
            <p:cNvSpPr txBox="1"/>
            <p:nvPr/>
          </p:nvSpPr>
          <p:spPr>
            <a:xfrm>
              <a:off x="2763390" y="2379690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95" name="Connecteur droit 694"/>
            <p:cNvCxnSpPr/>
            <p:nvPr/>
          </p:nvCxnSpPr>
          <p:spPr>
            <a:xfrm>
              <a:off x="2729112" y="2424411"/>
              <a:ext cx="55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6" name="ZoneTexte 695"/>
            <p:cNvSpPr txBox="1"/>
            <p:nvPr/>
          </p:nvSpPr>
          <p:spPr>
            <a:xfrm>
              <a:off x="882030" y="904124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97" name="Connecteur droit 696"/>
            <p:cNvCxnSpPr/>
            <p:nvPr/>
          </p:nvCxnSpPr>
          <p:spPr>
            <a:xfrm>
              <a:off x="998211" y="104666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0" name="ZoneTexte 699"/>
            <p:cNvSpPr txBox="1"/>
            <p:nvPr/>
          </p:nvSpPr>
          <p:spPr>
            <a:xfrm>
              <a:off x="1230819" y="1280534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1" name="Connecteur droit 700"/>
            <p:cNvCxnSpPr/>
            <p:nvPr/>
          </p:nvCxnSpPr>
          <p:spPr>
            <a:xfrm>
              <a:off x="1338905" y="1275586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/>
            <p:cNvCxnSpPr/>
            <p:nvPr/>
          </p:nvCxnSpPr>
          <p:spPr>
            <a:xfrm>
              <a:off x="1338905" y="1420148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Connecteur droit 702"/>
            <p:cNvCxnSpPr/>
            <p:nvPr/>
          </p:nvCxnSpPr>
          <p:spPr>
            <a:xfrm>
              <a:off x="998211" y="93626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Connecteur droit 703"/>
            <p:cNvCxnSpPr/>
            <p:nvPr/>
          </p:nvCxnSpPr>
          <p:spPr>
            <a:xfrm>
              <a:off x="1049657" y="865177"/>
              <a:ext cx="34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/>
            <p:cNvCxnSpPr/>
            <p:nvPr/>
          </p:nvCxnSpPr>
          <p:spPr>
            <a:xfrm rot="5400000">
              <a:off x="1015898" y="898746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/>
            <p:cNvCxnSpPr/>
            <p:nvPr/>
          </p:nvCxnSpPr>
          <p:spPr>
            <a:xfrm rot="5400000">
              <a:off x="1189541" y="1070377"/>
              <a:ext cx="410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7" name="ZoneTexte 706"/>
            <p:cNvSpPr txBox="1"/>
            <p:nvPr/>
          </p:nvSpPr>
          <p:spPr>
            <a:xfrm>
              <a:off x="1053911" y="724451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ZoneTexte 707"/>
            <p:cNvSpPr txBox="1"/>
            <p:nvPr/>
          </p:nvSpPr>
          <p:spPr>
            <a:xfrm>
              <a:off x="1667115" y="644703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9" name="Connecteur droit 708"/>
            <p:cNvCxnSpPr/>
            <p:nvPr/>
          </p:nvCxnSpPr>
          <p:spPr>
            <a:xfrm>
              <a:off x="1778402" y="78552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Connecteur droit 709"/>
            <p:cNvCxnSpPr/>
            <p:nvPr/>
          </p:nvCxnSpPr>
          <p:spPr>
            <a:xfrm>
              <a:off x="2004500" y="1141016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Connecteur droit 710"/>
            <p:cNvCxnSpPr/>
            <p:nvPr/>
          </p:nvCxnSpPr>
          <p:spPr>
            <a:xfrm rot="5400000">
              <a:off x="1795601" y="612232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2" name="ZoneTexte 711"/>
            <p:cNvSpPr txBox="1"/>
            <p:nvPr/>
          </p:nvSpPr>
          <p:spPr>
            <a:xfrm>
              <a:off x="1857666" y="437030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13" name="Connecteur droit 712"/>
            <p:cNvCxnSpPr/>
            <p:nvPr/>
          </p:nvCxnSpPr>
          <p:spPr>
            <a:xfrm>
              <a:off x="1824619" y="575368"/>
              <a:ext cx="3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Connecteur droit 713"/>
            <p:cNvCxnSpPr/>
            <p:nvPr/>
          </p:nvCxnSpPr>
          <p:spPr>
            <a:xfrm rot="5400000">
              <a:off x="1937814" y="857968"/>
              <a:ext cx="565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Connecteur droit 714"/>
            <p:cNvCxnSpPr/>
            <p:nvPr/>
          </p:nvCxnSpPr>
          <p:spPr>
            <a:xfrm>
              <a:off x="1778402" y="648232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6" name="ZoneTexte 715"/>
            <p:cNvSpPr txBox="1"/>
            <p:nvPr/>
          </p:nvSpPr>
          <p:spPr>
            <a:xfrm>
              <a:off x="1994319" y="1383609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17" name="Connecteur droit 716"/>
            <p:cNvCxnSpPr/>
            <p:nvPr/>
          </p:nvCxnSpPr>
          <p:spPr>
            <a:xfrm>
              <a:off x="2004500" y="1516280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Connecteur droit 719"/>
            <p:cNvCxnSpPr/>
            <p:nvPr/>
          </p:nvCxnSpPr>
          <p:spPr>
            <a:xfrm>
              <a:off x="2333617" y="1462298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2" name="Connecteur droit 721"/>
            <p:cNvCxnSpPr/>
            <p:nvPr/>
          </p:nvCxnSpPr>
          <p:spPr>
            <a:xfrm>
              <a:off x="2004500" y="1357355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3" name="Connecteur droit 722"/>
            <p:cNvCxnSpPr/>
            <p:nvPr/>
          </p:nvCxnSpPr>
          <p:spPr>
            <a:xfrm rot="5400000">
              <a:off x="2082233" y="1317443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4" name="Connecteur droit 723"/>
            <p:cNvCxnSpPr/>
            <p:nvPr/>
          </p:nvCxnSpPr>
          <p:spPr>
            <a:xfrm>
              <a:off x="2118233" y="1279786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Connecteur droit 724"/>
            <p:cNvCxnSpPr/>
            <p:nvPr/>
          </p:nvCxnSpPr>
          <p:spPr>
            <a:xfrm rot="5400000">
              <a:off x="2387561" y="1340552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6" name="ZoneTexte 725"/>
            <p:cNvSpPr txBox="1"/>
            <p:nvPr/>
          </p:nvSpPr>
          <p:spPr>
            <a:xfrm>
              <a:off x="2113933" y="1142948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7" name="ZoneTexte 726"/>
            <p:cNvSpPr txBox="1"/>
            <p:nvPr/>
          </p:nvSpPr>
          <p:spPr>
            <a:xfrm>
              <a:off x="2673094" y="873981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8" name="Connecteur droit 727"/>
            <p:cNvCxnSpPr/>
            <p:nvPr/>
          </p:nvCxnSpPr>
          <p:spPr>
            <a:xfrm>
              <a:off x="2784209" y="101976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9" name="ZoneTexte 728"/>
            <p:cNvSpPr txBox="1"/>
            <p:nvPr/>
          </p:nvSpPr>
          <p:spPr>
            <a:xfrm>
              <a:off x="2993935" y="1369810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0" name="Connecteur droit 729"/>
            <p:cNvCxnSpPr/>
            <p:nvPr/>
          </p:nvCxnSpPr>
          <p:spPr>
            <a:xfrm>
              <a:off x="3103702" y="150560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1" name="Connecteur droit 730"/>
            <p:cNvCxnSpPr/>
            <p:nvPr/>
          </p:nvCxnSpPr>
          <p:spPr>
            <a:xfrm>
              <a:off x="3103702" y="686169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2" name="Connecteur droit 731"/>
            <p:cNvCxnSpPr/>
            <p:nvPr/>
          </p:nvCxnSpPr>
          <p:spPr>
            <a:xfrm>
              <a:off x="2779459" y="629071"/>
              <a:ext cx="381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3" name="Connecteur droit 732"/>
            <p:cNvCxnSpPr/>
            <p:nvPr/>
          </p:nvCxnSpPr>
          <p:spPr>
            <a:xfrm rot="5400000">
              <a:off x="2671459" y="737071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4" name="Connecteur droit 733"/>
            <p:cNvCxnSpPr/>
            <p:nvPr/>
          </p:nvCxnSpPr>
          <p:spPr>
            <a:xfrm rot="5400000">
              <a:off x="3134231" y="656924"/>
              <a:ext cx="50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5" name="ZoneTexte 734"/>
            <p:cNvSpPr txBox="1"/>
            <p:nvPr/>
          </p:nvSpPr>
          <p:spPr>
            <a:xfrm>
              <a:off x="2801843" y="492147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6" name="Connecteur droit 735"/>
            <p:cNvCxnSpPr/>
            <p:nvPr/>
          </p:nvCxnSpPr>
          <p:spPr>
            <a:xfrm>
              <a:off x="2900442" y="1127348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9" name="Connecteur droit 738"/>
            <p:cNvCxnSpPr/>
            <p:nvPr/>
          </p:nvCxnSpPr>
          <p:spPr>
            <a:xfrm>
              <a:off x="2884183" y="805696"/>
              <a:ext cx="33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Connecteur droit 739"/>
            <p:cNvCxnSpPr/>
            <p:nvPr/>
          </p:nvCxnSpPr>
          <p:spPr>
            <a:xfrm rot="5400000">
              <a:off x="2848183" y="841696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1" name="Connecteur droit 740"/>
            <p:cNvCxnSpPr/>
            <p:nvPr/>
          </p:nvCxnSpPr>
          <p:spPr>
            <a:xfrm rot="5400000">
              <a:off x="2952157" y="1075696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2" name="ZoneTexte 741"/>
            <p:cNvSpPr txBox="1"/>
            <p:nvPr/>
          </p:nvSpPr>
          <p:spPr>
            <a:xfrm>
              <a:off x="2841373" y="985749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3" name="ZoneTexte 742"/>
            <p:cNvSpPr txBox="1"/>
            <p:nvPr/>
          </p:nvSpPr>
          <p:spPr>
            <a:xfrm>
              <a:off x="2884538" y="670461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2" name="ZoneTexte 751"/>
            <p:cNvSpPr txBox="1"/>
            <p:nvPr/>
          </p:nvSpPr>
          <p:spPr>
            <a:xfrm rot="16200000">
              <a:off x="-481538" y="1341327"/>
              <a:ext cx="19062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iNOS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mRNA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relative expression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compared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to M0 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MΦ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normoxia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4" name="Connecteur droit 893"/>
            <p:cNvCxnSpPr/>
            <p:nvPr/>
          </p:nvCxnSpPr>
          <p:spPr>
            <a:xfrm>
              <a:off x="1600951" y="611760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5" name="Connecteur droit 894"/>
            <p:cNvCxnSpPr/>
            <p:nvPr/>
          </p:nvCxnSpPr>
          <p:spPr>
            <a:xfrm>
              <a:off x="2610661" y="611760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9" name="ZoneTexte 988"/>
          <p:cNvSpPr txBox="1"/>
          <p:nvPr/>
        </p:nvSpPr>
        <p:spPr>
          <a:xfrm>
            <a:off x="170822" y="220760"/>
            <a:ext cx="10259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fr-FR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74" name="Groupe 1073"/>
          <p:cNvGrpSpPr/>
          <p:nvPr/>
        </p:nvGrpSpPr>
        <p:grpSpPr>
          <a:xfrm>
            <a:off x="3542183" y="251520"/>
            <a:ext cx="3117589" cy="2328225"/>
            <a:chOff x="3570758" y="251520"/>
            <a:chExt cx="3117589" cy="2328225"/>
          </a:xfrm>
        </p:grpSpPr>
        <p:graphicFrame>
          <p:nvGraphicFramePr>
            <p:cNvPr id="991" name="Graphique 99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21911853"/>
                </p:ext>
              </p:extLst>
            </p:nvPr>
          </p:nvGraphicFramePr>
          <p:xfrm>
            <a:off x="3708328" y="532441"/>
            <a:ext cx="2980019" cy="18595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833" name="Connecteur droit 832"/>
            <p:cNvCxnSpPr/>
            <p:nvPr/>
          </p:nvCxnSpPr>
          <p:spPr>
            <a:xfrm>
              <a:off x="4198626" y="2252973"/>
              <a:ext cx="23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2" name="Connecteur droit 841"/>
            <p:cNvCxnSpPr/>
            <p:nvPr/>
          </p:nvCxnSpPr>
          <p:spPr>
            <a:xfrm>
              <a:off x="4269849" y="1219557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5" name="ZoneTexte 844"/>
            <p:cNvSpPr txBox="1"/>
            <p:nvPr/>
          </p:nvSpPr>
          <p:spPr>
            <a:xfrm>
              <a:off x="4161907" y="1085990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46" name="Connecteur droit 845"/>
            <p:cNvCxnSpPr/>
            <p:nvPr/>
          </p:nvCxnSpPr>
          <p:spPr>
            <a:xfrm>
              <a:off x="4263713" y="610489"/>
              <a:ext cx="3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7" name="Connecteur droit 846"/>
            <p:cNvCxnSpPr/>
            <p:nvPr/>
          </p:nvCxnSpPr>
          <p:spPr>
            <a:xfrm rot="5400000">
              <a:off x="4029713" y="844489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8" name="Connecteur droit 847"/>
            <p:cNvCxnSpPr/>
            <p:nvPr/>
          </p:nvCxnSpPr>
          <p:spPr>
            <a:xfrm>
              <a:off x="4607679" y="678329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9" name="Connecteur droit 848"/>
            <p:cNvCxnSpPr/>
            <p:nvPr/>
          </p:nvCxnSpPr>
          <p:spPr>
            <a:xfrm rot="5400000">
              <a:off x="4620758" y="646489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0" name="ZoneTexte 849"/>
            <p:cNvSpPr txBox="1"/>
            <p:nvPr/>
          </p:nvSpPr>
          <p:spPr>
            <a:xfrm>
              <a:off x="4297550" y="467829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51" name="Connecteur droit 850"/>
            <p:cNvCxnSpPr/>
            <p:nvPr/>
          </p:nvCxnSpPr>
          <p:spPr>
            <a:xfrm>
              <a:off x="4378610" y="815972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2" name="ZoneTexte 851"/>
            <p:cNvSpPr txBox="1"/>
            <p:nvPr/>
          </p:nvSpPr>
          <p:spPr>
            <a:xfrm>
              <a:off x="4379739" y="678487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53" name="Connecteur droit 852"/>
            <p:cNvCxnSpPr/>
            <p:nvPr/>
          </p:nvCxnSpPr>
          <p:spPr>
            <a:xfrm>
              <a:off x="5476531" y="77880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4" name="ZoneTexte 853"/>
            <p:cNvSpPr txBox="1"/>
            <p:nvPr/>
          </p:nvSpPr>
          <p:spPr>
            <a:xfrm>
              <a:off x="5435465" y="647784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55" name="Connecteur droit 854"/>
            <p:cNvCxnSpPr/>
            <p:nvPr/>
          </p:nvCxnSpPr>
          <p:spPr>
            <a:xfrm>
              <a:off x="5045345" y="1426872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8" name="ZoneTexte 857"/>
            <p:cNvSpPr txBox="1"/>
            <p:nvPr/>
          </p:nvSpPr>
          <p:spPr>
            <a:xfrm>
              <a:off x="4928007" y="1295184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9" name="ZoneTexte 858"/>
            <p:cNvSpPr txBox="1"/>
            <p:nvPr/>
          </p:nvSpPr>
          <p:spPr>
            <a:xfrm>
              <a:off x="5104005" y="251520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60" name="Connecteur droit 859"/>
            <p:cNvCxnSpPr/>
            <p:nvPr/>
          </p:nvCxnSpPr>
          <p:spPr>
            <a:xfrm>
              <a:off x="5041072" y="401044"/>
              <a:ext cx="45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1" name="Connecteur droit 860"/>
            <p:cNvCxnSpPr/>
            <p:nvPr/>
          </p:nvCxnSpPr>
          <p:spPr>
            <a:xfrm rot="5400000">
              <a:off x="5453224" y="440538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2" name="Connecteur droit 861"/>
            <p:cNvCxnSpPr/>
            <p:nvPr/>
          </p:nvCxnSpPr>
          <p:spPr>
            <a:xfrm rot="5400000">
              <a:off x="4609072" y="833044"/>
              <a:ext cx="86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3" name="Connecteur droit 862"/>
            <p:cNvCxnSpPr/>
            <p:nvPr/>
          </p:nvCxnSpPr>
          <p:spPr>
            <a:xfrm>
              <a:off x="5270992" y="482059"/>
              <a:ext cx="446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7" name="ZoneTexte 866"/>
            <p:cNvSpPr txBox="1"/>
            <p:nvPr/>
          </p:nvSpPr>
          <p:spPr>
            <a:xfrm>
              <a:off x="5048756" y="1107715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68" name="Connecteur droit 867"/>
            <p:cNvCxnSpPr/>
            <p:nvPr/>
          </p:nvCxnSpPr>
          <p:spPr>
            <a:xfrm>
              <a:off x="5476531" y="65220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9" name="Connecteur droit 868"/>
            <p:cNvCxnSpPr/>
            <p:nvPr/>
          </p:nvCxnSpPr>
          <p:spPr>
            <a:xfrm>
              <a:off x="5156108" y="582571"/>
              <a:ext cx="446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0" name="Connecteur droit 869"/>
            <p:cNvCxnSpPr/>
            <p:nvPr/>
          </p:nvCxnSpPr>
          <p:spPr>
            <a:xfrm rot="5400000">
              <a:off x="5565916" y="615189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1" name="Connecteur droit 870"/>
            <p:cNvCxnSpPr/>
            <p:nvPr/>
          </p:nvCxnSpPr>
          <p:spPr>
            <a:xfrm rot="5400000">
              <a:off x="4904203" y="834571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2" name="ZoneTexte 871"/>
            <p:cNvSpPr txBox="1"/>
            <p:nvPr/>
          </p:nvSpPr>
          <p:spPr>
            <a:xfrm>
              <a:off x="5210693" y="444783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6" name="ZoneTexte 875"/>
            <p:cNvSpPr txBox="1"/>
            <p:nvPr/>
          </p:nvSpPr>
          <p:spPr>
            <a:xfrm>
              <a:off x="5207057" y="873490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7" name="Connecteur droit 876"/>
            <p:cNvCxnSpPr/>
            <p:nvPr/>
          </p:nvCxnSpPr>
          <p:spPr>
            <a:xfrm>
              <a:off x="6162823" y="617366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8" name="Connecteur droit 877"/>
            <p:cNvCxnSpPr/>
            <p:nvPr/>
          </p:nvCxnSpPr>
          <p:spPr>
            <a:xfrm>
              <a:off x="6045364" y="528519"/>
              <a:ext cx="280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9" name="Connecteur droit 878"/>
            <p:cNvCxnSpPr/>
            <p:nvPr/>
          </p:nvCxnSpPr>
          <p:spPr>
            <a:xfrm rot="5400000">
              <a:off x="6285540" y="572698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0" name="Connecteur droit 879"/>
            <p:cNvCxnSpPr/>
            <p:nvPr/>
          </p:nvCxnSpPr>
          <p:spPr>
            <a:xfrm rot="5400000">
              <a:off x="5307364" y="1266519"/>
              <a:ext cx="14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1" name="ZoneTexte 880"/>
            <p:cNvSpPr txBox="1"/>
            <p:nvPr/>
          </p:nvSpPr>
          <p:spPr>
            <a:xfrm>
              <a:off x="6015827" y="384381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82" name="Connecteur droit 881"/>
            <p:cNvCxnSpPr/>
            <p:nvPr/>
          </p:nvCxnSpPr>
          <p:spPr>
            <a:xfrm>
              <a:off x="6378823" y="824681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3" name="Connecteur droit 882"/>
            <p:cNvCxnSpPr/>
            <p:nvPr/>
          </p:nvCxnSpPr>
          <p:spPr>
            <a:xfrm>
              <a:off x="6158958" y="750150"/>
              <a:ext cx="27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4" name="Connecteur droit 883"/>
            <p:cNvCxnSpPr/>
            <p:nvPr/>
          </p:nvCxnSpPr>
          <p:spPr>
            <a:xfrm rot="5400000">
              <a:off x="6386970" y="787114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5" name="Connecteur droit 884"/>
            <p:cNvCxnSpPr/>
            <p:nvPr/>
          </p:nvCxnSpPr>
          <p:spPr>
            <a:xfrm rot="5400000">
              <a:off x="5780958" y="1128150"/>
              <a:ext cx="75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6" name="ZoneTexte 885"/>
            <p:cNvSpPr txBox="1"/>
            <p:nvPr/>
          </p:nvSpPr>
          <p:spPr>
            <a:xfrm>
              <a:off x="6128568" y="608016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ZoneTexte 888"/>
            <p:cNvSpPr txBox="1"/>
            <p:nvPr/>
          </p:nvSpPr>
          <p:spPr>
            <a:xfrm>
              <a:off x="6261033" y="839674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0" name="Connecteur droit 889"/>
            <p:cNvCxnSpPr/>
            <p:nvPr/>
          </p:nvCxnSpPr>
          <p:spPr>
            <a:xfrm>
              <a:off x="6378823" y="986115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1" name="ZoneTexte 890"/>
            <p:cNvSpPr txBox="1"/>
            <p:nvPr/>
          </p:nvSpPr>
          <p:spPr>
            <a:xfrm rot="16200000">
              <a:off x="2764840" y="1298064"/>
              <a:ext cx="19196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Arg1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mRNA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relative expression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compared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to M0 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MΦ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normoxia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2" name="Connecteur droit 891"/>
            <p:cNvCxnSpPr/>
            <p:nvPr/>
          </p:nvCxnSpPr>
          <p:spPr>
            <a:xfrm>
              <a:off x="4877706" y="575368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3" name="Connecteur droit 892"/>
            <p:cNvCxnSpPr/>
            <p:nvPr/>
          </p:nvCxnSpPr>
          <p:spPr>
            <a:xfrm>
              <a:off x="5894577" y="575368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3" name="ZoneTexte 992"/>
            <p:cNvSpPr txBox="1"/>
            <p:nvPr/>
          </p:nvSpPr>
          <p:spPr>
            <a:xfrm>
              <a:off x="5911854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4" name="ZoneTexte 993"/>
            <p:cNvSpPr txBox="1"/>
            <p:nvPr/>
          </p:nvSpPr>
          <p:spPr>
            <a:xfrm>
              <a:off x="5407815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95" name="Connecteur droit 994"/>
            <p:cNvCxnSpPr/>
            <p:nvPr/>
          </p:nvCxnSpPr>
          <p:spPr>
            <a:xfrm>
              <a:off x="5005182" y="2424411"/>
              <a:ext cx="77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6" name="ZoneTexte 995"/>
            <p:cNvSpPr txBox="1"/>
            <p:nvPr/>
          </p:nvSpPr>
          <p:spPr>
            <a:xfrm>
              <a:off x="4963695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7" name="ZoneTexte 996"/>
            <p:cNvSpPr txBox="1"/>
            <p:nvPr/>
          </p:nvSpPr>
          <p:spPr>
            <a:xfrm>
              <a:off x="4263713" y="2379690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8" name="ZoneTexte 997"/>
            <p:cNvSpPr txBox="1"/>
            <p:nvPr/>
          </p:nvSpPr>
          <p:spPr>
            <a:xfrm>
              <a:off x="4131018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9" name="ZoneTexte 998"/>
            <p:cNvSpPr txBox="1"/>
            <p:nvPr/>
          </p:nvSpPr>
          <p:spPr>
            <a:xfrm>
              <a:off x="4465596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0" name="Connecteur droit 999"/>
            <p:cNvCxnSpPr/>
            <p:nvPr/>
          </p:nvCxnSpPr>
          <p:spPr>
            <a:xfrm>
              <a:off x="4214835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1" name="Connecteur droit 1000"/>
            <p:cNvCxnSpPr/>
            <p:nvPr/>
          </p:nvCxnSpPr>
          <p:spPr>
            <a:xfrm>
              <a:off x="4555815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2" name="Connecteur droit 1001"/>
            <p:cNvCxnSpPr/>
            <p:nvPr/>
          </p:nvCxnSpPr>
          <p:spPr>
            <a:xfrm>
              <a:off x="5005182" y="2283624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3" name="Connecteur droit 1002"/>
            <p:cNvCxnSpPr/>
            <p:nvPr/>
          </p:nvCxnSpPr>
          <p:spPr>
            <a:xfrm>
              <a:off x="5453085" y="2283624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4" name="ZoneTexte 1003"/>
            <p:cNvSpPr txBox="1"/>
            <p:nvPr/>
          </p:nvSpPr>
          <p:spPr>
            <a:xfrm>
              <a:off x="5152051" y="2379690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5" name="Connecteur droit 1004"/>
            <p:cNvCxnSpPr/>
            <p:nvPr/>
          </p:nvCxnSpPr>
          <p:spPr>
            <a:xfrm>
              <a:off x="4214835" y="2424411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6" name="ZoneTexte 1005"/>
            <p:cNvSpPr txBox="1"/>
            <p:nvPr/>
          </p:nvSpPr>
          <p:spPr>
            <a:xfrm>
              <a:off x="6243620" y="2242165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7" name="Connecteur droit 1006"/>
            <p:cNvCxnSpPr/>
            <p:nvPr/>
          </p:nvCxnSpPr>
          <p:spPr>
            <a:xfrm>
              <a:off x="6003944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8" name="Connecteur droit 1007"/>
            <p:cNvCxnSpPr/>
            <p:nvPr/>
          </p:nvCxnSpPr>
          <p:spPr>
            <a:xfrm>
              <a:off x="6338958" y="228362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9" name="ZoneTexte 1008"/>
            <p:cNvSpPr txBox="1"/>
            <p:nvPr/>
          </p:nvSpPr>
          <p:spPr>
            <a:xfrm>
              <a:off x="6038222" y="2379690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10" name="Connecteur droit 1009"/>
            <p:cNvCxnSpPr/>
            <p:nvPr/>
          </p:nvCxnSpPr>
          <p:spPr>
            <a:xfrm>
              <a:off x="6003944" y="2424411"/>
              <a:ext cx="55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1" name="Connecteur droit 1010"/>
            <p:cNvCxnSpPr/>
            <p:nvPr/>
          </p:nvCxnSpPr>
          <p:spPr>
            <a:xfrm>
              <a:off x="5157192" y="124802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2" name="Connecteur droit 1011"/>
            <p:cNvCxnSpPr/>
            <p:nvPr/>
          </p:nvCxnSpPr>
          <p:spPr>
            <a:xfrm>
              <a:off x="5265216" y="1012242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2"/>
          <p:cNvGrpSpPr/>
          <p:nvPr/>
        </p:nvGrpSpPr>
        <p:grpSpPr>
          <a:xfrm>
            <a:off x="397990" y="2884681"/>
            <a:ext cx="3166010" cy="2175986"/>
            <a:chOff x="397990" y="2884681"/>
            <a:chExt cx="3166010" cy="2175986"/>
          </a:xfrm>
        </p:grpSpPr>
        <p:sp>
          <p:nvSpPr>
            <p:cNvPr id="810" name="ZoneTexte 809"/>
            <p:cNvSpPr txBox="1"/>
            <p:nvPr/>
          </p:nvSpPr>
          <p:spPr>
            <a:xfrm>
              <a:off x="2856655" y="3051792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015" name="Graphique 10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68044583"/>
                </p:ext>
              </p:extLst>
            </p:nvPr>
          </p:nvGraphicFramePr>
          <p:xfrm>
            <a:off x="583200" y="3012480"/>
            <a:ext cx="2980800" cy="1861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00" name="ZoneTexte 799"/>
            <p:cNvSpPr txBox="1"/>
            <p:nvPr/>
          </p:nvSpPr>
          <p:spPr>
            <a:xfrm>
              <a:off x="2055343" y="3957999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8" name="Connecteur droit 897"/>
            <p:cNvCxnSpPr/>
            <p:nvPr/>
          </p:nvCxnSpPr>
          <p:spPr>
            <a:xfrm>
              <a:off x="1604034" y="3084270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5" name="ZoneTexte 774"/>
            <p:cNvSpPr txBox="1"/>
            <p:nvPr/>
          </p:nvSpPr>
          <p:spPr>
            <a:xfrm rot="16200000">
              <a:off x="-559398" y="3842069"/>
              <a:ext cx="2114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concentration (µM)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6" name="ZoneTexte 775"/>
            <p:cNvSpPr txBox="1"/>
            <p:nvPr/>
          </p:nvSpPr>
          <p:spPr>
            <a:xfrm>
              <a:off x="928856" y="3647873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77" name="Connecteur droit 776"/>
            <p:cNvCxnSpPr/>
            <p:nvPr/>
          </p:nvCxnSpPr>
          <p:spPr>
            <a:xfrm>
              <a:off x="952435" y="3790466"/>
              <a:ext cx="2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8" name="Connecteur droit 777"/>
            <p:cNvCxnSpPr/>
            <p:nvPr/>
          </p:nvCxnSpPr>
          <p:spPr>
            <a:xfrm rot="5400000">
              <a:off x="1113938" y="3916466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9" name="Connecteur droit 778"/>
            <p:cNvCxnSpPr/>
            <p:nvPr/>
          </p:nvCxnSpPr>
          <p:spPr>
            <a:xfrm rot="5400000">
              <a:off x="916435" y="3826466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0" name="Connecteur droit 779"/>
            <p:cNvCxnSpPr/>
            <p:nvPr/>
          </p:nvCxnSpPr>
          <p:spPr>
            <a:xfrm>
              <a:off x="1068938" y="4036810"/>
              <a:ext cx="34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1" name="ZoneTexte 780"/>
            <p:cNvSpPr txBox="1"/>
            <p:nvPr/>
          </p:nvSpPr>
          <p:spPr>
            <a:xfrm>
              <a:off x="1834353" y="3564123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2" name="Connecteur droit 781"/>
            <p:cNvCxnSpPr/>
            <p:nvPr/>
          </p:nvCxnSpPr>
          <p:spPr>
            <a:xfrm>
              <a:off x="1797025" y="3712380"/>
              <a:ext cx="41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3" name="Connecteur droit 782"/>
            <p:cNvCxnSpPr/>
            <p:nvPr/>
          </p:nvCxnSpPr>
          <p:spPr>
            <a:xfrm rot="5400000">
              <a:off x="2166842" y="3757380"/>
              <a:ext cx="9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4" name="Connecteur droit 783"/>
            <p:cNvCxnSpPr/>
            <p:nvPr/>
          </p:nvCxnSpPr>
          <p:spPr>
            <a:xfrm rot="5400000">
              <a:off x="1761025" y="3748380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5" name="Connecteur droit 784"/>
            <p:cNvCxnSpPr/>
            <p:nvPr/>
          </p:nvCxnSpPr>
          <p:spPr>
            <a:xfrm>
              <a:off x="1914735" y="3810564"/>
              <a:ext cx="61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6" name="Connecteur droit 785"/>
            <p:cNvCxnSpPr/>
            <p:nvPr/>
          </p:nvCxnSpPr>
          <p:spPr>
            <a:xfrm>
              <a:off x="1922318" y="3917096"/>
              <a:ext cx="34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7" name="Connecteur droit 786"/>
            <p:cNvCxnSpPr/>
            <p:nvPr/>
          </p:nvCxnSpPr>
          <p:spPr>
            <a:xfrm rot="5400000">
              <a:off x="2238443" y="3953096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8" name="Connecteur droit 787"/>
            <p:cNvCxnSpPr/>
            <p:nvPr/>
          </p:nvCxnSpPr>
          <p:spPr>
            <a:xfrm rot="5400000">
              <a:off x="1886318" y="3953096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9" name="Connecteur droit 788"/>
            <p:cNvCxnSpPr/>
            <p:nvPr/>
          </p:nvCxnSpPr>
          <p:spPr>
            <a:xfrm>
              <a:off x="1072509" y="4158972"/>
              <a:ext cx="2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0" name="Connecteur droit 789"/>
            <p:cNvCxnSpPr/>
            <p:nvPr/>
          </p:nvCxnSpPr>
          <p:spPr>
            <a:xfrm rot="5400000">
              <a:off x="1255198" y="4266972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1" name="Connecteur droit 790"/>
            <p:cNvCxnSpPr/>
            <p:nvPr/>
          </p:nvCxnSpPr>
          <p:spPr>
            <a:xfrm rot="5400000">
              <a:off x="1036509" y="4194972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2" name="Connecteur droit 791"/>
            <p:cNvCxnSpPr/>
            <p:nvPr/>
          </p:nvCxnSpPr>
          <p:spPr>
            <a:xfrm>
              <a:off x="1311683" y="4385507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3" name="ZoneTexte 792"/>
            <p:cNvSpPr txBox="1"/>
            <p:nvPr/>
          </p:nvSpPr>
          <p:spPr>
            <a:xfrm>
              <a:off x="1044994" y="4010492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94" name="Connecteur droit 793"/>
            <p:cNvCxnSpPr/>
            <p:nvPr/>
          </p:nvCxnSpPr>
          <p:spPr>
            <a:xfrm>
              <a:off x="2047739" y="3986639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5" name="ZoneTexte 794"/>
            <p:cNvSpPr txBox="1"/>
            <p:nvPr/>
          </p:nvSpPr>
          <p:spPr>
            <a:xfrm>
              <a:off x="1937164" y="3770509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96" name="Connecteur droit 795"/>
            <p:cNvCxnSpPr/>
            <p:nvPr/>
          </p:nvCxnSpPr>
          <p:spPr>
            <a:xfrm>
              <a:off x="2035377" y="4115021"/>
              <a:ext cx="36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7" name="Connecteur droit 796"/>
            <p:cNvCxnSpPr/>
            <p:nvPr/>
          </p:nvCxnSpPr>
          <p:spPr>
            <a:xfrm rot="5400000">
              <a:off x="2275492" y="4232021"/>
              <a:ext cx="23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8" name="Connecteur droit 797"/>
            <p:cNvCxnSpPr/>
            <p:nvPr/>
          </p:nvCxnSpPr>
          <p:spPr>
            <a:xfrm rot="5400000">
              <a:off x="1999377" y="4151021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9" name="Connecteur droit 798"/>
            <p:cNvCxnSpPr/>
            <p:nvPr/>
          </p:nvCxnSpPr>
          <p:spPr>
            <a:xfrm>
              <a:off x="2258541" y="4343148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1" name="Connecteur droit 800"/>
            <p:cNvCxnSpPr/>
            <p:nvPr/>
          </p:nvCxnSpPr>
          <p:spPr>
            <a:xfrm>
              <a:off x="2878593" y="3201270"/>
              <a:ext cx="2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2" name="Connecteur droit 801"/>
            <p:cNvCxnSpPr/>
            <p:nvPr/>
          </p:nvCxnSpPr>
          <p:spPr>
            <a:xfrm rot="5400000">
              <a:off x="3075259" y="3300270"/>
              <a:ext cx="19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3" name="Connecteur droit 802"/>
            <p:cNvCxnSpPr/>
            <p:nvPr/>
          </p:nvCxnSpPr>
          <p:spPr>
            <a:xfrm rot="5400000">
              <a:off x="2860593" y="3219270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4" name="Connecteur droit 803"/>
            <p:cNvCxnSpPr/>
            <p:nvPr/>
          </p:nvCxnSpPr>
          <p:spPr>
            <a:xfrm>
              <a:off x="3001843" y="3404640"/>
              <a:ext cx="36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5" name="Connecteur droit 804"/>
            <p:cNvCxnSpPr/>
            <p:nvPr/>
          </p:nvCxnSpPr>
          <p:spPr>
            <a:xfrm>
              <a:off x="3001843" y="3548221"/>
              <a:ext cx="2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6" name="Connecteur droit 805"/>
            <p:cNvCxnSpPr/>
            <p:nvPr/>
          </p:nvCxnSpPr>
          <p:spPr>
            <a:xfrm rot="5400000">
              <a:off x="2918612" y="3917221"/>
              <a:ext cx="73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7" name="Connecteur droit 806"/>
            <p:cNvCxnSpPr/>
            <p:nvPr/>
          </p:nvCxnSpPr>
          <p:spPr>
            <a:xfrm rot="5400000">
              <a:off x="2983843" y="3566221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8" name="Connecteur droit 807"/>
            <p:cNvCxnSpPr/>
            <p:nvPr/>
          </p:nvCxnSpPr>
          <p:spPr>
            <a:xfrm>
              <a:off x="3234577" y="4285087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9" name="ZoneTexte 808"/>
            <p:cNvSpPr txBox="1"/>
            <p:nvPr/>
          </p:nvSpPr>
          <p:spPr>
            <a:xfrm>
              <a:off x="2978019" y="3388590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1" name="ZoneTexte 810"/>
            <p:cNvSpPr txBox="1"/>
            <p:nvPr/>
          </p:nvSpPr>
          <p:spPr>
            <a:xfrm>
              <a:off x="1200504" y="4401139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2" name="ZoneTexte 811"/>
            <p:cNvSpPr txBox="1"/>
            <p:nvPr/>
          </p:nvSpPr>
          <p:spPr>
            <a:xfrm>
              <a:off x="2222898" y="4362403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3" name="Connecteur droit 812"/>
            <p:cNvCxnSpPr/>
            <p:nvPr/>
          </p:nvCxnSpPr>
          <p:spPr>
            <a:xfrm>
              <a:off x="2258541" y="450430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4" name="ZoneTexte 813"/>
            <p:cNvSpPr txBox="1"/>
            <p:nvPr/>
          </p:nvSpPr>
          <p:spPr>
            <a:xfrm>
              <a:off x="3125556" y="4301111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7" name="Connecteur droit 816"/>
            <p:cNvCxnSpPr/>
            <p:nvPr/>
          </p:nvCxnSpPr>
          <p:spPr>
            <a:xfrm>
              <a:off x="3241367" y="443705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0" name="Connecteur droit 819"/>
            <p:cNvCxnSpPr/>
            <p:nvPr/>
          </p:nvCxnSpPr>
          <p:spPr>
            <a:xfrm>
              <a:off x="1312020" y="4532915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9" name="Connecteur droit 898"/>
            <p:cNvCxnSpPr/>
            <p:nvPr/>
          </p:nvCxnSpPr>
          <p:spPr>
            <a:xfrm>
              <a:off x="2682008" y="3084270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6" name="ZoneTexte 1015"/>
            <p:cNvSpPr txBox="1"/>
            <p:nvPr/>
          </p:nvSpPr>
          <p:spPr>
            <a:xfrm>
              <a:off x="2737241" y="472308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ZoneTexte 1016"/>
            <p:cNvSpPr txBox="1"/>
            <p:nvPr/>
          </p:nvSpPr>
          <p:spPr>
            <a:xfrm>
              <a:off x="2193141" y="472308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18" name="Connecteur droit 1017"/>
            <p:cNvCxnSpPr/>
            <p:nvPr/>
          </p:nvCxnSpPr>
          <p:spPr>
            <a:xfrm>
              <a:off x="1753931" y="4905333"/>
              <a:ext cx="81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9" name="ZoneTexte 1018"/>
            <p:cNvSpPr txBox="1"/>
            <p:nvPr/>
          </p:nvSpPr>
          <p:spPr>
            <a:xfrm>
              <a:off x="1712444" y="472308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0" name="ZoneTexte 1019"/>
            <p:cNvSpPr txBox="1"/>
            <p:nvPr/>
          </p:nvSpPr>
          <p:spPr>
            <a:xfrm>
              <a:off x="957143" y="4860612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1" name="ZoneTexte 1020"/>
            <p:cNvSpPr txBox="1"/>
            <p:nvPr/>
          </p:nvSpPr>
          <p:spPr>
            <a:xfrm>
              <a:off x="812542" y="472308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2" name="ZoneTexte 1021"/>
            <p:cNvSpPr txBox="1"/>
            <p:nvPr/>
          </p:nvSpPr>
          <p:spPr>
            <a:xfrm>
              <a:off x="1169830" y="472308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3" name="Connecteur droit 1022"/>
            <p:cNvCxnSpPr/>
            <p:nvPr/>
          </p:nvCxnSpPr>
          <p:spPr>
            <a:xfrm>
              <a:off x="900260" y="476454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4" name="Connecteur droit 1023"/>
            <p:cNvCxnSpPr/>
            <p:nvPr/>
          </p:nvCxnSpPr>
          <p:spPr>
            <a:xfrm>
              <a:off x="1260049" y="476454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5" name="Connecteur droit 1024"/>
            <p:cNvCxnSpPr/>
            <p:nvPr/>
          </p:nvCxnSpPr>
          <p:spPr>
            <a:xfrm>
              <a:off x="1753931" y="4764546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6" name="Connecteur droit 1025"/>
            <p:cNvCxnSpPr/>
            <p:nvPr/>
          </p:nvCxnSpPr>
          <p:spPr>
            <a:xfrm>
              <a:off x="2238411" y="4764546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7" name="ZoneTexte 1026"/>
            <p:cNvSpPr txBox="1"/>
            <p:nvPr/>
          </p:nvSpPr>
          <p:spPr>
            <a:xfrm>
              <a:off x="1932100" y="4860612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8" name="Connecteur droit 1027"/>
            <p:cNvCxnSpPr/>
            <p:nvPr/>
          </p:nvCxnSpPr>
          <p:spPr>
            <a:xfrm>
              <a:off x="900260" y="4905333"/>
              <a:ext cx="59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9" name="Connecteur droit 1028"/>
            <p:cNvCxnSpPr/>
            <p:nvPr/>
          </p:nvCxnSpPr>
          <p:spPr>
            <a:xfrm>
              <a:off x="873684" y="4733670"/>
              <a:ext cx="248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0" name="ZoneTexte 1029"/>
            <p:cNvSpPr txBox="1"/>
            <p:nvPr/>
          </p:nvSpPr>
          <p:spPr>
            <a:xfrm>
              <a:off x="3100618" y="472308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1" name="Connecteur droit 1030"/>
            <p:cNvCxnSpPr/>
            <p:nvPr/>
          </p:nvCxnSpPr>
          <p:spPr>
            <a:xfrm>
              <a:off x="2829331" y="476454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2" name="Connecteur droit 1031"/>
            <p:cNvCxnSpPr/>
            <p:nvPr/>
          </p:nvCxnSpPr>
          <p:spPr>
            <a:xfrm>
              <a:off x="3195956" y="476454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3" name="ZoneTexte 1032"/>
            <p:cNvSpPr txBox="1"/>
            <p:nvPr/>
          </p:nvSpPr>
          <p:spPr>
            <a:xfrm>
              <a:off x="2891399" y="4860612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4" name="Connecteur droit 1033"/>
            <p:cNvCxnSpPr/>
            <p:nvPr/>
          </p:nvCxnSpPr>
          <p:spPr>
            <a:xfrm>
              <a:off x="2835956" y="4905333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3629472" y="2752341"/>
            <a:ext cx="3131328" cy="2323715"/>
            <a:chOff x="3629472" y="2752341"/>
            <a:chExt cx="3131328" cy="2323715"/>
          </a:xfrm>
        </p:grpSpPr>
        <p:sp>
          <p:nvSpPr>
            <p:cNvPr id="988" name="ZoneTexte 987"/>
            <p:cNvSpPr txBox="1"/>
            <p:nvPr/>
          </p:nvSpPr>
          <p:spPr>
            <a:xfrm>
              <a:off x="5147390" y="3895676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ZoneTexte 937"/>
            <p:cNvSpPr txBox="1"/>
            <p:nvPr/>
          </p:nvSpPr>
          <p:spPr>
            <a:xfrm>
              <a:off x="4908807" y="4030163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037" name="Graphique 103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97213126"/>
                </p:ext>
              </p:extLst>
            </p:nvPr>
          </p:nvGraphicFramePr>
          <p:xfrm>
            <a:off x="3780000" y="3004039"/>
            <a:ext cx="2980800" cy="1861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924" name="ZoneTexte 923"/>
            <p:cNvSpPr txBox="1"/>
            <p:nvPr/>
          </p:nvSpPr>
          <p:spPr>
            <a:xfrm rot="16200000">
              <a:off x="2672084" y="3918613"/>
              <a:ext cx="2114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Arg1 </a:t>
              </a:r>
              <a:r>
                <a:rPr lang="fr-FR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activity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 (µg </a:t>
              </a:r>
              <a:r>
                <a:rPr lang="fr-FR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urea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/h)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ZoneTexte 924"/>
            <p:cNvSpPr txBox="1"/>
            <p:nvPr/>
          </p:nvSpPr>
          <p:spPr>
            <a:xfrm>
              <a:off x="4219821" y="3100250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26" name="Connecteur droit 925"/>
            <p:cNvCxnSpPr/>
            <p:nvPr/>
          </p:nvCxnSpPr>
          <p:spPr>
            <a:xfrm>
              <a:off x="4210093" y="3236289"/>
              <a:ext cx="34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7" name="Connecteur droit 926"/>
            <p:cNvCxnSpPr/>
            <p:nvPr/>
          </p:nvCxnSpPr>
          <p:spPr>
            <a:xfrm rot="5400000">
              <a:off x="4521752" y="3272289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8" name="Connecteur droit 927"/>
            <p:cNvCxnSpPr/>
            <p:nvPr/>
          </p:nvCxnSpPr>
          <p:spPr>
            <a:xfrm rot="5400000">
              <a:off x="3670093" y="3776289"/>
              <a:ext cx="10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9" name="Connecteur droit 928"/>
            <p:cNvCxnSpPr/>
            <p:nvPr/>
          </p:nvCxnSpPr>
          <p:spPr>
            <a:xfrm>
              <a:off x="4161016" y="4467365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2" name="ZoneTexte 931"/>
            <p:cNvSpPr txBox="1"/>
            <p:nvPr/>
          </p:nvSpPr>
          <p:spPr>
            <a:xfrm>
              <a:off x="4047808" y="4309544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33" name="Connecteur droit 932"/>
            <p:cNvCxnSpPr/>
            <p:nvPr/>
          </p:nvCxnSpPr>
          <p:spPr>
            <a:xfrm>
              <a:off x="4161016" y="4316401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4" name="Connecteur droit 933"/>
            <p:cNvCxnSpPr/>
            <p:nvPr/>
          </p:nvCxnSpPr>
          <p:spPr>
            <a:xfrm>
              <a:off x="4997450" y="4174210"/>
              <a:ext cx="16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5" name="Connecteur droit 934"/>
            <p:cNvCxnSpPr/>
            <p:nvPr/>
          </p:nvCxnSpPr>
          <p:spPr>
            <a:xfrm rot="5400000">
              <a:off x="5122063" y="4208899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6" name="Connecteur droit 935"/>
            <p:cNvCxnSpPr/>
            <p:nvPr/>
          </p:nvCxnSpPr>
          <p:spPr>
            <a:xfrm rot="5400000">
              <a:off x="4799450" y="4372210"/>
              <a:ext cx="39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7" name="Connecteur droit 936"/>
            <p:cNvCxnSpPr/>
            <p:nvPr/>
          </p:nvCxnSpPr>
          <p:spPr>
            <a:xfrm>
              <a:off x="5109423" y="4244393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9" name="Connecteur droit 938"/>
            <p:cNvCxnSpPr/>
            <p:nvPr/>
          </p:nvCxnSpPr>
          <p:spPr>
            <a:xfrm>
              <a:off x="5460649" y="3228829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0" name="Connecteur droit 939"/>
            <p:cNvCxnSpPr/>
            <p:nvPr/>
          </p:nvCxnSpPr>
          <p:spPr>
            <a:xfrm rot="5400000">
              <a:off x="5658748" y="3282829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1" name="Connecteur droit 940"/>
            <p:cNvCxnSpPr/>
            <p:nvPr/>
          </p:nvCxnSpPr>
          <p:spPr>
            <a:xfrm rot="5400000">
              <a:off x="5298649" y="3390829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2" name="Connecteur droit 941"/>
            <p:cNvCxnSpPr/>
            <p:nvPr/>
          </p:nvCxnSpPr>
          <p:spPr>
            <a:xfrm>
              <a:off x="5583080" y="3093935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3" name="ZoneTexte 942"/>
            <p:cNvSpPr txBox="1"/>
            <p:nvPr/>
          </p:nvSpPr>
          <p:spPr>
            <a:xfrm>
              <a:off x="5419771" y="3082059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44" name="Connecteur droit 943"/>
            <p:cNvCxnSpPr/>
            <p:nvPr/>
          </p:nvCxnSpPr>
          <p:spPr>
            <a:xfrm>
              <a:off x="5111515" y="3888749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5" name="Connecteur droit 944"/>
            <p:cNvCxnSpPr/>
            <p:nvPr/>
          </p:nvCxnSpPr>
          <p:spPr>
            <a:xfrm>
              <a:off x="5172476" y="3043351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7" name="Connecteur droit 946"/>
            <p:cNvCxnSpPr/>
            <p:nvPr/>
          </p:nvCxnSpPr>
          <p:spPr>
            <a:xfrm rot="5400000">
              <a:off x="4749476" y="3466351"/>
              <a:ext cx="84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8" name="ZoneTexte 947"/>
            <p:cNvSpPr txBox="1"/>
            <p:nvPr/>
          </p:nvSpPr>
          <p:spPr>
            <a:xfrm>
              <a:off x="5229684" y="2906201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49" name="Connecteur droit 948"/>
            <p:cNvCxnSpPr/>
            <p:nvPr/>
          </p:nvCxnSpPr>
          <p:spPr>
            <a:xfrm>
              <a:off x="4997713" y="2894347"/>
              <a:ext cx="59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1" name="Connecteur droit 950"/>
            <p:cNvCxnSpPr/>
            <p:nvPr/>
          </p:nvCxnSpPr>
          <p:spPr>
            <a:xfrm rot="5400000">
              <a:off x="4421713" y="3470347"/>
              <a:ext cx="11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2" name="Connecteur droit 951"/>
            <p:cNvCxnSpPr/>
            <p:nvPr/>
          </p:nvCxnSpPr>
          <p:spPr>
            <a:xfrm>
              <a:off x="5460649" y="2930143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3" name="ZoneTexte 952"/>
            <p:cNvSpPr txBox="1"/>
            <p:nvPr/>
          </p:nvSpPr>
          <p:spPr>
            <a:xfrm>
              <a:off x="5110111" y="2752341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54" name="Connecteur droit 953"/>
            <p:cNvCxnSpPr/>
            <p:nvPr/>
          </p:nvCxnSpPr>
          <p:spPr>
            <a:xfrm>
              <a:off x="6082148" y="436125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7" name="ZoneTexte 956"/>
            <p:cNvSpPr txBox="1"/>
            <p:nvPr/>
          </p:nvSpPr>
          <p:spPr>
            <a:xfrm>
              <a:off x="5948243" y="4213659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ZoneTexte 957"/>
            <p:cNvSpPr txBox="1"/>
            <p:nvPr/>
          </p:nvSpPr>
          <p:spPr>
            <a:xfrm>
              <a:off x="6144018" y="3035422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59" name="Connecteur droit 958"/>
            <p:cNvCxnSpPr/>
            <p:nvPr/>
          </p:nvCxnSpPr>
          <p:spPr>
            <a:xfrm>
              <a:off x="6132367" y="3181286"/>
              <a:ext cx="36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1" name="Connecteur droit 960"/>
            <p:cNvCxnSpPr/>
            <p:nvPr/>
          </p:nvCxnSpPr>
          <p:spPr>
            <a:xfrm rot="5400000">
              <a:off x="5604967" y="3708686"/>
              <a:ext cx="105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2" name="Connecteur droit 961"/>
            <p:cNvCxnSpPr/>
            <p:nvPr/>
          </p:nvCxnSpPr>
          <p:spPr>
            <a:xfrm>
              <a:off x="6435224" y="3218183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3" name="Connecteur droit 962"/>
            <p:cNvCxnSpPr/>
            <p:nvPr/>
          </p:nvCxnSpPr>
          <p:spPr>
            <a:xfrm>
              <a:off x="6078367" y="4242337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4" name="Connecteur droit 963"/>
            <p:cNvCxnSpPr/>
            <p:nvPr/>
          </p:nvCxnSpPr>
          <p:spPr>
            <a:xfrm>
              <a:off x="4506247" y="3308289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5" name="ZoneTexte 964"/>
            <p:cNvSpPr txBox="1"/>
            <p:nvPr/>
          </p:nvSpPr>
          <p:spPr>
            <a:xfrm>
              <a:off x="4427453" y="3318415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ZoneTexte 965"/>
            <p:cNvSpPr txBox="1"/>
            <p:nvPr/>
          </p:nvSpPr>
          <p:spPr>
            <a:xfrm>
              <a:off x="4999712" y="4265785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7" name="Connecteur droit 966"/>
            <p:cNvCxnSpPr/>
            <p:nvPr/>
          </p:nvCxnSpPr>
          <p:spPr>
            <a:xfrm>
              <a:off x="5460649" y="3694613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8" name="ZoneTexte 967"/>
            <p:cNvSpPr txBox="1"/>
            <p:nvPr/>
          </p:nvSpPr>
          <p:spPr>
            <a:xfrm>
              <a:off x="5354636" y="3555914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ZoneTexte 968"/>
            <p:cNvSpPr txBox="1"/>
            <p:nvPr/>
          </p:nvSpPr>
          <p:spPr>
            <a:xfrm>
              <a:off x="6328331" y="3232073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71" name="Connecteur droit 970"/>
            <p:cNvCxnSpPr/>
            <p:nvPr/>
          </p:nvCxnSpPr>
          <p:spPr>
            <a:xfrm>
              <a:off x="6447420" y="337124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4" name="Connecteur droit 973"/>
            <p:cNvCxnSpPr/>
            <p:nvPr/>
          </p:nvCxnSpPr>
          <p:spPr>
            <a:xfrm>
              <a:off x="4506247" y="3452305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5" name="Connecteur droit 974"/>
            <p:cNvCxnSpPr/>
            <p:nvPr/>
          </p:nvCxnSpPr>
          <p:spPr>
            <a:xfrm rot="5400000">
              <a:off x="5569824" y="2912347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6" name="Connecteur droit 975"/>
            <p:cNvCxnSpPr/>
            <p:nvPr/>
          </p:nvCxnSpPr>
          <p:spPr>
            <a:xfrm rot="5400000">
              <a:off x="5619080" y="3065063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7" name="Connecteur droit 976"/>
            <p:cNvCxnSpPr/>
            <p:nvPr/>
          </p:nvCxnSpPr>
          <p:spPr>
            <a:xfrm>
              <a:off x="5116168" y="440660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8" name="Connecteur droit 977"/>
            <p:cNvCxnSpPr/>
            <p:nvPr/>
          </p:nvCxnSpPr>
          <p:spPr>
            <a:xfrm rot="5400000">
              <a:off x="5155611" y="4055634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3" name="Connecteur droit 982"/>
            <p:cNvCxnSpPr/>
            <p:nvPr/>
          </p:nvCxnSpPr>
          <p:spPr>
            <a:xfrm rot="5400000">
              <a:off x="6472010" y="3199286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4" name="Connecteur droit 983"/>
            <p:cNvCxnSpPr/>
            <p:nvPr/>
          </p:nvCxnSpPr>
          <p:spPr>
            <a:xfrm>
              <a:off x="5123324" y="4073218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5" name="Connecteur droit 984"/>
            <p:cNvCxnSpPr/>
            <p:nvPr/>
          </p:nvCxnSpPr>
          <p:spPr>
            <a:xfrm rot="5400000">
              <a:off x="5399249" y="4109634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7" name="Connecteur droit 986"/>
            <p:cNvCxnSpPr/>
            <p:nvPr/>
          </p:nvCxnSpPr>
          <p:spPr>
            <a:xfrm>
              <a:off x="5173611" y="4037634"/>
              <a:ext cx="29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8" name="ZoneTexte 1037"/>
            <p:cNvSpPr txBox="1"/>
            <p:nvPr/>
          </p:nvSpPr>
          <p:spPr>
            <a:xfrm>
              <a:off x="5936785" y="471431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9" name="ZoneTexte 1038"/>
            <p:cNvSpPr txBox="1"/>
            <p:nvPr/>
          </p:nvSpPr>
          <p:spPr>
            <a:xfrm>
              <a:off x="5389611" y="471431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40" name="Connecteur droit 1039"/>
            <p:cNvCxnSpPr/>
            <p:nvPr/>
          </p:nvCxnSpPr>
          <p:spPr>
            <a:xfrm>
              <a:off x="4949352" y="4896563"/>
              <a:ext cx="81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1" name="ZoneTexte 1040"/>
            <p:cNvSpPr txBox="1"/>
            <p:nvPr/>
          </p:nvSpPr>
          <p:spPr>
            <a:xfrm>
              <a:off x="4907865" y="471431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2" name="ZoneTexte 1041"/>
            <p:cNvSpPr txBox="1"/>
            <p:nvPr/>
          </p:nvSpPr>
          <p:spPr>
            <a:xfrm>
              <a:off x="4147919" y="4851842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3" name="ZoneTexte 1042"/>
            <p:cNvSpPr txBox="1"/>
            <p:nvPr/>
          </p:nvSpPr>
          <p:spPr>
            <a:xfrm>
              <a:off x="4010831" y="471431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4" name="ZoneTexte 1043"/>
            <p:cNvSpPr txBox="1"/>
            <p:nvPr/>
          </p:nvSpPr>
          <p:spPr>
            <a:xfrm>
              <a:off x="4371437" y="471431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45" name="Connecteur droit 1044"/>
            <p:cNvCxnSpPr/>
            <p:nvPr/>
          </p:nvCxnSpPr>
          <p:spPr>
            <a:xfrm>
              <a:off x="4098549" y="475577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6" name="Connecteur droit 1045"/>
            <p:cNvCxnSpPr/>
            <p:nvPr/>
          </p:nvCxnSpPr>
          <p:spPr>
            <a:xfrm>
              <a:off x="4461656" y="475577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7" name="Connecteur droit 1046"/>
            <p:cNvCxnSpPr/>
            <p:nvPr/>
          </p:nvCxnSpPr>
          <p:spPr>
            <a:xfrm>
              <a:off x="4949352" y="4755776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8" name="Connecteur droit 1047"/>
            <p:cNvCxnSpPr/>
            <p:nvPr/>
          </p:nvCxnSpPr>
          <p:spPr>
            <a:xfrm>
              <a:off x="5434881" y="4755776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" name="ZoneTexte 1048"/>
            <p:cNvSpPr txBox="1"/>
            <p:nvPr/>
          </p:nvSpPr>
          <p:spPr>
            <a:xfrm>
              <a:off x="5120340" y="4851842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0" name="Connecteur droit 1049"/>
            <p:cNvCxnSpPr/>
            <p:nvPr/>
          </p:nvCxnSpPr>
          <p:spPr>
            <a:xfrm>
              <a:off x="4098549" y="4896563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1" name="Connecteur droit 1050"/>
            <p:cNvCxnSpPr/>
            <p:nvPr/>
          </p:nvCxnSpPr>
          <p:spPr>
            <a:xfrm>
              <a:off x="4086961" y="4724980"/>
              <a:ext cx="248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2" name="ZoneTexte 1051"/>
            <p:cNvSpPr txBox="1"/>
            <p:nvPr/>
          </p:nvSpPr>
          <p:spPr>
            <a:xfrm>
              <a:off x="6295684" y="4714317"/>
              <a:ext cx="4003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3" name="Connecteur droit 1052"/>
            <p:cNvCxnSpPr/>
            <p:nvPr/>
          </p:nvCxnSpPr>
          <p:spPr>
            <a:xfrm>
              <a:off x="6028875" y="475577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4" name="Connecteur droit 1053"/>
            <p:cNvCxnSpPr/>
            <p:nvPr/>
          </p:nvCxnSpPr>
          <p:spPr>
            <a:xfrm>
              <a:off x="6391022" y="475577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5" name="ZoneTexte 1054"/>
            <p:cNvSpPr txBox="1"/>
            <p:nvPr/>
          </p:nvSpPr>
          <p:spPr>
            <a:xfrm>
              <a:off x="6079650" y="4851842"/>
              <a:ext cx="4789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72h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6" name="Connecteur droit 1055"/>
            <p:cNvCxnSpPr/>
            <p:nvPr/>
          </p:nvCxnSpPr>
          <p:spPr>
            <a:xfrm>
              <a:off x="6031022" y="4896563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8" name="Connecteur droit 1057"/>
            <p:cNvCxnSpPr/>
            <p:nvPr/>
          </p:nvCxnSpPr>
          <p:spPr>
            <a:xfrm>
              <a:off x="4817717" y="3075829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9" name="Connecteur droit 1058"/>
            <p:cNvCxnSpPr/>
            <p:nvPr/>
          </p:nvCxnSpPr>
          <p:spPr>
            <a:xfrm>
              <a:off x="5895691" y="3075829"/>
              <a:ext cx="0" cy="1836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0" name="Connecteur droit 1059"/>
            <p:cNvCxnSpPr/>
            <p:nvPr/>
          </p:nvCxnSpPr>
          <p:spPr>
            <a:xfrm>
              <a:off x="5568748" y="3453567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1" name="ZoneTexte 1060"/>
            <p:cNvSpPr txBox="1"/>
            <p:nvPr/>
          </p:nvSpPr>
          <p:spPr>
            <a:xfrm>
              <a:off x="5462735" y="3314868"/>
              <a:ext cx="33347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65" name="ZoneTexte 1064"/>
          <p:cNvSpPr txBox="1"/>
          <p:nvPr/>
        </p:nvSpPr>
        <p:spPr>
          <a:xfrm>
            <a:off x="201238" y="440649"/>
            <a:ext cx="1906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66" name="ZoneTexte 1065"/>
          <p:cNvSpPr txBox="1"/>
          <p:nvPr/>
        </p:nvSpPr>
        <p:spPr>
          <a:xfrm>
            <a:off x="201238" y="2936375"/>
            <a:ext cx="2304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1067" name="Groupe 1066"/>
          <p:cNvGrpSpPr/>
          <p:nvPr/>
        </p:nvGrpSpPr>
        <p:grpSpPr>
          <a:xfrm>
            <a:off x="2621522" y="5127612"/>
            <a:ext cx="2175630" cy="209152"/>
            <a:chOff x="1988840" y="7776147"/>
            <a:chExt cx="2428176" cy="278869"/>
          </a:xfrm>
        </p:grpSpPr>
        <p:sp>
          <p:nvSpPr>
            <p:cNvPr id="1068" name="Rectangle 1067"/>
            <p:cNvSpPr/>
            <p:nvPr/>
          </p:nvSpPr>
          <p:spPr>
            <a:xfrm>
              <a:off x="3645024" y="7869740"/>
              <a:ext cx="134188" cy="862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69" name="Rectangle 1068"/>
            <p:cNvSpPr/>
            <p:nvPr/>
          </p:nvSpPr>
          <p:spPr>
            <a:xfrm>
              <a:off x="1988840" y="7891916"/>
              <a:ext cx="134188" cy="86200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70" name="ZoneTexte 1069"/>
            <p:cNvSpPr txBox="1"/>
            <p:nvPr/>
          </p:nvSpPr>
          <p:spPr>
            <a:xfrm>
              <a:off x="3718812" y="7776147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</a:t>
              </a:r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7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1" name="ZoneTexte 1070"/>
            <p:cNvSpPr txBox="1"/>
            <p:nvPr/>
          </p:nvSpPr>
          <p:spPr>
            <a:xfrm>
              <a:off x="2072677" y="7788276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2" name="Rectangle 1071"/>
            <p:cNvSpPr/>
            <p:nvPr/>
          </p:nvSpPr>
          <p:spPr>
            <a:xfrm>
              <a:off x="2852936" y="7877073"/>
              <a:ext cx="134188" cy="86200"/>
            </a:xfrm>
            <a:prstGeom prst="rect">
              <a:avLst/>
            </a:prstGeom>
            <a:pattFill prst="dkDnDiag">
              <a:fgClr>
                <a:schemeClr val="tx1"/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73" name="ZoneTexte 1072"/>
            <p:cNvSpPr txBox="1"/>
            <p:nvPr/>
          </p:nvSpPr>
          <p:spPr>
            <a:xfrm>
              <a:off x="2926724" y="7783480"/>
              <a:ext cx="69820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latin typeface="Arial" panose="020B0604020202020204" pitchFamily="34" charset="0"/>
                  <a:cs typeface="Arial" panose="020B0604020202020204" pitchFamily="34" charset="0"/>
                </a:rPr>
                <a:t>1% 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" name="Connecteur droit 5"/>
          <p:cNvCxnSpPr/>
          <p:nvPr/>
        </p:nvCxnSpPr>
        <p:spPr>
          <a:xfrm flipV="1">
            <a:off x="1314030" y="4588318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Connecteur droit 282"/>
          <p:cNvCxnSpPr/>
          <p:nvPr/>
        </p:nvCxnSpPr>
        <p:spPr>
          <a:xfrm rot="5400000" flipV="1">
            <a:off x="1313868" y="4563108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Connecteur droit 283"/>
          <p:cNvCxnSpPr/>
          <p:nvPr/>
        </p:nvCxnSpPr>
        <p:spPr>
          <a:xfrm flipV="1">
            <a:off x="1794169" y="3807942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Connecteur droit 284"/>
          <p:cNvCxnSpPr/>
          <p:nvPr/>
        </p:nvCxnSpPr>
        <p:spPr>
          <a:xfrm rot="5400000" flipV="1">
            <a:off x="1794007" y="3782732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Connecteur droit 285"/>
          <p:cNvCxnSpPr/>
          <p:nvPr/>
        </p:nvCxnSpPr>
        <p:spPr>
          <a:xfrm flipV="1">
            <a:off x="2279857" y="4584015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Connecteur droit 286"/>
          <p:cNvCxnSpPr/>
          <p:nvPr/>
        </p:nvCxnSpPr>
        <p:spPr>
          <a:xfrm rot="5400000" flipV="1">
            <a:off x="2279695" y="4558805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Connecteur droit 287"/>
          <p:cNvCxnSpPr/>
          <p:nvPr/>
        </p:nvCxnSpPr>
        <p:spPr>
          <a:xfrm flipV="1">
            <a:off x="2879640" y="3249922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necteur droit 288"/>
          <p:cNvCxnSpPr/>
          <p:nvPr/>
        </p:nvCxnSpPr>
        <p:spPr>
          <a:xfrm rot="5400000" flipV="1">
            <a:off x="2879478" y="3224712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Connecteur droit 289"/>
          <p:cNvCxnSpPr/>
          <p:nvPr/>
        </p:nvCxnSpPr>
        <p:spPr>
          <a:xfrm flipV="1">
            <a:off x="3244900" y="4546595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Connecteur droit 290"/>
          <p:cNvCxnSpPr/>
          <p:nvPr/>
        </p:nvCxnSpPr>
        <p:spPr>
          <a:xfrm rot="5400000" flipV="1">
            <a:off x="3244738" y="4521385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Connecteur droit 291"/>
          <p:cNvCxnSpPr/>
          <p:nvPr/>
        </p:nvCxnSpPr>
        <p:spPr>
          <a:xfrm flipV="1">
            <a:off x="4993343" y="4617367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necteur droit 292"/>
          <p:cNvCxnSpPr/>
          <p:nvPr/>
        </p:nvCxnSpPr>
        <p:spPr>
          <a:xfrm rot="5400000" flipV="1">
            <a:off x="4993181" y="4592157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necteur droit 293"/>
          <p:cNvCxnSpPr/>
          <p:nvPr/>
        </p:nvCxnSpPr>
        <p:spPr>
          <a:xfrm flipV="1">
            <a:off x="6076330" y="4626068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necteur droit 294"/>
          <p:cNvCxnSpPr/>
          <p:nvPr/>
        </p:nvCxnSpPr>
        <p:spPr>
          <a:xfrm rot="5400000" flipV="1">
            <a:off x="6076168" y="4600858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Connecteur droit 295"/>
          <p:cNvCxnSpPr/>
          <p:nvPr/>
        </p:nvCxnSpPr>
        <p:spPr>
          <a:xfrm flipV="1">
            <a:off x="6438266" y="3655608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Connecteur droit 296"/>
          <p:cNvCxnSpPr/>
          <p:nvPr/>
        </p:nvCxnSpPr>
        <p:spPr>
          <a:xfrm rot="5400000" flipV="1">
            <a:off x="6438104" y="3630398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Connecteur droit 299"/>
          <p:cNvCxnSpPr/>
          <p:nvPr/>
        </p:nvCxnSpPr>
        <p:spPr>
          <a:xfrm flipV="1">
            <a:off x="4509927" y="3912131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Connecteur droit 300"/>
          <p:cNvCxnSpPr/>
          <p:nvPr/>
        </p:nvCxnSpPr>
        <p:spPr>
          <a:xfrm rot="5400000" flipV="1">
            <a:off x="4509765" y="3886921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Connecteur droit 298"/>
          <p:cNvCxnSpPr/>
          <p:nvPr/>
        </p:nvCxnSpPr>
        <p:spPr>
          <a:xfrm flipV="1">
            <a:off x="5473058" y="4239964"/>
            <a:ext cx="0" cy="1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Connecteur droit 301"/>
          <p:cNvCxnSpPr/>
          <p:nvPr/>
        </p:nvCxnSpPr>
        <p:spPr>
          <a:xfrm rot="5400000" flipV="1">
            <a:off x="5472896" y="4214754"/>
            <a:ext cx="0" cy="54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536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0822" y="220760"/>
            <a:ext cx="10259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fr-FR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1869" y="539552"/>
            <a:ext cx="1906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2" name="ZoneTexte 81"/>
          <p:cNvSpPr txBox="1"/>
          <p:nvPr/>
        </p:nvSpPr>
        <p:spPr>
          <a:xfrm>
            <a:off x="55620" y="2411760"/>
            <a:ext cx="2304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122" name="Groupe 121"/>
          <p:cNvGrpSpPr/>
          <p:nvPr/>
        </p:nvGrpSpPr>
        <p:grpSpPr>
          <a:xfrm>
            <a:off x="2514530" y="4474608"/>
            <a:ext cx="1778566" cy="200055"/>
            <a:chOff x="1988840" y="7777820"/>
            <a:chExt cx="2371421" cy="266741"/>
          </a:xfrm>
        </p:grpSpPr>
        <p:sp>
          <p:nvSpPr>
            <p:cNvPr id="123" name="Rectangle 122"/>
            <p:cNvSpPr/>
            <p:nvPr/>
          </p:nvSpPr>
          <p:spPr>
            <a:xfrm>
              <a:off x="2901881" y="7869740"/>
              <a:ext cx="134188" cy="862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988840" y="7869740"/>
              <a:ext cx="134188" cy="86200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ZoneTexte 124"/>
            <p:cNvSpPr txBox="1"/>
            <p:nvPr/>
          </p:nvSpPr>
          <p:spPr>
            <a:xfrm>
              <a:off x="2960017" y="7777820"/>
              <a:ext cx="1400244" cy="266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Re-oxygenation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ZoneTexte 125"/>
            <p:cNvSpPr txBox="1"/>
            <p:nvPr/>
          </p:nvSpPr>
          <p:spPr>
            <a:xfrm>
              <a:off x="2057024" y="7777820"/>
              <a:ext cx="760052" cy="26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en-GB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261593" y="2486768"/>
            <a:ext cx="2706984" cy="1790035"/>
            <a:chOff x="261593" y="2486768"/>
            <a:chExt cx="2706984" cy="1790035"/>
          </a:xfrm>
        </p:grpSpPr>
        <p:graphicFrame>
          <p:nvGraphicFramePr>
            <p:cNvPr id="128" name="Graphique 1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71869846"/>
                </p:ext>
              </p:extLst>
            </p:nvPr>
          </p:nvGraphicFramePr>
          <p:xfrm>
            <a:off x="345326" y="2563696"/>
            <a:ext cx="2623251" cy="14559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29" name="Connecteur droit 128"/>
            <p:cNvCxnSpPr/>
            <p:nvPr/>
          </p:nvCxnSpPr>
          <p:spPr>
            <a:xfrm>
              <a:off x="637894" y="3879942"/>
              <a:ext cx="20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ZoneTexte 129"/>
            <p:cNvSpPr txBox="1"/>
            <p:nvPr/>
          </p:nvSpPr>
          <p:spPr>
            <a:xfrm>
              <a:off x="779452" y="3881266"/>
              <a:ext cx="53705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ZoneTexte 130"/>
            <p:cNvSpPr txBox="1"/>
            <p:nvPr/>
          </p:nvSpPr>
          <p:spPr>
            <a:xfrm>
              <a:off x="1152442" y="3881266"/>
              <a:ext cx="5884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2" name="Connecteur droit 131"/>
            <p:cNvCxnSpPr/>
            <p:nvPr/>
          </p:nvCxnSpPr>
          <p:spPr>
            <a:xfrm>
              <a:off x="1273676" y="3921132"/>
              <a:ext cx="3479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/>
            <p:cNvCxnSpPr/>
            <p:nvPr/>
          </p:nvCxnSpPr>
          <p:spPr>
            <a:xfrm>
              <a:off x="875808" y="3921132"/>
              <a:ext cx="3479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ZoneTexte 133"/>
            <p:cNvSpPr txBox="1"/>
            <p:nvPr/>
          </p:nvSpPr>
          <p:spPr>
            <a:xfrm>
              <a:off x="442895" y="3903676"/>
              <a:ext cx="59755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5" name="Connecteur droit 134"/>
            <p:cNvCxnSpPr/>
            <p:nvPr/>
          </p:nvCxnSpPr>
          <p:spPr>
            <a:xfrm>
              <a:off x="660742" y="4098665"/>
              <a:ext cx="963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ZoneTexte 135"/>
            <p:cNvSpPr txBox="1"/>
            <p:nvPr/>
          </p:nvSpPr>
          <p:spPr>
            <a:xfrm>
              <a:off x="958606" y="4076748"/>
              <a:ext cx="38992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1995596" y="3881266"/>
              <a:ext cx="4833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ZoneTexte 137"/>
            <p:cNvSpPr txBox="1"/>
            <p:nvPr/>
          </p:nvSpPr>
          <p:spPr>
            <a:xfrm>
              <a:off x="2339048" y="3881266"/>
              <a:ext cx="5829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9" name="Connecteur droit 138"/>
            <p:cNvCxnSpPr/>
            <p:nvPr/>
          </p:nvCxnSpPr>
          <p:spPr>
            <a:xfrm>
              <a:off x="2459258" y="3921132"/>
              <a:ext cx="3479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/>
            <p:cNvCxnSpPr/>
            <p:nvPr/>
          </p:nvCxnSpPr>
          <p:spPr>
            <a:xfrm>
              <a:off x="2064949" y="3921132"/>
              <a:ext cx="3479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ZoneTexte 140"/>
            <p:cNvSpPr txBox="1"/>
            <p:nvPr/>
          </p:nvSpPr>
          <p:spPr>
            <a:xfrm>
              <a:off x="1658498" y="3903676"/>
              <a:ext cx="55965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2" name="Connecteur droit 141"/>
            <p:cNvCxnSpPr/>
            <p:nvPr/>
          </p:nvCxnSpPr>
          <p:spPr>
            <a:xfrm>
              <a:off x="1854656" y="4098665"/>
              <a:ext cx="9636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ZoneTexte 142"/>
            <p:cNvSpPr txBox="1"/>
            <p:nvPr/>
          </p:nvSpPr>
          <p:spPr>
            <a:xfrm>
              <a:off x="2167965" y="4075559"/>
              <a:ext cx="35515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</a:p>
          </p:txBody>
        </p:sp>
        <p:sp>
          <p:nvSpPr>
            <p:cNvPr id="144" name="ZoneTexte 143"/>
            <p:cNvSpPr txBox="1"/>
            <p:nvPr/>
          </p:nvSpPr>
          <p:spPr>
            <a:xfrm rot="16200000">
              <a:off x="-418187" y="3166548"/>
              <a:ext cx="155961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concentration (µM)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5" name="Connecteur droit 144"/>
            <p:cNvCxnSpPr/>
            <p:nvPr/>
          </p:nvCxnSpPr>
          <p:spPr>
            <a:xfrm>
              <a:off x="949505" y="3021978"/>
              <a:ext cx="2141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ZoneTexte 145"/>
            <p:cNvSpPr txBox="1"/>
            <p:nvPr/>
          </p:nvSpPr>
          <p:spPr>
            <a:xfrm>
              <a:off x="884902" y="2872668"/>
              <a:ext cx="34432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7" name="Connecteur droit 146"/>
            <p:cNvCxnSpPr/>
            <p:nvPr/>
          </p:nvCxnSpPr>
          <p:spPr>
            <a:xfrm>
              <a:off x="1346998" y="3235870"/>
              <a:ext cx="2141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ZoneTexte 147"/>
            <p:cNvSpPr txBox="1"/>
            <p:nvPr/>
          </p:nvSpPr>
          <p:spPr>
            <a:xfrm>
              <a:off x="1283448" y="3088692"/>
              <a:ext cx="36621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9" name="Connecteur droit 148"/>
            <p:cNvCxnSpPr/>
            <p:nvPr/>
          </p:nvCxnSpPr>
          <p:spPr>
            <a:xfrm>
              <a:off x="2132045" y="3686444"/>
              <a:ext cx="2141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ZoneTexte 149"/>
            <p:cNvSpPr txBox="1"/>
            <p:nvPr/>
          </p:nvSpPr>
          <p:spPr>
            <a:xfrm>
              <a:off x="2065844" y="3523238"/>
              <a:ext cx="36356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1" name="Connecteur droit 150"/>
            <p:cNvCxnSpPr/>
            <p:nvPr/>
          </p:nvCxnSpPr>
          <p:spPr>
            <a:xfrm>
              <a:off x="2529867" y="3751473"/>
              <a:ext cx="2141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ZoneTexte 151"/>
            <p:cNvSpPr txBox="1"/>
            <p:nvPr/>
          </p:nvSpPr>
          <p:spPr>
            <a:xfrm>
              <a:off x="2459524" y="3595246"/>
              <a:ext cx="36817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3018745" y="2495962"/>
            <a:ext cx="2772080" cy="1780841"/>
            <a:chOff x="3018745" y="2495962"/>
            <a:chExt cx="2772080" cy="1780841"/>
          </a:xfrm>
        </p:grpSpPr>
        <p:sp>
          <p:nvSpPr>
            <p:cNvPr id="167" name="ZoneTexte 166"/>
            <p:cNvSpPr txBox="1"/>
            <p:nvPr/>
          </p:nvSpPr>
          <p:spPr>
            <a:xfrm>
              <a:off x="4388965" y="3904593"/>
              <a:ext cx="6937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ZoneTexte 159"/>
            <p:cNvSpPr txBox="1"/>
            <p:nvPr/>
          </p:nvSpPr>
          <p:spPr>
            <a:xfrm>
              <a:off x="3193684" y="3904593"/>
              <a:ext cx="6937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54" name="Graphique 15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78157032"/>
                </p:ext>
              </p:extLst>
            </p:nvPr>
          </p:nvGraphicFramePr>
          <p:xfrm>
            <a:off x="3139942" y="2567276"/>
            <a:ext cx="2636295" cy="14410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55" name="Connecteur droit 154"/>
            <p:cNvCxnSpPr/>
            <p:nvPr/>
          </p:nvCxnSpPr>
          <p:spPr>
            <a:xfrm>
              <a:off x="3423930" y="3869947"/>
              <a:ext cx="21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ZoneTexte 155"/>
            <p:cNvSpPr txBox="1"/>
            <p:nvPr/>
          </p:nvSpPr>
          <p:spPr>
            <a:xfrm>
              <a:off x="3553221" y="3875821"/>
              <a:ext cx="57567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ZoneTexte 156"/>
            <p:cNvSpPr txBox="1"/>
            <p:nvPr/>
          </p:nvSpPr>
          <p:spPr>
            <a:xfrm>
              <a:off x="3894780" y="3875821"/>
              <a:ext cx="6937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8" name="Connecteur droit 157"/>
            <p:cNvCxnSpPr/>
            <p:nvPr/>
          </p:nvCxnSpPr>
          <p:spPr>
            <a:xfrm>
              <a:off x="4070765" y="3903997"/>
              <a:ext cx="3472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>
              <a:off x="3666203" y="3903997"/>
              <a:ext cx="3472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/>
            <p:cNvCxnSpPr/>
            <p:nvPr/>
          </p:nvCxnSpPr>
          <p:spPr>
            <a:xfrm>
              <a:off x="3465877" y="4098566"/>
              <a:ext cx="9615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ZoneTexte 161"/>
            <p:cNvSpPr txBox="1"/>
            <p:nvPr/>
          </p:nvSpPr>
          <p:spPr>
            <a:xfrm>
              <a:off x="3753177" y="4076748"/>
              <a:ext cx="36576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ZoneTexte 162"/>
            <p:cNvSpPr txBox="1"/>
            <p:nvPr/>
          </p:nvSpPr>
          <p:spPr>
            <a:xfrm>
              <a:off x="4749864" y="3875821"/>
              <a:ext cx="57567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ZoneTexte 163"/>
            <p:cNvSpPr txBox="1"/>
            <p:nvPr/>
          </p:nvSpPr>
          <p:spPr>
            <a:xfrm>
              <a:off x="5097125" y="3875821"/>
              <a:ext cx="6937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5" name="Connecteur droit 164"/>
            <p:cNvCxnSpPr/>
            <p:nvPr/>
          </p:nvCxnSpPr>
          <p:spPr>
            <a:xfrm>
              <a:off x="5270356" y="3903997"/>
              <a:ext cx="3472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>
              <a:off x="4865401" y="3903997"/>
              <a:ext cx="3472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/>
            <p:cNvCxnSpPr/>
            <p:nvPr/>
          </p:nvCxnSpPr>
          <p:spPr>
            <a:xfrm>
              <a:off x="4660370" y="4098566"/>
              <a:ext cx="9615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ZoneTexte 168"/>
            <p:cNvSpPr txBox="1"/>
            <p:nvPr/>
          </p:nvSpPr>
          <p:spPr>
            <a:xfrm>
              <a:off x="4962177" y="4075563"/>
              <a:ext cx="36576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</a:p>
          </p:txBody>
        </p:sp>
        <p:sp>
          <p:nvSpPr>
            <p:cNvPr id="170" name="ZoneTexte 169"/>
            <p:cNvSpPr txBox="1"/>
            <p:nvPr/>
          </p:nvSpPr>
          <p:spPr>
            <a:xfrm rot="16200000">
              <a:off x="2350104" y="3164603"/>
              <a:ext cx="15527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Arg1 </a:t>
              </a:r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activity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(µg </a:t>
              </a:r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urea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/h)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1" name="Connecteur droit 170"/>
            <p:cNvCxnSpPr/>
            <p:nvPr/>
          </p:nvCxnSpPr>
          <p:spPr>
            <a:xfrm>
              <a:off x="3733889" y="3657896"/>
              <a:ext cx="21368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ZoneTexte 171"/>
            <p:cNvSpPr txBox="1"/>
            <p:nvPr/>
          </p:nvSpPr>
          <p:spPr>
            <a:xfrm>
              <a:off x="3664072" y="3494676"/>
              <a:ext cx="36582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3" name="Connecteur droit 172"/>
            <p:cNvCxnSpPr/>
            <p:nvPr/>
          </p:nvCxnSpPr>
          <p:spPr>
            <a:xfrm>
              <a:off x="4135285" y="3562901"/>
              <a:ext cx="21368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ZoneTexte 173"/>
            <p:cNvSpPr txBox="1"/>
            <p:nvPr/>
          </p:nvSpPr>
          <p:spPr>
            <a:xfrm>
              <a:off x="4067548" y="3410348"/>
              <a:ext cx="35812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5" name="Connecteur droit 174"/>
            <p:cNvCxnSpPr/>
            <p:nvPr/>
          </p:nvCxnSpPr>
          <p:spPr>
            <a:xfrm>
              <a:off x="4922821" y="2751885"/>
              <a:ext cx="21368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ZoneTexte 175"/>
            <p:cNvSpPr txBox="1"/>
            <p:nvPr/>
          </p:nvSpPr>
          <p:spPr>
            <a:xfrm>
              <a:off x="4851800" y="2591046"/>
              <a:ext cx="35812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7" name="Connecteur droit 176"/>
            <p:cNvCxnSpPr/>
            <p:nvPr/>
          </p:nvCxnSpPr>
          <p:spPr>
            <a:xfrm>
              <a:off x="5332127" y="2782837"/>
              <a:ext cx="21368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ZoneTexte 177"/>
            <p:cNvSpPr txBox="1"/>
            <p:nvPr/>
          </p:nvSpPr>
          <p:spPr>
            <a:xfrm>
              <a:off x="5267072" y="2615961"/>
              <a:ext cx="35812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3034508" y="525521"/>
            <a:ext cx="2599430" cy="1761737"/>
            <a:chOff x="3034508" y="525521"/>
            <a:chExt cx="2599430" cy="1761737"/>
          </a:xfrm>
        </p:grpSpPr>
        <p:graphicFrame>
          <p:nvGraphicFramePr>
            <p:cNvPr id="106" name="Graphique 10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44402935"/>
                </p:ext>
              </p:extLst>
            </p:nvPr>
          </p:nvGraphicFramePr>
          <p:xfrm>
            <a:off x="3149107" y="633832"/>
            <a:ext cx="2484831" cy="14599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7" name="ZoneTexte 106"/>
            <p:cNvSpPr txBox="1"/>
            <p:nvPr/>
          </p:nvSpPr>
          <p:spPr>
            <a:xfrm>
              <a:off x="3395748" y="1935644"/>
              <a:ext cx="34400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3623717" y="1935644"/>
              <a:ext cx="34400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3854448" y="1935644"/>
              <a:ext cx="34400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0" name="Connecteur droit 109"/>
            <p:cNvCxnSpPr/>
            <p:nvPr/>
          </p:nvCxnSpPr>
          <p:spPr>
            <a:xfrm>
              <a:off x="3442797" y="1954520"/>
              <a:ext cx="19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ZoneTexte 110"/>
            <p:cNvSpPr txBox="1"/>
            <p:nvPr/>
          </p:nvSpPr>
          <p:spPr>
            <a:xfrm>
              <a:off x="4324101" y="1953526"/>
              <a:ext cx="5356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</a:p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4950535" y="1953525"/>
              <a:ext cx="6454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</a:p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3" name="Connecteur droit 112"/>
            <p:cNvCxnSpPr/>
            <p:nvPr/>
          </p:nvCxnSpPr>
          <p:spPr>
            <a:xfrm>
              <a:off x="4384810" y="2006741"/>
              <a:ext cx="41168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/>
            <p:nvPr/>
          </p:nvCxnSpPr>
          <p:spPr>
            <a:xfrm>
              <a:off x="5064843" y="2006741"/>
              <a:ext cx="41168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>
              <a:off x="3504942" y="2116108"/>
              <a:ext cx="5881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ZoneTexte 115"/>
            <p:cNvSpPr txBox="1"/>
            <p:nvPr/>
          </p:nvSpPr>
          <p:spPr>
            <a:xfrm>
              <a:off x="3506011" y="2087203"/>
              <a:ext cx="59427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ZoneTexte 116"/>
            <p:cNvSpPr txBox="1"/>
            <p:nvPr/>
          </p:nvSpPr>
          <p:spPr>
            <a:xfrm rot="16200000">
              <a:off x="2293889" y="1266140"/>
              <a:ext cx="16812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Arg1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activity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(µg </a:t>
              </a:r>
              <a:r>
                <a:rPr lang="fr-F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urea</a:t>
              </a:r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/h)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8" name="Connecteur droit 117"/>
            <p:cNvCxnSpPr/>
            <p:nvPr/>
          </p:nvCxnSpPr>
          <p:spPr>
            <a:xfrm>
              <a:off x="4483878" y="1280124"/>
              <a:ext cx="2352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ZoneTexte 118"/>
            <p:cNvSpPr txBox="1"/>
            <p:nvPr/>
          </p:nvSpPr>
          <p:spPr>
            <a:xfrm>
              <a:off x="4413245" y="1127222"/>
              <a:ext cx="37602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0" name="Connecteur droit 119"/>
            <p:cNvCxnSpPr/>
            <p:nvPr/>
          </p:nvCxnSpPr>
          <p:spPr>
            <a:xfrm>
              <a:off x="5142127" y="1126034"/>
              <a:ext cx="2352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ZoneTexte 120"/>
            <p:cNvSpPr txBox="1"/>
            <p:nvPr/>
          </p:nvSpPr>
          <p:spPr>
            <a:xfrm>
              <a:off x="5085184" y="971608"/>
              <a:ext cx="34956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3688647" y="794154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3" name="Connecteur droit 152"/>
            <p:cNvCxnSpPr/>
            <p:nvPr/>
          </p:nvCxnSpPr>
          <p:spPr>
            <a:xfrm>
              <a:off x="3570909" y="1691680"/>
              <a:ext cx="2352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/>
            <p:cNvCxnSpPr/>
            <p:nvPr/>
          </p:nvCxnSpPr>
          <p:spPr>
            <a:xfrm>
              <a:off x="3687215" y="952256"/>
              <a:ext cx="331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183"/>
            <p:cNvCxnSpPr/>
            <p:nvPr/>
          </p:nvCxnSpPr>
          <p:spPr>
            <a:xfrm rot="5400000">
              <a:off x="3318215" y="1321256"/>
              <a:ext cx="73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 rot="5400000">
              <a:off x="4000712" y="970256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231738" y="539894"/>
            <a:ext cx="2708332" cy="1718021"/>
            <a:chOff x="231738" y="539894"/>
            <a:chExt cx="2708332" cy="1718021"/>
          </a:xfrm>
        </p:grpSpPr>
        <p:graphicFrame>
          <p:nvGraphicFramePr>
            <p:cNvPr id="89" name="Graphique 8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70645314"/>
                </p:ext>
              </p:extLst>
            </p:nvPr>
          </p:nvGraphicFramePr>
          <p:xfrm>
            <a:off x="324106" y="643005"/>
            <a:ext cx="2615964" cy="14215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90" name="ZoneTexte 89"/>
            <p:cNvSpPr txBox="1"/>
            <p:nvPr/>
          </p:nvSpPr>
          <p:spPr>
            <a:xfrm>
              <a:off x="618315" y="1907704"/>
              <a:ext cx="3546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853338" y="1907704"/>
              <a:ext cx="3546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1094603" y="1907704"/>
              <a:ext cx="3546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M2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3" name="Connecteur droit 92"/>
            <p:cNvCxnSpPr/>
            <p:nvPr/>
          </p:nvCxnSpPr>
          <p:spPr>
            <a:xfrm>
              <a:off x="673074" y="1924352"/>
              <a:ext cx="20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ZoneTexte 93"/>
            <p:cNvSpPr txBox="1"/>
            <p:nvPr/>
          </p:nvSpPr>
          <p:spPr>
            <a:xfrm>
              <a:off x="1585979" y="1950138"/>
              <a:ext cx="552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</a:p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2253973" y="1950138"/>
              <a:ext cx="6170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M0</a:t>
              </a:r>
            </a:p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" name="Connecteur droit 95"/>
            <p:cNvCxnSpPr/>
            <p:nvPr/>
          </p:nvCxnSpPr>
          <p:spPr>
            <a:xfrm>
              <a:off x="1659542" y="1983098"/>
              <a:ext cx="4209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>
              <a:off x="2362318" y="1983098"/>
              <a:ext cx="4209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719711" y="2083220"/>
              <a:ext cx="6013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ZoneTexte 98"/>
            <p:cNvSpPr txBox="1"/>
            <p:nvPr/>
          </p:nvSpPr>
          <p:spPr>
            <a:xfrm>
              <a:off x="714864" y="2052586"/>
              <a:ext cx="6029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20% O</a:t>
              </a:r>
              <a:r>
                <a:rPr lang="fr-FR" sz="7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7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 rot="16200000">
              <a:off x="-453981" y="1225613"/>
              <a:ext cx="15714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concentration (µM)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1" name="Connecteur droit 100"/>
            <p:cNvCxnSpPr/>
            <p:nvPr/>
          </p:nvCxnSpPr>
          <p:spPr>
            <a:xfrm>
              <a:off x="1759879" y="1796489"/>
              <a:ext cx="2405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695025" y="1636620"/>
              <a:ext cx="37807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" name="Connecteur droit 102"/>
            <p:cNvCxnSpPr/>
            <p:nvPr/>
          </p:nvCxnSpPr>
          <p:spPr>
            <a:xfrm>
              <a:off x="2449016" y="1801956"/>
              <a:ext cx="2405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ZoneTexte 103"/>
            <p:cNvSpPr txBox="1"/>
            <p:nvPr/>
          </p:nvSpPr>
          <p:spPr>
            <a:xfrm>
              <a:off x="2386306" y="1642088"/>
              <a:ext cx="37106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ZoneTexte 104"/>
            <p:cNvSpPr txBox="1"/>
            <p:nvPr/>
          </p:nvSpPr>
          <p:spPr>
            <a:xfrm>
              <a:off x="986205" y="748114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6" name="Connecteur droit 185"/>
            <p:cNvCxnSpPr/>
            <p:nvPr/>
          </p:nvCxnSpPr>
          <p:spPr>
            <a:xfrm>
              <a:off x="1032168" y="899592"/>
              <a:ext cx="2405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ZoneTexte 186"/>
            <p:cNvSpPr txBox="1"/>
            <p:nvPr/>
          </p:nvSpPr>
          <p:spPr>
            <a:xfrm>
              <a:off x="741706" y="707845"/>
              <a:ext cx="333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8" name="Connecteur droit 187"/>
            <p:cNvCxnSpPr/>
            <p:nvPr/>
          </p:nvCxnSpPr>
          <p:spPr>
            <a:xfrm>
              <a:off x="791081" y="855911"/>
              <a:ext cx="2405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31753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34037</TotalTime>
  <Words>460</Words>
  <Application>Microsoft Office PowerPoint</Application>
  <PresentationFormat>On-screen Show (4:3)</PresentationFormat>
  <Paragraphs>291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G.I.P Cyceron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LEBLOND</dc:creator>
  <cp:lastModifiedBy>Conaway, Alyssa</cp:lastModifiedBy>
  <cp:revision>480</cp:revision>
  <cp:lastPrinted>2015-02-03T07:30:19Z</cp:lastPrinted>
  <dcterms:created xsi:type="dcterms:W3CDTF">2014-06-05T13:37:59Z</dcterms:created>
  <dcterms:modified xsi:type="dcterms:W3CDTF">2015-06-03T19:47:53Z</dcterms:modified>
</cp:coreProperties>
</file>