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60" r:id="rId3"/>
    <p:sldId id="262" r:id="rId4"/>
    <p:sldId id="261" r:id="rId5"/>
    <p:sldId id="259" r:id="rId6"/>
  </p:sldIdLst>
  <p:sldSz cx="6858000" cy="9144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260" y="10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4"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CEFC2F-51F1-4E53-8010-A305919125FD}" type="datetimeFigureOut">
              <a:rPr lang="en-GB" smtClean="0"/>
              <a:t>12/11/2015</a:t>
            </a:fld>
            <a:endParaRPr lang="en-GB"/>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494576-7536-44FA-B0C2-05AF6834CDBC}" type="slidenum">
              <a:rPr lang="en-GB" smtClean="0"/>
              <a:t>‹#›</a:t>
            </a:fld>
            <a:endParaRPr lang="en-GB"/>
          </a:p>
        </p:txBody>
      </p:sp>
    </p:spTree>
    <p:extLst>
      <p:ext uri="{BB962C8B-B14F-4D97-AF65-F5344CB8AC3E}">
        <p14:creationId xmlns:p14="http://schemas.microsoft.com/office/powerpoint/2010/main" val="102299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494576-7536-44FA-B0C2-05AF6834CDBC}" type="slidenum">
              <a:rPr lang="en-GB" smtClean="0"/>
              <a:t>2</a:t>
            </a:fld>
            <a:endParaRPr lang="en-GB"/>
          </a:p>
        </p:txBody>
      </p:sp>
    </p:spTree>
    <p:extLst>
      <p:ext uri="{BB962C8B-B14F-4D97-AF65-F5344CB8AC3E}">
        <p14:creationId xmlns:p14="http://schemas.microsoft.com/office/powerpoint/2010/main" val="3296396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320047C-E8AF-47A4-B111-AD1984AF6F9D}" type="datetimeFigureOut">
              <a:rPr lang="en-GB"/>
              <a:pPr>
                <a:defRPr/>
              </a:pPr>
              <a:t>12/11/2015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69E10EC-A5A8-4E02-A2C0-BEFADB027F8C}" type="slidenum">
              <a:rPr lang="en-GB"/>
              <a:pPr>
                <a:defRPr/>
              </a:pPr>
              <a:t>‹#›</a:t>
            </a:fld>
            <a:endParaRPr lang="en-GB"/>
          </a:p>
        </p:txBody>
      </p:sp>
    </p:spTree>
    <p:extLst>
      <p:ext uri="{BB962C8B-B14F-4D97-AF65-F5344CB8AC3E}">
        <p14:creationId xmlns:p14="http://schemas.microsoft.com/office/powerpoint/2010/main" val="38282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B942C40-3753-4425-AD7E-F5F31E57FE70}" type="datetimeFigureOut">
              <a:rPr lang="en-GB"/>
              <a:pPr>
                <a:defRPr/>
              </a:pPr>
              <a:t>12/11/2015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71D3FA2-64C0-43F3-BB84-D0431954C7F8}" type="slidenum">
              <a:rPr lang="en-GB"/>
              <a:pPr>
                <a:defRPr/>
              </a:pPr>
              <a:t>‹#›</a:t>
            </a:fld>
            <a:endParaRPr lang="en-GB"/>
          </a:p>
        </p:txBody>
      </p:sp>
    </p:spTree>
    <p:extLst>
      <p:ext uri="{BB962C8B-B14F-4D97-AF65-F5344CB8AC3E}">
        <p14:creationId xmlns:p14="http://schemas.microsoft.com/office/powerpoint/2010/main" val="3030852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2440B13-7C29-495D-ACB5-25B3E445B71E}" type="datetimeFigureOut">
              <a:rPr lang="en-GB"/>
              <a:pPr>
                <a:defRPr/>
              </a:pPr>
              <a:t>12/11/2015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715B221-599E-4A55-9728-1508B97BC052}" type="slidenum">
              <a:rPr lang="en-GB"/>
              <a:pPr>
                <a:defRPr/>
              </a:pPr>
              <a:t>‹#›</a:t>
            </a:fld>
            <a:endParaRPr lang="en-GB"/>
          </a:p>
        </p:txBody>
      </p:sp>
    </p:spTree>
    <p:extLst>
      <p:ext uri="{BB962C8B-B14F-4D97-AF65-F5344CB8AC3E}">
        <p14:creationId xmlns:p14="http://schemas.microsoft.com/office/powerpoint/2010/main" val="145704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A9C017D-1B36-45CB-83DA-47A5B96CD627}" type="datetimeFigureOut">
              <a:rPr lang="en-GB"/>
              <a:pPr>
                <a:defRPr/>
              </a:pPr>
              <a:t>12/11/2015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6D05A23-5D82-4A57-8937-AB37E53FF9DD}" type="slidenum">
              <a:rPr lang="en-GB"/>
              <a:pPr>
                <a:defRPr/>
              </a:pPr>
              <a:t>‹#›</a:t>
            </a:fld>
            <a:endParaRPr lang="en-GB"/>
          </a:p>
        </p:txBody>
      </p:sp>
    </p:spTree>
    <p:extLst>
      <p:ext uri="{BB962C8B-B14F-4D97-AF65-F5344CB8AC3E}">
        <p14:creationId xmlns:p14="http://schemas.microsoft.com/office/powerpoint/2010/main" val="3447049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CC15B9B-5C5B-41FF-AE17-7E189E3DBFF7}" type="datetimeFigureOut">
              <a:rPr lang="en-GB"/>
              <a:pPr>
                <a:defRPr/>
              </a:pPr>
              <a:t>12/11/2015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DF14CDB-9AE3-454B-BA52-83D24C200FA5}" type="slidenum">
              <a:rPr lang="en-GB"/>
              <a:pPr>
                <a:defRPr/>
              </a:pPr>
              <a:t>‹#›</a:t>
            </a:fld>
            <a:endParaRPr lang="en-GB"/>
          </a:p>
        </p:txBody>
      </p:sp>
    </p:spTree>
    <p:extLst>
      <p:ext uri="{BB962C8B-B14F-4D97-AF65-F5344CB8AC3E}">
        <p14:creationId xmlns:p14="http://schemas.microsoft.com/office/powerpoint/2010/main" val="1532342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56A62DC-5371-41A7-BC7B-B9F910649C0E}" type="datetimeFigureOut">
              <a:rPr lang="en-GB"/>
              <a:pPr>
                <a:defRPr/>
              </a:pPr>
              <a:t>12/11/2015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2494226-8BB0-42AA-BD68-E4832A627F31}" type="slidenum">
              <a:rPr lang="en-GB"/>
              <a:pPr>
                <a:defRPr/>
              </a:pPr>
              <a:t>‹#›</a:t>
            </a:fld>
            <a:endParaRPr lang="en-GB"/>
          </a:p>
        </p:txBody>
      </p:sp>
    </p:spTree>
    <p:extLst>
      <p:ext uri="{BB962C8B-B14F-4D97-AF65-F5344CB8AC3E}">
        <p14:creationId xmlns:p14="http://schemas.microsoft.com/office/powerpoint/2010/main" val="306834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6EB4F2D-369D-402D-8A35-1915506CA350}" type="datetimeFigureOut">
              <a:rPr lang="en-GB"/>
              <a:pPr>
                <a:defRPr/>
              </a:pPr>
              <a:t>12/11/2015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BA1C1E46-FEFB-4E2F-8FA9-A95592215393}" type="slidenum">
              <a:rPr lang="en-GB"/>
              <a:pPr>
                <a:defRPr/>
              </a:pPr>
              <a:t>‹#›</a:t>
            </a:fld>
            <a:endParaRPr lang="en-GB"/>
          </a:p>
        </p:txBody>
      </p:sp>
    </p:spTree>
    <p:extLst>
      <p:ext uri="{BB962C8B-B14F-4D97-AF65-F5344CB8AC3E}">
        <p14:creationId xmlns:p14="http://schemas.microsoft.com/office/powerpoint/2010/main" val="296000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E7E77E5-E127-43BF-B6F0-8CDA4F383853}" type="datetimeFigureOut">
              <a:rPr lang="en-GB"/>
              <a:pPr>
                <a:defRPr/>
              </a:pPr>
              <a:t>12/11/2015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737C5CEC-7E63-437D-8DE6-169A14631A27}" type="slidenum">
              <a:rPr lang="en-GB"/>
              <a:pPr>
                <a:defRPr/>
              </a:pPr>
              <a:t>‹#›</a:t>
            </a:fld>
            <a:endParaRPr lang="en-GB"/>
          </a:p>
        </p:txBody>
      </p:sp>
    </p:spTree>
    <p:extLst>
      <p:ext uri="{BB962C8B-B14F-4D97-AF65-F5344CB8AC3E}">
        <p14:creationId xmlns:p14="http://schemas.microsoft.com/office/powerpoint/2010/main" val="1699691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3C5499A-84F4-45EE-92BE-7B842737FB97}" type="datetimeFigureOut">
              <a:rPr lang="en-GB"/>
              <a:pPr>
                <a:defRPr/>
              </a:pPr>
              <a:t>12/11/2015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58C77BE-F278-4AD6-887D-7CD5A4770BEE}" type="slidenum">
              <a:rPr lang="en-GB"/>
              <a:pPr>
                <a:defRPr/>
              </a:pPr>
              <a:t>‹#›</a:t>
            </a:fld>
            <a:endParaRPr lang="en-GB"/>
          </a:p>
        </p:txBody>
      </p:sp>
    </p:spTree>
    <p:extLst>
      <p:ext uri="{BB962C8B-B14F-4D97-AF65-F5344CB8AC3E}">
        <p14:creationId xmlns:p14="http://schemas.microsoft.com/office/powerpoint/2010/main" val="370629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B1DF7A-EAD3-47A1-B898-565F456D5FBC}" type="datetimeFigureOut">
              <a:rPr lang="en-GB"/>
              <a:pPr>
                <a:defRPr/>
              </a:pPr>
              <a:t>12/11/2015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638C1B1-2454-4F98-94D0-65AAB07E7221}" type="slidenum">
              <a:rPr lang="en-GB"/>
              <a:pPr>
                <a:defRPr/>
              </a:pPr>
              <a:t>‹#›</a:t>
            </a:fld>
            <a:endParaRPr lang="en-GB"/>
          </a:p>
        </p:txBody>
      </p:sp>
    </p:spTree>
    <p:extLst>
      <p:ext uri="{BB962C8B-B14F-4D97-AF65-F5344CB8AC3E}">
        <p14:creationId xmlns:p14="http://schemas.microsoft.com/office/powerpoint/2010/main" val="1386662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B3F83F7-1E0A-4B33-8734-1A43490F4112}" type="datetimeFigureOut">
              <a:rPr lang="en-GB"/>
              <a:pPr>
                <a:defRPr/>
              </a:pPr>
              <a:t>12/11/2015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7F4E2C-E6F5-46AB-A8E6-F1287E360A6B}" type="slidenum">
              <a:rPr lang="en-GB"/>
              <a:pPr>
                <a:defRPr/>
              </a:pPr>
              <a:t>‹#›</a:t>
            </a:fld>
            <a:endParaRPr lang="en-GB"/>
          </a:p>
        </p:txBody>
      </p:sp>
    </p:spTree>
    <p:extLst>
      <p:ext uri="{BB962C8B-B14F-4D97-AF65-F5344CB8AC3E}">
        <p14:creationId xmlns:p14="http://schemas.microsoft.com/office/powerpoint/2010/main" val="4122228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342900" y="2133600"/>
            <a:ext cx="6172200" cy="60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47CA0B4-CCBF-407F-B2CB-404A8F12415F}" type="datetimeFigureOut">
              <a:rPr lang="en-GB"/>
              <a:pPr>
                <a:defRPr/>
              </a:pPr>
              <a:t>12/11/2015</a:t>
            </a:fld>
            <a:endParaRPr lang="en-GB"/>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8265CC4-7D70-4C9F-9798-7B875A81050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5.bin"/><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emf"/><Relationship Id="rId11" Type="http://schemas.openxmlformats.org/officeDocument/2006/relationships/image" Target="../media/image9.e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6.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extLst>
              <p:ext uri="{D42A27DB-BD31-4B8C-83A1-F6EECF244321}">
                <p14:modId xmlns:p14="http://schemas.microsoft.com/office/powerpoint/2010/main" val="4033311033"/>
              </p:ext>
            </p:extLst>
          </p:nvPr>
        </p:nvGraphicFramePr>
        <p:xfrm>
          <a:off x="800100" y="539750"/>
          <a:ext cx="4000500" cy="2305050"/>
        </p:xfrm>
        <a:graphic>
          <a:graphicData uri="http://schemas.openxmlformats.org/presentationml/2006/ole">
            <mc:AlternateContent xmlns:mc="http://schemas.openxmlformats.org/markup-compatibility/2006">
              <mc:Choice xmlns:v="urn:schemas-microsoft-com:vml" Requires="v">
                <p:oleObj spid="_x0000_s2081" name="Prism 6" r:id="rId3" imgW="6165523" imgH="3550759" progId="Prism6.Document">
                  <p:embed/>
                </p:oleObj>
              </mc:Choice>
              <mc:Fallback>
                <p:oleObj name="Prism 6" r:id="rId3" imgW="6165523" imgH="3550759" progId="Prism6.Document">
                  <p:embed/>
                  <p:pic>
                    <p:nvPicPr>
                      <p:cNvPr id="0" name="Object 2"/>
                      <p:cNvPicPr>
                        <a:picLocks noChangeAspect="1" noChangeArrowheads="1"/>
                      </p:cNvPicPr>
                      <p:nvPr/>
                    </p:nvPicPr>
                    <p:blipFill>
                      <a:blip r:embed="rId4"/>
                      <a:srcRect/>
                      <a:stretch>
                        <a:fillRect/>
                      </a:stretch>
                    </p:blipFill>
                    <p:spPr bwMode="auto">
                      <a:xfrm>
                        <a:off x="800100" y="539750"/>
                        <a:ext cx="40005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1" name="Rectangle 2"/>
          <p:cNvSpPr>
            <a:spLocks noChangeArrowheads="1"/>
          </p:cNvSpPr>
          <p:nvPr/>
        </p:nvSpPr>
        <p:spPr bwMode="auto">
          <a:xfrm>
            <a:off x="507999" y="2987824"/>
            <a:ext cx="626427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dirty="0"/>
              <a:t>Supplementary Figure 1.  The effect of 10 </a:t>
            </a:r>
            <a:r>
              <a:rPr lang="en-GB" altLang="en-US" sz="1400" dirty="0" err="1"/>
              <a:t>μM</a:t>
            </a:r>
            <a:r>
              <a:rPr lang="en-GB" altLang="en-US" sz="1400" dirty="0"/>
              <a:t> </a:t>
            </a:r>
            <a:r>
              <a:rPr lang="en-GB" altLang="en-US" sz="1400" dirty="0" err="1"/>
              <a:t>cannabidiol</a:t>
            </a:r>
            <a:r>
              <a:rPr lang="en-GB" altLang="en-US" sz="1400" dirty="0"/>
              <a:t> (CBD) applied after </a:t>
            </a:r>
          </a:p>
          <a:p>
            <a:pPr eaLnBrk="1" hangingPunct="1">
              <a:spcBef>
                <a:spcPct val="0"/>
              </a:spcBef>
              <a:buFontTx/>
              <a:buNone/>
            </a:pPr>
            <a:r>
              <a:rPr lang="en-GB" altLang="en-US" sz="1400" dirty="0"/>
              <a:t>4 hours OGD on BBB permeability from all experiments (</a:t>
            </a:r>
            <a:r>
              <a:rPr lang="en-GB" altLang="en-US" sz="1400" dirty="0" smtClean="0"/>
              <a:t>n=45) </a:t>
            </a:r>
            <a:r>
              <a:rPr lang="en-GB" altLang="en-US" sz="1400" dirty="0"/>
              <a:t>presented as a time course (A) and as the area under the curve of the whole experiment (B). Data are given as mean ± S.E.M. Statistical analysis conducted </a:t>
            </a:r>
            <a:r>
              <a:rPr lang="en-GB" altLang="en-US" sz="1400" dirty="0" smtClean="0"/>
              <a:t>using  </a:t>
            </a:r>
            <a:r>
              <a:rPr lang="en-GB" altLang="en-US" sz="1400" dirty="0" smtClean="0"/>
              <a:t>two-way </a:t>
            </a:r>
            <a:r>
              <a:rPr lang="en-GB" altLang="en-US" sz="1400" dirty="0" smtClean="0"/>
              <a:t>ANOVA (A) or Student's </a:t>
            </a:r>
            <a:r>
              <a:rPr lang="en-GB" altLang="en-US" sz="1400" i="1" dirty="0" smtClean="0"/>
              <a:t>t</a:t>
            </a:r>
            <a:r>
              <a:rPr lang="en-GB" altLang="en-US" sz="1400" dirty="0" smtClean="0"/>
              <a:t>-test (B).  *** </a:t>
            </a:r>
            <a:r>
              <a:rPr lang="en-GB" altLang="en-US" sz="1400" i="1" dirty="0"/>
              <a:t>P</a:t>
            </a:r>
            <a:r>
              <a:rPr lang="en-GB" altLang="en-US" sz="1400" dirty="0"/>
              <a:t>&lt;0.001, **** </a:t>
            </a:r>
            <a:r>
              <a:rPr lang="en-GB" altLang="en-US" sz="1400" i="1" dirty="0"/>
              <a:t>P</a:t>
            </a:r>
            <a:r>
              <a:rPr lang="en-GB" altLang="en-US" sz="1400" dirty="0"/>
              <a:t>&lt;0.0001.</a:t>
            </a:r>
          </a:p>
        </p:txBody>
      </p:sp>
      <p:graphicFrame>
        <p:nvGraphicFramePr>
          <p:cNvPr id="2052" name="Object 1"/>
          <p:cNvGraphicFramePr>
            <a:graphicFrameLocks noChangeAspect="1"/>
          </p:cNvGraphicFramePr>
          <p:nvPr>
            <p:extLst>
              <p:ext uri="{D42A27DB-BD31-4B8C-83A1-F6EECF244321}">
                <p14:modId xmlns:p14="http://schemas.microsoft.com/office/powerpoint/2010/main" val="605714632"/>
              </p:ext>
            </p:extLst>
          </p:nvPr>
        </p:nvGraphicFramePr>
        <p:xfrm>
          <a:off x="4772025" y="847725"/>
          <a:ext cx="1535113" cy="2138363"/>
        </p:xfrm>
        <a:graphic>
          <a:graphicData uri="http://schemas.openxmlformats.org/presentationml/2006/ole">
            <mc:AlternateContent xmlns:mc="http://schemas.openxmlformats.org/markup-compatibility/2006">
              <mc:Choice xmlns:v="urn:schemas-microsoft-com:vml" Requires="v">
                <p:oleObj spid="_x0000_s2082" name="Prism 6" r:id="rId5" imgW="2467440" imgH="3435120" progId="Prism6.Document">
                  <p:embed/>
                </p:oleObj>
              </mc:Choice>
              <mc:Fallback>
                <p:oleObj name="Prism 6" r:id="rId5" imgW="2467440" imgH="3435120" progId="Prism6.Document">
                  <p:embed/>
                  <p:pic>
                    <p:nvPicPr>
                      <p:cNvPr id="0" name="Object 1"/>
                      <p:cNvPicPr>
                        <a:picLocks noChangeAspect="1" noChangeArrowheads="1"/>
                      </p:cNvPicPr>
                      <p:nvPr/>
                    </p:nvPicPr>
                    <p:blipFill>
                      <a:blip r:embed="rId6"/>
                      <a:srcRect/>
                      <a:stretch>
                        <a:fillRect/>
                      </a:stretch>
                    </p:blipFill>
                    <p:spPr bwMode="auto">
                      <a:xfrm>
                        <a:off x="4772025" y="847725"/>
                        <a:ext cx="1535113" cy="213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3" name="TextBox 3"/>
          <p:cNvSpPr txBox="1">
            <a:spLocks noChangeArrowheads="1"/>
          </p:cNvSpPr>
          <p:nvPr/>
        </p:nvSpPr>
        <p:spPr bwMode="auto">
          <a:xfrm>
            <a:off x="561975" y="747713"/>
            <a:ext cx="317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A</a:t>
            </a:r>
          </a:p>
        </p:txBody>
      </p:sp>
      <p:sp>
        <p:nvSpPr>
          <p:cNvPr id="2054" name="TextBox 5"/>
          <p:cNvSpPr txBox="1">
            <a:spLocks noChangeArrowheads="1"/>
          </p:cNvSpPr>
          <p:nvPr/>
        </p:nvSpPr>
        <p:spPr bwMode="auto">
          <a:xfrm>
            <a:off x="4652963" y="728663"/>
            <a:ext cx="309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1"/>
          <p:cNvGraphicFramePr>
            <a:graphicFrameLocks noChangeAspect="1"/>
          </p:cNvGraphicFramePr>
          <p:nvPr>
            <p:extLst>
              <p:ext uri="{D42A27DB-BD31-4B8C-83A1-F6EECF244321}">
                <p14:modId xmlns:p14="http://schemas.microsoft.com/office/powerpoint/2010/main" val="3887431130"/>
              </p:ext>
            </p:extLst>
          </p:nvPr>
        </p:nvGraphicFramePr>
        <p:xfrm>
          <a:off x="247650" y="638175"/>
          <a:ext cx="6567488" cy="2549525"/>
        </p:xfrm>
        <a:graphic>
          <a:graphicData uri="http://schemas.openxmlformats.org/presentationml/2006/ole">
            <mc:AlternateContent xmlns:mc="http://schemas.openxmlformats.org/markup-compatibility/2006">
              <mc:Choice xmlns:v="urn:schemas-microsoft-com:vml" Requires="v">
                <p:oleObj spid="_x0000_s3089" name="Prism 6" r:id="rId4" imgW="7661167" imgH="2971631" progId="Prism6.Document">
                  <p:embed/>
                </p:oleObj>
              </mc:Choice>
              <mc:Fallback>
                <p:oleObj name="Prism 6" r:id="rId4" imgW="7661167" imgH="2971631" progId="Prism6.Document">
                  <p:embed/>
                  <p:pic>
                    <p:nvPicPr>
                      <p:cNvPr id="0" name="Object 1"/>
                      <p:cNvPicPr>
                        <a:picLocks noChangeAspect="1" noChangeArrowheads="1"/>
                      </p:cNvPicPr>
                      <p:nvPr/>
                    </p:nvPicPr>
                    <p:blipFill>
                      <a:blip r:embed="rId5"/>
                      <a:srcRect/>
                      <a:stretch>
                        <a:fillRect/>
                      </a:stretch>
                    </p:blipFill>
                    <p:spPr bwMode="auto">
                      <a:xfrm>
                        <a:off x="247650" y="638175"/>
                        <a:ext cx="6567488" cy="2549525"/>
                      </a:xfrm>
                      <a:prstGeom prst="rect">
                        <a:avLst/>
                      </a:prstGeom>
                      <a:noFill/>
                      <a:ln>
                        <a:noFill/>
                      </a:ln>
                      <a:extLst/>
                    </p:spPr>
                  </p:pic>
                </p:oleObj>
              </mc:Fallback>
            </mc:AlternateContent>
          </a:graphicData>
        </a:graphic>
      </p:graphicFrame>
      <p:sp>
        <p:nvSpPr>
          <p:cNvPr id="3075" name="TextBox 2"/>
          <p:cNvSpPr txBox="1">
            <a:spLocks noChangeArrowheads="1"/>
          </p:cNvSpPr>
          <p:nvPr/>
        </p:nvSpPr>
        <p:spPr bwMode="auto">
          <a:xfrm>
            <a:off x="260649" y="3187700"/>
            <a:ext cx="640844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dirty="0"/>
              <a:t>Supplementary Figure 2. Cytokine/chemokine levels in the </a:t>
            </a:r>
            <a:r>
              <a:rPr lang="en-GB" altLang="en-US" sz="1400" dirty="0" err="1"/>
              <a:t>abluminal</a:t>
            </a:r>
            <a:r>
              <a:rPr lang="en-GB" altLang="en-US" sz="1400" dirty="0"/>
              <a:t> medium of BBB co-culture inserts at 32 hours for </a:t>
            </a:r>
            <a:r>
              <a:rPr lang="en-GB" altLang="en-US" sz="1400" dirty="0" err="1" smtClean="0"/>
              <a:t>IFNγ</a:t>
            </a:r>
            <a:r>
              <a:rPr lang="en-GB" altLang="en-US" sz="1400" dirty="0"/>
              <a:t>, </a:t>
            </a:r>
            <a:r>
              <a:rPr lang="en-GB" altLang="en-US" sz="1400" dirty="0" smtClean="0"/>
              <a:t>IL-10</a:t>
            </a:r>
            <a:r>
              <a:rPr lang="en-GB" altLang="en-US" sz="1400" dirty="0"/>
              <a:t>, IL-1β, IL-2, IL-6, </a:t>
            </a:r>
            <a:r>
              <a:rPr lang="en-GB" altLang="en-US" sz="1400" dirty="0" smtClean="0"/>
              <a:t>CCL3 </a:t>
            </a:r>
            <a:r>
              <a:rPr lang="en-GB" altLang="en-US" sz="1400" dirty="0"/>
              <a:t>(</a:t>
            </a:r>
            <a:r>
              <a:rPr lang="en-GB" altLang="en-US" sz="1400" dirty="0" smtClean="0"/>
              <a:t>MIP-1α), CCL4 (MIP-1β), </a:t>
            </a:r>
            <a:r>
              <a:rPr lang="en-GB" altLang="en-US" sz="1400" dirty="0"/>
              <a:t>TNF-α and </a:t>
            </a:r>
            <a:r>
              <a:rPr lang="en-GB" altLang="en-US" sz="1400" dirty="0" smtClean="0"/>
              <a:t>VEGF. </a:t>
            </a:r>
            <a:r>
              <a:rPr lang="en-GB" altLang="en-US" sz="1400" dirty="0"/>
              <a:t>Data are given as mean ± S.E.M. Statistical analysis conducted using one-way ANOVA with </a:t>
            </a:r>
            <a:r>
              <a:rPr lang="en-GB" altLang="en-US" sz="1400" i="1" dirty="0" smtClean="0"/>
              <a:t>post </a:t>
            </a:r>
            <a:r>
              <a:rPr lang="en-GB" altLang="en-US" sz="1400" i="1" dirty="0"/>
              <a:t>hoc </a:t>
            </a:r>
            <a:r>
              <a:rPr lang="en-GB" altLang="en-US" sz="1400" dirty="0" smtClean="0"/>
              <a:t>analysis of selected pairs (vehicle versus CBD).</a:t>
            </a:r>
            <a:endParaRPr lang="en-GB" altLang="en-US"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p:cNvPicPr>
          <p:nvPr/>
        </p:nvPicPr>
        <p:blipFill>
          <a:blip r:embed="rId2">
            <a:extLst>
              <a:ext uri="{28A0092B-C50C-407E-A947-70E740481C1C}">
                <a14:useLocalDpi xmlns:a14="http://schemas.microsoft.com/office/drawing/2010/main" val="0"/>
              </a:ext>
            </a:extLst>
          </a:blip>
          <a:srcRect l="1555" t="21133" r="54604" b="45490"/>
          <a:stretch>
            <a:fillRect/>
          </a:stretch>
        </p:blipFill>
        <p:spPr bwMode="auto">
          <a:xfrm>
            <a:off x="1136650" y="912813"/>
            <a:ext cx="2413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
          <p:cNvPicPr>
            <a:picLocks noChangeAspect="1"/>
          </p:cNvPicPr>
          <p:nvPr/>
        </p:nvPicPr>
        <p:blipFill>
          <a:blip r:embed="rId2">
            <a:extLst>
              <a:ext uri="{28A0092B-C50C-407E-A947-70E740481C1C}">
                <a14:useLocalDpi xmlns:a14="http://schemas.microsoft.com/office/drawing/2010/main" val="0"/>
              </a:ext>
            </a:extLst>
          </a:blip>
          <a:srcRect l="54807" t="21028" b="45808"/>
          <a:stretch>
            <a:fillRect/>
          </a:stretch>
        </p:blipFill>
        <p:spPr bwMode="auto">
          <a:xfrm>
            <a:off x="3605213" y="925513"/>
            <a:ext cx="2487612"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3"/>
          <p:cNvPicPr>
            <a:picLocks noChangeAspect="1"/>
          </p:cNvPicPr>
          <p:nvPr/>
        </p:nvPicPr>
        <p:blipFill>
          <a:blip r:embed="rId2">
            <a:extLst>
              <a:ext uri="{28A0092B-C50C-407E-A947-70E740481C1C}">
                <a14:useLocalDpi xmlns:a14="http://schemas.microsoft.com/office/drawing/2010/main" val="0"/>
              </a:ext>
            </a:extLst>
          </a:blip>
          <a:srcRect l="623" t="65352" r="55534" b="319"/>
          <a:stretch>
            <a:fillRect/>
          </a:stretch>
        </p:blipFill>
        <p:spPr bwMode="auto">
          <a:xfrm>
            <a:off x="1136650" y="2890838"/>
            <a:ext cx="2413000"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4"/>
          <p:cNvPicPr>
            <a:picLocks noChangeAspect="1"/>
          </p:cNvPicPr>
          <p:nvPr/>
        </p:nvPicPr>
        <p:blipFill>
          <a:blip r:embed="rId2">
            <a:extLst>
              <a:ext uri="{28A0092B-C50C-407E-A947-70E740481C1C}">
                <a14:useLocalDpi xmlns:a14="http://schemas.microsoft.com/office/drawing/2010/main" val="0"/>
              </a:ext>
            </a:extLst>
          </a:blip>
          <a:srcRect l="55026" t="65671"/>
          <a:stretch>
            <a:fillRect/>
          </a:stretch>
        </p:blipFill>
        <p:spPr bwMode="auto">
          <a:xfrm>
            <a:off x="3605213" y="2890838"/>
            <a:ext cx="2476500"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Box 5"/>
          <p:cNvSpPr txBox="1">
            <a:spLocks noChangeArrowheads="1"/>
          </p:cNvSpPr>
          <p:nvPr/>
        </p:nvSpPr>
        <p:spPr bwMode="auto">
          <a:xfrm>
            <a:off x="1157288" y="925513"/>
            <a:ext cx="860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Vehicle</a:t>
            </a:r>
          </a:p>
        </p:txBody>
      </p:sp>
      <p:sp>
        <p:nvSpPr>
          <p:cNvPr id="4103" name="TextBox 6"/>
          <p:cNvSpPr txBox="1">
            <a:spLocks noChangeArrowheads="1"/>
          </p:cNvSpPr>
          <p:nvPr/>
        </p:nvSpPr>
        <p:spPr bwMode="auto">
          <a:xfrm>
            <a:off x="3605213" y="936625"/>
            <a:ext cx="1350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CBD 100 nM</a:t>
            </a:r>
          </a:p>
        </p:txBody>
      </p:sp>
      <p:sp>
        <p:nvSpPr>
          <p:cNvPr id="4104" name="TextBox 7"/>
          <p:cNvSpPr txBox="1">
            <a:spLocks noChangeArrowheads="1"/>
          </p:cNvSpPr>
          <p:nvPr/>
        </p:nvSpPr>
        <p:spPr bwMode="auto">
          <a:xfrm>
            <a:off x="1136650" y="2890838"/>
            <a:ext cx="1122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CBD 1 µM</a:t>
            </a:r>
          </a:p>
        </p:txBody>
      </p:sp>
      <p:sp>
        <p:nvSpPr>
          <p:cNvPr id="4105" name="TextBox 8"/>
          <p:cNvSpPr txBox="1">
            <a:spLocks noChangeArrowheads="1"/>
          </p:cNvSpPr>
          <p:nvPr/>
        </p:nvSpPr>
        <p:spPr bwMode="auto">
          <a:xfrm>
            <a:off x="3605213" y="2895600"/>
            <a:ext cx="12398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CBD 10 µM</a:t>
            </a:r>
          </a:p>
        </p:txBody>
      </p:sp>
      <p:sp>
        <p:nvSpPr>
          <p:cNvPr id="4106" name="Rectangle 9"/>
          <p:cNvSpPr>
            <a:spLocks noChangeArrowheads="1"/>
          </p:cNvSpPr>
          <p:nvPr/>
        </p:nvSpPr>
        <p:spPr bwMode="auto">
          <a:xfrm>
            <a:off x="981075" y="5202238"/>
            <a:ext cx="540067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a:t>Supplementary Figure 3.  The effect of 28h treatment with increasing concentrations of cannabidiol (CBD) on HBMEC cell morphology.  At the highest concentration, CBD appeared to cause cell damage, which was associated with a significant decrease in protein levels and significant increase in LDH release (see Figure 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extLst>
              <p:ext uri="{D42A27DB-BD31-4B8C-83A1-F6EECF244321}">
                <p14:modId xmlns:p14="http://schemas.microsoft.com/office/powerpoint/2010/main" val="451345534"/>
              </p:ext>
            </p:extLst>
          </p:nvPr>
        </p:nvGraphicFramePr>
        <p:xfrm>
          <a:off x="255832" y="323850"/>
          <a:ext cx="6486281" cy="6264374"/>
        </p:xfrm>
        <a:graphic>
          <a:graphicData uri="http://schemas.openxmlformats.org/presentationml/2006/ole">
            <mc:AlternateContent xmlns:mc="http://schemas.openxmlformats.org/markup-compatibility/2006">
              <mc:Choice xmlns:v="urn:schemas-microsoft-com:vml" Requires="v">
                <p:oleObj spid="_x0000_s5136" name="Prism 6" r:id="rId3" imgW="7958279" imgH="7687128" progId="Prism6.Document">
                  <p:embed/>
                </p:oleObj>
              </mc:Choice>
              <mc:Fallback>
                <p:oleObj name="Prism 6" r:id="rId3" imgW="7958279" imgH="7687128" progId="Prism6.Document">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832" y="323850"/>
                        <a:ext cx="6486281" cy="6264374"/>
                      </a:xfrm>
                      <a:prstGeom prst="rect">
                        <a:avLst/>
                      </a:prstGeom>
                      <a:noFill/>
                      <a:ln>
                        <a:noFill/>
                      </a:ln>
                      <a:extLst/>
                    </p:spPr>
                  </p:pic>
                </p:oleObj>
              </mc:Fallback>
            </mc:AlternateContent>
          </a:graphicData>
        </a:graphic>
      </p:graphicFrame>
      <p:sp>
        <p:nvSpPr>
          <p:cNvPr id="5123" name="TextBox 3"/>
          <p:cNvSpPr txBox="1">
            <a:spLocks noChangeArrowheads="1"/>
          </p:cNvSpPr>
          <p:nvPr/>
        </p:nvSpPr>
        <p:spPr bwMode="auto">
          <a:xfrm>
            <a:off x="549275" y="6570241"/>
            <a:ext cx="61198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dirty="0"/>
              <a:t>Supplementary Figure 4. No differences were observed after CBD treatment in the levels of </a:t>
            </a:r>
            <a:r>
              <a:rPr lang="en-GB" altLang="en-US" sz="1400" dirty="0" smtClean="0"/>
              <a:t>phosphorylated </a:t>
            </a:r>
            <a:r>
              <a:rPr lang="en-GB" altLang="en-US" sz="1400" dirty="0"/>
              <a:t>JNK (A), ERK (B), Akt (c), NF</a:t>
            </a:r>
            <a:r>
              <a:rPr lang="el-GR" altLang="en-US" sz="1400" dirty="0"/>
              <a:t>κ</a:t>
            </a:r>
            <a:r>
              <a:rPr lang="en-GB" altLang="en-US" sz="1400" dirty="0"/>
              <a:t>B (D), p70s6K (E), STAT3 (F) or STAT5 (G) in HBMECs treated for 28 h with CBD.  Data are given as mean ± S.E.M. Statistical analysis conducted using one-way ANOVA with </a:t>
            </a:r>
            <a:r>
              <a:rPr lang="en-GB" altLang="en-US" sz="1400" dirty="0" err="1"/>
              <a:t>Dunnett’s</a:t>
            </a:r>
            <a:r>
              <a:rPr lang="en-GB" altLang="en-US" sz="1400" dirty="0"/>
              <a:t> </a:t>
            </a:r>
            <a:r>
              <a:rPr lang="en-GB" altLang="en-US" sz="1400" i="1" dirty="0"/>
              <a:t>post hoc </a:t>
            </a:r>
            <a:r>
              <a:rPr lang="en-GB" altLang="en-US" sz="1400" dirty="0"/>
              <a:t>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1"/>
          <p:cNvGraphicFramePr>
            <a:graphicFrameLocks noChangeAspect="1"/>
          </p:cNvGraphicFramePr>
          <p:nvPr/>
        </p:nvGraphicFramePr>
        <p:xfrm>
          <a:off x="815975" y="1908175"/>
          <a:ext cx="2828925" cy="2417763"/>
        </p:xfrm>
        <a:graphic>
          <a:graphicData uri="http://schemas.openxmlformats.org/presentationml/2006/ole">
            <mc:AlternateContent xmlns:mc="http://schemas.openxmlformats.org/markup-compatibility/2006">
              <mc:Choice xmlns:v="urn:schemas-microsoft-com:vml" Requires="v">
                <p:oleObj spid="_x0000_s6216" name="Prism 6" r:id="rId3" imgW="3768820" imgH="3229141" progId="Prism6.Document">
                  <p:embed/>
                </p:oleObj>
              </mc:Choice>
              <mc:Fallback>
                <p:oleObj name="Prism 6" r:id="rId3" imgW="3768820" imgH="3229141" progId="Prism6.Document">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975" y="1908175"/>
                        <a:ext cx="2828925"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47" name="Object 2"/>
          <p:cNvGraphicFramePr>
            <a:graphicFrameLocks noChangeAspect="1"/>
          </p:cNvGraphicFramePr>
          <p:nvPr>
            <p:extLst>
              <p:ext uri="{D42A27DB-BD31-4B8C-83A1-F6EECF244321}">
                <p14:modId xmlns:p14="http://schemas.microsoft.com/office/powerpoint/2010/main" val="1626069443"/>
              </p:ext>
            </p:extLst>
          </p:nvPr>
        </p:nvGraphicFramePr>
        <p:xfrm>
          <a:off x="3703638" y="1885950"/>
          <a:ext cx="2897187" cy="2547937"/>
        </p:xfrm>
        <a:graphic>
          <a:graphicData uri="http://schemas.openxmlformats.org/presentationml/2006/ole">
            <mc:AlternateContent xmlns:mc="http://schemas.openxmlformats.org/markup-compatibility/2006">
              <mc:Choice xmlns:v="urn:schemas-microsoft-com:vml" Requires="v">
                <p:oleObj spid="_x0000_s6217" name="Prism 6" r:id="rId5" imgW="3870739" imgH="3395532" progId="Prism6.Document">
                  <p:embed/>
                </p:oleObj>
              </mc:Choice>
              <mc:Fallback>
                <p:oleObj name="Prism 6" r:id="rId5" imgW="3870739" imgH="3395532" progId="Prism6.Document">
                  <p:embed/>
                  <p:pic>
                    <p:nvPicPr>
                      <p:cNvPr id="0" name="Object 2"/>
                      <p:cNvPicPr>
                        <a:picLocks noChangeAspect="1" noChangeArrowheads="1"/>
                      </p:cNvPicPr>
                      <p:nvPr/>
                    </p:nvPicPr>
                    <p:blipFill>
                      <a:blip r:embed="rId6"/>
                      <a:srcRect/>
                      <a:stretch>
                        <a:fillRect/>
                      </a:stretch>
                    </p:blipFill>
                    <p:spPr bwMode="auto">
                      <a:xfrm>
                        <a:off x="3703638" y="1885950"/>
                        <a:ext cx="2897187"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150" name="Picture 5"/>
          <p:cNvPicPr>
            <a:picLocks noChangeAspect="1"/>
          </p:cNvPicPr>
          <p:nvPr/>
        </p:nvPicPr>
        <p:blipFill>
          <a:blip r:embed="rId7">
            <a:extLst>
              <a:ext uri="{28A0092B-C50C-407E-A947-70E740481C1C}">
                <a14:useLocalDpi xmlns:a14="http://schemas.microsoft.com/office/drawing/2010/main" val="0"/>
              </a:ext>
            </a:extLst>
          </a:blip>
          <a:srcRect l="53946" t="17599" r="1263" b="47005"/>
          <a:stretch>
            <a:fillRect/>
          </a:stretch>
        </p:blipFill>
        <p:spPr bwMode="auto">
          <a:xfrm>
            <a:off x="2233613" y="539750"/>
            <a:ext cx="143986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6"/>
          <p:cNvPicPr>
            <a:picLocks noChangeAspect="1"/>
          </p:cNvPicPr>
          <p:nvPr/>
        </p:nvPicPr>
        <p:blipFill>
          <a:blip r:embed="rId7">
            <a:extLst>
              <a:ext uri="{28A0092B-C50C-407E-A947-70E740481C1C}">
                <a14:useLocalDpi xmlns:a14="http://schemas.microsoft.com/office/drawing/2010/main" val="0"/>
              </a:ext>
            </a:extLst>
          </a:blip>
          <a:srcRect t="63863" r="55209"/>
          <a:stretch>
            <a:fillRect/>
          </a:stretch>
        </p:blipFill>
        <p:spPr bwMode="auto">
          <a:xfrm>
            <a:off x="3746500" y="539750"/>
            <a:ext cx="1439863"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7"/>
          <p:cNvPicPr>
            <a:picLocks noChangeAspect="1"/>
          </p:cNvPicPr>
          <p:nvPr/>
        </p:nvPicPr>
        <p:blipFill>
          <a:blip r:embed="rId7">
            <a:extLst>
              <a:ext uri="{28A0092B-C50C-407E-A947-70E740481C1C}">
                <a14:useLocalDpi xmlns:a14="http://schemas.microsoft.com/office/drawing/2010/main" val="0"/>
              </a:ext>
            </a:extLst>
          </a:blip>
          <a:srcRect l="55209" t="63863"/>
          <a:stretch>
            <a:fillRect/>
          </a:stretch>
        </p:blipFill>
        <p:spPr bwMode="auto">
          <a:xfrm>
            <a:off x="5257800" y="539750"/>
            <a:ext cx="1439863"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8"/>
          <p:cNvPicPr>
            <a:picLocks noChangeAspect="1"/>
          </p:cNvPicPr>
          <p:nvPr/>
        </p:nvPicPr>
        <p:blipFill>
          <a:blip r:embed="rId7">
            <a:extLst>
              <a:ext uri="{28A0092B-C50C-407E-A947-70E740481C1C}">
                <a14:useLocalDpi xmlns:a14="http://schemas.microsoft.com/office/drawing/2010/main" val="0"/>
              </a:ext>
            </a:extLst>
          </a:blip>
          <a:srcRect l="1132" t="17503" r="54079" b="47295"/>
          <a:stretch>
            <a:fillRect/>
          </a:stretch>
        </p:blipFill>
        <p:spPr bwMode="auto">
          <a:xfrm>
            <a:off x="736600" y="539750"/>
            <a:ext cx="1439863"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TextBox 9"/>
          <p:cNvSpPr txBox="1">
            <a:spLocks noChangeArrowheads="1"/>
          </p:cNvSpPr>
          <p:nvPr/>
        </p:nvSpPr>
        <p:spPr bwMode="auto">
          <a:xfrm>
            <a:off x="649288" y="468313"/>
            <a:ext cx="784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600"/>
              <a:t>Vehicle</a:t>
            </a:r>
          </a:p>
        </p:txBody>
      </p:sp>
      <p:sp>
        <p:nvSpPr>
          <p:cNvPr id="6155" name="TextBox 10"/>
          <p:cNvSpPr txBox="1">
            <a:spLocks noChangeArrowheads="1"/>
          </p:cNvSpPr>
          <p:nvPr/>
        </p:nvSpPr>
        <p:spPr bwMode="auto">
          <a:xfrm>
            <a:off x="2146300" y="468313"/>
            <a:ext cx="12207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600"/>
              <a:t>CBD 100 nM</a:t>
            </a:r>
          </a:p>
        </p:txBody>
      </p:sp>
      <p:sp>
        <p:nvSpPr>
          <p:cNvPr id="6156" name="TextBox 11"/>
          <p:cNvSpPr txBox="1">
            <a:spLocks noChangeArrowheads="1"/>
          </p:cNvSpPr>
          <p:nvPr/>
        </p:nvSpPr>
        <p:spPr bwMode="auto">
          <a:xfrm>
            <a:off x="3703638" y="468313"/>
            <a:ext cx="1016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600"/>
              <a:t>CBD 1 µM</a:t>
            </a:r>
          </a:p>
        </p:txBody>
      </p:sp>
      <p:sp>
        <p:nvSpPr>
          <p:cNvPr id="6157" name="TextBox 12"/>
          <p:cNvSpPr txBox="1">
            <a:spLocks noChangeArrowheads="1"/>
          </p:cNvSpPr>
          <p:nvPr/>
        </p:nvSpPr>
        <p:spPr bwMode="auto">
          <a:xfrm>
            <a:off x="5170488" y="468313"/>
            <a:ext cx="11207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600"/>
              <a:t>CBD 10 µM</a:t>
            </a:r>
          </a:p>
        </p:txBody>
      </p:sp>
      <p:sp>
        <p:nvSpPr>
          <p:cNvPr id="6158" name="Rectangle 13"/>
          <p:cNvSpPr>
            <a:spLocks noChangeArrowheads="1"/>
          </p:cNvSpPr>
          <p:nvPr/>
        </p:nvSpPr>
        <p:spPr bwMode="auto">
          <a:xfrm>
            <a:off x="577850" y="6804025"/>
            <a:ext cx="62357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dirty="0"/>
              <a:t>Supplementary Figure 5. A. Light microscope images of human brain astrocytes treated by vehicle or increasing concentrations of  CBD for 28 h in normal conditions. At the highest concentration, CBD appeared to cause cell damage, which was associated with a significant decrease in protein levels (B) and significant increase in LDH release (C). The levels of </a:t>
            </a:r>
            <a:r>
              <a:rPr lang="en-GB" altLang="en-US" sz="1400" dirty="0" smtClean="0"/>
              <a:t>IL-6 (D</a:t>
            </a:r>
            <a:r>
              <a:rPr lang="en-GB" altLang="en-US" sz="1400" dirty="0"/>
              <a:t>) and V</a:t>
            </a:r>
            <a:r>
              <a:rPr lang="en-GB" altLang="en-US" sz="1400" dirty="0" smtClean="0"/>
              <a:t>CAM </a:t>
            </a:r>
            <a:r>
              <a:rPr lang="en-GB" altLang="en-US" sz="1400" dirty="0"/>
              <a:t>(E) in medium from astrocyte monocultures treated for 28 h with CBD. All data was normalised to total protein (BCA assay). Data are given as mean ± S.E.M. Statistical analysis conducted using one-way ANOVA with </a:t>
            </a:r>
            <a:r>
              <a:rPr lang="en-GB" altLang="en-US" sz="1400" dirty="0" err="1"/>
              <a:t>Dunnett’s</a:t>
            </a:r>
            <a:r>
              <a:rPr lang="en-GB" altLang="en-US" sz="1400" dirty="0"/>
              <a:t> </a:t>
            </a:r>
            <a:r>
              <a:rPr lang="en-GB" altLang="en-US" sz="1400" i="1" dirty="0"/>
              <a:t>post hoc </a:t>
            </a:r>
            <a:r>
              <a:rPr lang="en-GB" altLang="en-US" sz="1400" dirty="0"/>
              <a:t>test, </a:t>
            </a:r>
            <a:r>
              <a:rPr lang="en-GB" altLang="en-US" sz="1400" i="1" dirty="0"/>
              <a:t>n </a:t>
            </a:r>
            <a:r>
              <a:rPr lang="en-GB" altLang="en-US" sz="1400" dirty="0"/>
              <a:t>= 3-6, ** </a:t>
            </a:r>
            <a:r>
              <a:rPr lang="en-GB" altLang="en-US" sz="1400" i="1" dirty="0"/>
              <a:t>P</a:t>
            </a:r>
            <a:r>
              <a:rPr lang="en-GB" altLang="en-US" sz="1400" dirty="0"/>
              <a:t>&lt;0.01, *** </a:t>
            </a:r>
            <a:r>
              <a:rPr lang="en-GB" altLang="en-US" sz="1400" i="1" dirty="0"/>
              <a:t>P</a:t>
            </a:r>
            <a:r>
              <a:rPr lang="en-GB" altLang="en-US" sz="1400" dirty="0"/>
              <a:t>&lt;0.001. </a:t>
            </a:r>
          </a:p>
          <a:p>
            <a:pPr eaLnBrk="1" hangingPunct="1">
              <a:spcBef>
                <a:spcPct val="0"/>
              </a:spcBef>
              <a:buFontTx/>
              <a:buNone/>
            </a:pPr>
            <a:endParaRPr lang="en-GB" altLang="en-US" sz="1400" dirty="0"/>
          </a:p>
        </p:txBody>
      </p:sp>
      <p:sp>
        <p:nvSpPr>
          <p:cNvPr id="6159" name="TextBox 14"/>
          <p:cNvSpPr txBox="1">
            <a:spLocks noChangeArrowheads="1"/>
          </p:cNvSpPr>
          <p:nvPr/>
        </p:nvSpPr>
        <p:spPr bwMode="auto">
          <a:xfrm>
            <a:off x="581025" y="179388"/>
            <a:ext cx="319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A</a:t>
            </a:r>
          </a:p>
        </p:txBody>
      </p:sp>
      <p:sp>
        <p:nvSpPr>
          <p:cNvPr id="6160" name="TextBox 15"/>
          <p:cNvSpPr txBox="1">
            <a:spLocks noChangeArrowheads="1"/>
          </p:cNvSpPr>
          <p:nvPr/>
        </p:nvSpPr>
        <p:spPr bwMode="auto">
          <a:xfrm>
            <a:off x="581025" y="1885950"/>
            <a:ext cx="317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B</a:t>
            </a:r>
          </a:p>
        </p:txBody>
      </p:sp>
      <p:sp>
        <p:nvSpPr>
          <p:cNvPr id="6161" name="TextBox 16"/>
          <p:cNvSpPr txBox="1">
            <a:spLocks noChangeArrowheads="1"/>
          </p:cNvSpPr>
          <p:nvPr/>
        </p:nvSpPr>
        <p:spPr bwMode="auto">
          <a:xfrm>
            <a:off x="3500438" y="1835150"/>
            <a:ext cx="317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C</a:t>
            </a:r>
          </a:p>
        </p:txBody>
      </p:sp>
      <p:sp>
        <p:nvSpPr>
          <p:cNvPr id="6162" name="TextBox 17"/>
          <p:cNvSpPr txBox="1">
            <a:spLocks noChangeArrowheads="1"/>
          </p:cNvSpPr>
          <p:nvPr/>
        </p:nvSpPr>
        <p:spPr bwMode="auto">
          <a:xfrm>
            <a:off x="581025" y="4075113"/>
            <a:ext cx="327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D</a:t>
            </a:r>
          </a:p>
        </p:txBody>
      </p:sp>
      <p:sp>
        <p:nvSpPr>
          <p:cNvPr id="6163" name="TextBox 18"/>
          <p:cNvSpPr txBox="1">
            <a:spLocks noChangeArrowheads="1"/>
          </p:cNvSpPr>
          <p:nvPr/>
        </p:nvSpPr>
        <p:spPr bwMode="auto">
          <a:xfrm>
            <a:off x="3587750" y="4024313"/>
            <a:ext cx="296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a:t>E</a:t>
            </a:r>
          </a:p>
        </p:txBody>
      </p:sp>
      <p:graphicFrame>
        <p:nvGraphicFramePr>
          <p:cNvPr id="2" name="Object 1"/>
          <p:cNvGraphicFramePr>
            <a:graphicFrameLocks noChangeAspect="1"/>
          </p:cNvGraphicFramePr>
          <p:nvPr>
            <p:extLst>
              <p:ext uri="{D42A27DB-BD31-4B8C-83A1-F6EECF244321}">
                <p14:modId xmlns:p14="http://schemas.microsoft.com/office/powerpoint/2010/main" val="529601113"/>
              </p:ext>
            </p:extLst>
          </p:nvPr>
        </p:nvGraphicFramePr>
        <p:xfrm>
          <a:off x="661308" y="4139952"/>
          <a:ext cx="3055724" cy="2574429"/>
        </p:xfrm>
        <a:graphic>
          <a:graphicData uri="http://schemas.openxmlformats.org/presentationml/2006/ole">
            <mc:AlternateContent xmlns:mc="http://schemas.openxmlformats.org/markup-compatibility/2006">
              <mc:Choice xmlns:v="urn:schemas-microsoft-com:vml" Requires="v">
                <p:oleObj spid="_x0000_s6218" name="Prism 6" r:id="rId8" imgW="3870739" imgH="3261195" progId="Prism6.Document">
                  <p:embed/>
                </p:oleObj>
              </mc:Choice>
              <mc:Fallback>
                <p:oleObj name="Prism 6" r:id="rId8" imgW="3870739" imgH="3261195" progId="Prism6.Document">
                  <p:embed/>
                  <p:pic>
                    <p:nvPicPr>
                      <p:cNvPr id="0" name=""/>
                      <p:cNvPicPr/>
                      <p:nvPr/>
                    </p:nvPicPr>
                    <p:blipFill>
                      <a:blip r:embed="rId9"/>
                      <a:stretch>
                        <a:fillRect/>
                      </a:stretch>
                    </p:blipFill>
                    <p:spPr>
                      <a:xfrm>
                        <a:off x="661308" y="4139952"/>
                        <a:ext cx="3055724" cy="2574429"/>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480946136"/>
              </p:ext>
            </p:extLst>
          </p:nvPr>
        </p:nvGraphicFramePr>
        <p:xfrm>
          <a:off x="3659188" y="4209256"/>
          <a:ext cx="2940495" cy="2477349"/>
        </p:xfrm>
        <a:graphic>
          <a:graphicData uri="http://schemas.openxmlformats.org/presentationml/2006/ole">
            <mc:AlternateContent xmlns:mc="http://schemas.openxmlformats.org/markup-compatibility/2006">
              <mc:Choice xmlns:v="urn:schemas-microsoft-com:vml" Requires="v">
                <p:oleObj spid="_x0000_s6219" name="Prism 6" r:id="rId10" imgW="3870739" imgH="3261195" progId="Prism6.Document">
                  <p:embed/>
                </p:oleObj>
              </mc:Choice>
              <mc:Fallback>
                <p:oleObj name="Prism 6" r:id="rId10" imgW="3870739" imgH="3261195" progId="Prism6.Document">
                  <p:embed/>
                  <p:pic>
                    <p:nvPicPr>
                      <p:cNvPr id="0" name=""/>
                      <p:cNvPicPr/>
                      <p:nvPr/>
                    </p:nvPicPr>
                    <p:blipFill>
                      <a:blip r:embed="rId11"/>
                      <a:stretch>
                        <a:fillRect/>
                      </a:stretch>
                    </p:blipFill>
                    <p:spPr>
                      <a:xfrm>
                        <a:off x="3659188" y="4209256"/>
                        <a:ext cx="2940495" cy="2477349"/>
                      </a:xfrm>
                      <a:prstGeom prst="rect">
                        <a:avLst/>
                      </a:prstGeom>
                    </p:spPr>
                  </p:pic>
                </p:oleObj>
              </mc:Fallback>
            </mc:AlternateContent>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1863</TotalTime>
  <Words>429</Words>
  <Application>Microsoft Office PowerPoint</Application>
  <PresentationFormat>On-screen Show (4:3)</PresentationFormat>
  <Paragraphs>22</Paragraphs>
  <Slides>5</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9" baseType="lpstr">
      <vt:lpstr>Arial</vt:lpstr>
      <vt:lpstr>Calibri</vt:lpstr>
      <vt:lpstr>Office Theme</vt:lpstr>
      <vt:lpstr>Prism 6</vt:lpstr>
      <vt:lpstr>PowerPoint Presentation</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Services</dc:creator>
  <cp:lastModifiedBy>Mick</cp:lastModifiedBy>
  <cp:revision>41</cp:revision>
  <dcterms:created xsi:type="dcterms:W3CDTF">2014-05-29T13:31:12Z</dcterms:created>
  <dcterms:modified xsi:type="dcterms:W3CDTF">2015-11-12T09:49:02Z</dcterms:modified>
</cp:coreProperties>
</file>