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9" r:id="rId2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532" autoAdjust="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hoenix%20Plan\UPR%20inhibitor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hoenix%20Plan\UPR%20inhibitor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hoenix%20Plan\UPR%20inhibitor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Sheet1!$C$223:$C$226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0.194013745217536</c:v>
                  </c:pt>
                  <c:pt idx="2">
                    <c:v>0</c:v>
                  </c:pt>
                  <c:pt idx="3">
                    <c:v>0.25085719709295823</c:v>
                  </c:pt>
                </c:numCache>
              </c:numRef>
            </c:plus>
            <c:minus>
              <c:numRef>
                <c:f>Sheet1!$C$223:$C$226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0.194013745217536</c:v>
                  </c:pt>
                  <c:pt idx="2">
                    <c:v>0</c:v>
                  </c:pt>
                  <c:pt idx="3">
                    <c:v>0.25085719709295823</c:v>
                  </c:pt>
                </c:numCache>
              </c:numRef>
            </c:minus>
          </c:errBars>
          <c:cat>
            <c:strRef>
              <c:f>Sheet1!$A$223:$A$226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ATF6 #7</c:v>
                </c:pt>
                <c:pt idx="3">
                  <c:v>ATF6 #7+E2</c:v>
                </c:pt>
              </c:strCache>
            </c:strRef>
          </c:cat>
          <c:val>
            <c:numRef>
              <c:f>Sheet1!$B$223:$B$226</c:f>
              <c:numCache>
                <c:formatCode>General</c:formatCode>
                <c:ptCount val="4"/>
                <c:pt idx="0">
                  <c:v>1</c:v>
                </c:pt>
                <c:pt idx="1">
                  <c:v>2.3106666666666587</c:v>
                </c:pt>
                <c:pt idx="2">
                  <c:v>1</c:v>
                </c:pt>
                <c:pt idx="3">
                  <c:v>1.6093333333333331</c:v>
                </c:pt>
              </c:numCache>
            </c:numRef>
          </c:val>
        </c:ser>
        <c:axId val="66138112"/>
        <c:axId val="66139648"/>
      </c:barChart>
      <c:catAx>
        <c:axId val="66138112"/>
        <c:scaling>
          <c:orientation val="minMax"/>
        </c:scaling>
        <c:axPos val="b"/>
        <c:tickLblPos val="none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6139648"/>
        <c:crosses val="autoZero"/>
        <c:auto val="1"/>
        <c:lblAlgn val="ctr"/>
        <c:lblOffset val="100"/>
      </c:catAx>
      <c:valAx>
        <c:axId val="6613964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6138112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Sheet1!$N$231:$N$234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0.21061418122561229</c:v>
                  </c:pt>
                  <c:pt idx="2">
                    <c:v>0</c:v>
                  </c:pt>
                  <c:pt idx="3">
                    <c:v>9.4978945035201226E-2</c:v>
                  </c:pt>
                </c:numCache>
              </c:numRef>
            </c:plus>
            <c:minus>
              <c:numRef>
                <c:f>Sheet1!$N$231:$N$234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0.21061418122561229</c:v>
                  </c:pt>
                  <c:pt idx="2">
                    <c:v>0</c:v>
                  </c:pt>
                  <c:pt idx="3">
                    <c:v>9.4978945035201226E-2</c:v>
                  </c:pt>
                </c:numCache>
              </c:numRef>
            </c:minus>
          </c:errBars>
          <c:cat>
            <c:strRef>
              <c:f>Sheet1!$L$231:$L$234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ERN1 #22</c:v>
                </c:pt>
                <c:pt idx="3">
                  <c:v>ERN1 #22+E2</c:v>
                </c:pt>
              </c:strCache>
            </c:strRef>
          </c:cat>
          <c:val>
            <c:numRef>
              <c:f>Sheet1!$M$231:$M$234</c:f>
              <c:numCache>
                <c:formatCode>General</c:formatCode>
                <c:ptCount val="4"/>
                <c:pt idx="0">
                  <c:v>1</c:v>
                </c:pt>
                <c:pt idx="1">
                  <c:v>3.0626666666666664</c:v>
                </c:pt>
                <c:pt idx="2">
                  <c:v>1</c:v>
                </c:pt>
                <c:pt idx="3">
                  <c:v>1.643</c:v>
                </c:pt>
              </c:numCache>
            </c:numRef>
          </c:val>
        </c:ser>
        <c:axId val="66410368"/>
        <c:axId val="66411904"/>
      </c:barChart>
      <c:catAx>
        <c:axId val="66410368"/>
        <c:scaling>
          <c:orientation val="minMax"/>
        </c:scaling>
        <c:axPos val="b"/>
        <c:tickLblPos val="none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6411904"/>
        <c:crosses val="autoZero"/>
        <c:auto val="1"/>
        <c:lblAlgn val="ctr"/>
        <c:lblOffset val="100"/>
      </c:catAx>
      <c:valAx>
        <c:axId val="6641190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6410368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Sheet1!$C$242:$C$245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0.22707340956909691</c:v>
                  </c:pt>
                  <c:pt idx="2">
                    <c:v>0</c:v>
                  </c:pt>
                  <c:pt idx="3">
                    <c:v>0.11148542505637636</c:v>
                  </c:pt>
                </c:numCache>
              </c:numRef>
            </c:plus>
            <c:minus>
              <c:numRef>
                <c:f>Sheet1!$C$242:$C$245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0.22707340956909691</c:v>
                  </c:pt>
                  <c:pt idx="2">
                    <c:v>0</c:v>
                  </c:pt>
                  <c:pt idx="3">
                    <c:v>0.11148542505637636</c:v>
                  </c:pt>
                </c:numCache>
              </c:numRef>
            </c:minus>
          </c:errBars>
          <c:cat>
            <c:strRef>
              <c:f>Sheet1!$A$242:$A$245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PERK #10</c:v>
                </c:pt>
                <c:pt idx="3">
                  <c:v>PERK#10+E2</c:v>
                </c:pt>
              </c:strCache>
            </c:strRef>
          </c:cat>
          <c:val>
            <c:numRef>
              <c:f>Sheet1!$B$242:$B$245</c:f>
              <c:numCache>
                <c:formatCode>General</c:formatCode>
                <c:ptCount val="4"/>
                <c:pt idx="0">
                  <c:v>1</c:v>
                </c:pt>
                <c:pt idx="1">
                  <c:v>3.2083333333333401</c:v>
                </c:pt>
                <c:pt idx="2">
                  <c:v>1</c:v>
                </c:pt>
                <c:pt idx="3">
                  <c:v>1.849</c:v>
                </c:pt>
              </c:numCache>
            </c:numRef>
          </c:val>
        </c:ser>
        <c:axId val="66277376"/>
        <c:axId val="66278912"/>
      </c:barChart>
      <c:catAx>
        <c:axId val="66277376"/>
        <c:scaling>
          <c:orientation val="minMax"/>
        </c:scaling>
        <c:axPos val="b"/>
        <c:tickLblPos val="none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6278912"/>
        <c:crosses val="autoZero"/>
        <c:auto val="1"/>
        <c:lblAlgn val="ctr"/>
        <c:lblOffset val="100"/>
      </c:catAx>
      <c:valAx>
        <c:axId val="6627891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6277376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6" y="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5E5333F-1ACF-4BD6-AA1B-E11FECEBED87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0563"/>
            <a:ext cx="4611688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1" y="4379595"/>
            <a:ext cx="5547360" cy="414909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5759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6" y="875759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A3DEB3E-D1D9-4B96-AAD2-721B397F4A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621933" y="332601"/>
            <a:ext cx="8583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 S6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39"/>
          <p:cNvGrpSpPr/>
          <p:nvPr/>
        </p:nvGrpSpPr>
        <p:grpSpPr>
          <a:xfrm>
            <a:off x="609600" y="685800"/>
            <a:ext cx="8077200" cy="3429000"/>
            <a:chOff x="838200" y="1600200"/>
            <a:chExt cx="8077200" cy="3429000"/>
          </a:xfrm>
        </p:grpSpPr>
        <p:sp>
          <p:nvSpPr>
            <p:cNvPr id="24" name="TextBox 23"/>
            <p:cNvSpPr txBox="1"/>
            <p:nvPr/>
          </p:nvSpPr>
          <p:spPr>
            <a:xfrm>
              <a:off x="838200" y="16002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49"/>
            <p:cNvGrpSpPr/>
            <p:nvPr/>
          </p:nvGrpSpPr>
          <p:grpSpPr>
            <a:xfrm>
              <a:off x="6248400" y="1905000"/>
              <a:ext cx="2667000" cy="3124200"/>
              <a:chOff x="5837137" y="2286000"/>
              <a:chExt cx="2666999" cy="3124200"/>
            </a:xfrm>
          </p:grpSpPr>
          <p:graphicFrame>
            <p:nvGraphicFramePr>
              <p:cNvPr id="25" name="Chart 24"/>
              <p:cNvGraphicFramePr/>
              <p:nvPr/>
            </p:nvGraphicFramePr>
            <p:xfrm>
              <a:off x="5837137" y="2286000"/>
              <a:ext cx="2666999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pSp>
            <p:nvGrpSpPr>
              <p:cNvPr id="4" name="Group 31"/>
              <p:cNvGrpSpPr/>
              <p:nvPr/>
            </p:nvGrpSpPr>
            <p:grpSpPr>
              <a:xfrm>
                <a:off x="5971994" y="4876800"/>
                <a:ext cx="2379743" cy="533400"/>
                <a:chOff x="1451669" y="5029200"/>
                <a:chExt cx="2472898" cy="533400"/>
              </a:xfrm>
            </p:grpSpPr>
            <p:sp>
              <p:nvSpPr>
                <p:cNvPr id="27" name="TextBox 26"/>
                <p:cNvSpPr txBox="1"/>
                <p:nvPr/>
              </p:nvSpPr>
              <p:spPr>
                <a:xfrm>
                  <a:off x="1451669" y="5057001"/>
                  <a:ext cx="33496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E</a:t>
                  </a:r>
                  <a:r>
                    <a:rPr lang="en-US" sz="1200" baseline="-250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en-US" sz="12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1881454" y="5029200"/>
                  <a:ext cx="7761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-            +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2990014" y="5029200"/>
                  <a:ext cx="7761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-            +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1647697" y="5285601"/>
                  <a:ext cx="107606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control </a:t>
                  </a:r>
                  <a:r>
                    <a:rPr lang="en-US" sz="1200" dirty="0" err="1" smtClean="0">
                      <a:latin typeface="Times New Roman" pitchFamily="18" charset="0"/>
                      <a:cs typeface="Times New Roman" pitchFamily="18" charset="0"/>
                    </a:rPr>
                    <a:t>siRNA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2885870" y="5285601"/>
                  <a:ext cx="103869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ATF6 </a:t>
                  </a:r>
                  <a:r>
                    <a:rPr lang="en-US" sz="1200" dirty="0" err="1" smtClean="0">
                      <a:latin typeface="Times New Roman" pitchFamily="18" charset="0"/>
                      <a:cs typeface="Times New Roman" pitchFamily="18" charset="0"/>
                    </a:rPr>
                    <a:t>siRNA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1899656" y="5257800"/>
                  <a:ext cx="67880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3053555" y="5257800"/>
                  <a:ext cx="67880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" name="Group 58"/>
            <p:cNvGrpSpPr/>
            <p:nvPr/>
          </p:nvGrpSpPr>
          <p:grpSpPr>
            <a:xfrm>
              <a:off x="3810000" y="1752600"/>
              <a:ext cx="2490788" cy="3248799"/>
              <a:chOff x="3124200" y="2133600"/>
              <a:chExt cx="2490788" cy="3248799"/>
            </a:xfrm>
          </p:grpSpPr>
          <p:graphicFrame>
            <p:nvGraphicFramePr>
              <p:cNvPr id="39" name="Chart 38"/>
              <p:cNvGraphicFramePr/>
              <p:nvPr/>
            </p:nvGraphicFramePr>
            <p:xfrm>
              <a:off x="3124200" y="2133600"/>
              <a:ext cx="2490788" cy="28956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pSp>
            <p:nvGrpSpPr>
              <p:cNvPr id="6" name="Group 31"/>
              <p:cNvGrpSpPr/>
              <p:nvPr/>
            </p:nvGrpSpPr>
            <p:grpSpPr>
              <a:xfrm>
                <a:off x="3124200" y="4876800"/>
                <a:ext cx="2438400" cy="505599"/>
                <a:chOff x="1451669" y="4953000"/>
                <a:chExt cx="2533851" cy="505599"/>
              </a:xfrm>
            </p:grpSpPr>
            <p:sp>
              <p:nvSpPr>
                <p:cNvPr id="41" name="TextBox 40"/>
                <p:cNvSpPr txBox="1"/>
                <p:nvPr/>
              </p:nvSpPr>
              <p:spPr>
                <a:xfrm>
                  <a:off x="1451669" y="5057001"/>
                  <a:ext cx="33496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E</a:t>
                  </a:r>
                  <a:r>
                    <a:rPr lang="en-US" sz="1200" baseline="-250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en-US" sz="12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1942407" y="4953000"/>
                  <a:ext cx="7761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-            +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2990014" y="4953000"/>
                  <a:ext cx="7761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-            +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1800897" y="5181600"/>
                  <a:ext cx="107606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control </a:t>
                  </a:r>
                  <a:r>
                    <a:rPr lang="en-US" sz="1200" dirty="0" err="1" smtClean="0">
                      <a:latin typeface="Times New Roman" pitchFamily="18" charset="0"/>
                      <a:cs typeface="Times New Roman" pitchFamily="18" charset="0"/>
                    </a:rPr>
                    <a:t>siRNA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2849143" y="5181600"/>
                  <a:ext cx="113637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IRE1</a:t>
                  </a:r>
                  <a:r>
                    <a:rPr lang="el-GR" sz="1200" dirty="0" smtClean="0">
                      <a:latin typeface="Times New Roman" pitchFamily="18" charset="0"/>
                      <a:cs typeface="Times New Roman" pitchFamily="18" charset="0"/>
                    </a:rPr>
                    <a:t>α</a:t>
                  </a:r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r>
                    <a:rPr lang="en-US" sz="1200" dirty="0" err="1" smtClean="0">
                      <a:latin typeface="Times New Roman" pitchFamily="18" charset="0"/>
                      <a:cs typeface="Times New Roman" pitchFamily="18" charset="0"/>
                    </a:rPr>
                    <a:t>siRNA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1986260" y="5181600"/>
                  <a:ext cx="67880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3035326" y="5181600"/>
                  <a:ext cx="67880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Group 59"/>
            <p:cNvGrpSpPr/>
            <p:nvPr/>
          </p:nvGrpSpPr>
          <p:grpSpPr>
            <a:xfrm>
              <a:off x="990600" y="1676400"/>
              <a:ext cx="2743200" cy="3324999"/>
              <a:chOff x="304800" y="1828800"/>
              <a:chExt cx="2819400" cy="3324999"/>
            </a:xfrm>
          </p:grpSpPr>
          <p:sp>
            <p:nvSpPr>
              <p:cNvPr id="48" name="TextBox 47"/>
              <p:cNvSpPr txBox="1"/>
              <p:nvPr/>
            </p:nvSpPr>
            <p:spPr>
              <a:xfrm rot="16200000">
                <a:off x="-573466" y="3164266"/>
                <a:ext cx="2031069" cy="2745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Annexin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 V  (fold of control )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aphicFrame>
            <p:nvGraphicFramePr>
              <p:cNvPr id="49" name="Chart 48"/>
              <p:cNvGraphicFramePr/>
              <p:nvPr/>
            </p:nvGraphicFramePr>
            <p:xfrm>
              <a:off x="533400" y="1828800"/>
              <a:ext cx="2590800" cy="29718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pSp>
            <p:nvGrpSpPr>
              <p:cNvPr id="8" name="Group 31"/>
              <p:cNvGrpSpPr/>
              <p:nvPr/>
            </p:nvGrpSpPr>
            <p:grpSpPr>
              <a:xfrm>
                <a:off x="609600" y="4648200"/>
                <a:ext cx="2436284" cy="505599"/>
                <a:chOff x="1451669" y="4953000"/>
                <a:chExt cx="2531652" cy="505599"/>
              </a:xfrm>
            </p:grpSpPr>
            <p:sp>
              <p:nvSpPr>
                <p:cNvPr id="52" name="TextBox 51"/>
                <p:cNvSpPr txBox="1"/>
                <p:nvPr/>
              </p:nvSpPr>
              <p:spPr>
                <a:xfrm>
                  <a:off x="1451669" y="5057001"/>
                  <a:ext cx="33496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E</a:t>
                  </a:r>
                  <a:r>
                    <a:rPr lang="en-US" sz="1200" baseline="-250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en-US" sz="12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1863224" y="4953000"/>
                  <a:ext cx="7761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-            +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2990014" y="4953000"/>
                  <a:ext cx="7761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-            +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1686521" y="5181600"/>
                  <a:ext cx="107606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control </a:t>
                  </a:r>
                  <a:r>
                    <a:rPr lang="en-US" sz="1200" dirty="0" err="1" smtClean="0">
                      <a:latin typeface="Times New Roman" pitchFamily="18" charset="0"/>
                      <a:cs typeface="Times New Roman" pitchFamily="18" charset="0"/>
                    </a:rPr>
                    <a:t>siRNA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2860270" y="5181600"/>
                  <a:ext cx="112305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PERK </a:t>
                  </a:r>
                  <a:r>
                    <a:rPr lang="en-US" sz="1200" dirty="0" err="1" smtClean="0">
                      <a:latin typeface="Times New Roman" pitchFamily="18" charset="0"/>
                      <a:cs typeface="Times New Roman" pitchFamily="18" charset="0"/>
                    </a:rPr>
                    <a:t>siRNA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1921019" y="5181600"/>
                  <a:ext cx="67880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3035326" y="5181600"/>
                  <a:ext cx="67880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9" name="TextBox 58"/>
            <p:cNvSpPr txBox="1"/>
            <p:nvPr/>
          </p:nvSpPr>
          <p:spPr>
            <a:xfrm>
              <a:off x="3429000" y="16002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019800" y="16002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990600" y="43434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600200" y="4648200"/>
            <a:ext cx="3810000" cy="1828800"/>
            <a:chOff x="1600200" y="4495800"/>
            <a:chExt cx="4038600" cy="2133600"/>
          </a:xfrm>
        </p:grpSpPr>
        <p:sp>
          <p:nvSpPr>
            <p:cNvPr id="50" name="Text Box 15"/>
            <p:cNvSpPr txBox="1">
              <a:spLocks noChangeArrowheads="1"/>
            </p:cNvSpPr>
            <p:nvPr/>
          </p:nvSpPr>
          <p:spPr bwMode="auto">
            <a:xfrm>
              <a:off x="4800600" y="5438001"/>
              <a:ext cx="8382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IGF-1R</a:t>
              </a:r>
              <a:r>
                <a:rPr lang="el-GR" sz="1200" dirty="0" smtClean="0">
                  <a:latin typeface="Times New Roman" pitchFamily="18" charset="0"/>
                  <a:cs typeface="Times New Roman" pitchFamily="18" charset="0"/>
                </a:rPr>
                <a:t>β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2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895600" y="4495800"/>
              <a:ext cx="6495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siRNA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600200" y="4876800"/>
              <a:ext cx="30990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con              PERK          IREI</a:t>
              </a:r>
              <a:r>
                <a:rPr lang="el-GR" sz="1200" dirty="0" smtClean="0"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        ATF6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1957252" y="4800600"/>
              <a:ext cx="2438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 Box 15"/>
            <p:cNvSpPr txBox="1">
              <a:spLocks noChangeArrowheads="1"/>
            </p:cNvSpPr>
            <p:nvPr/>
          </p:nvSpPr>
          <p:spPr bwMode="auto">
            <a:xfrm>
              <a:off x="4800600" y="6096000"/>
              <a:ext cx="8382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200" dirty="0" smtClean="0">
                  <a:latin typeface="Times New Roman" pitchFamily="18" charset="0"/>
                  <a:cs typeface="Times New Roman" pitchFamily="18" charset="0"/>
                </a:rPr>
                <a:t>β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actin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2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00200" y="5181600"/>
              <a:ext cx="32004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00200" y="5943600"/>
              <a:ext cx="32004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17206</TotalTime>
  <Words>53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Georgetown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pf89</dc:creator>
  <cp:lastModifiedBy>ping fan</cp:lastModifiedBy>
  <cp:revision>807</cp:revision>
  <dcterms:created xsi:type="dcterms:W3CDTF">2009-08-21T12:54:05Z</dcterms:created>
  <dcterms:modified xsi:type="dcterms:W3CDTF">2015-05-07T19:01:05Z</dcterms:modified>
</cp:coreProperties>
</file>