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64" r:id="rId3"/>
    <p:sldId id="277" r:id="rId4"/>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ve Fry" initials="SF"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9CC00"/>
    <a:srgbClr val="CCFF33"/>
    <a:srgbClr val="33CCCC"/>
    <a:srgbClr val="FF00FF"/>
    <a:srgbClr val="FFCCCC"/>
    <a:srgbClr val="808000"/>
    <a:srgbClr val="0000FF"/>
    <a:srgbClr val="CCFF66"/>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32" d="100"/>
          <a:sy n="132" d="100"/>
        </p:scale>
        <p:origin x="1794" y="13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1149E0-B73E-48B4-B029-80DA2F23EE86}"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3625835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1149E0-B73E-48B4-B029-80DA2F23EE86}"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41665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1149E0-B73E-48B4-B029-80DA2F23EE86}"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3973035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644B9AC-AE5E-491E-B5A2-84C05339900A}" type="slidenum">
              <a:rPr lang="en-US"/>
              <a:pPr>
                <a:defRPr/>
              </a:pPr>
              <a:t>‹#›</a:t>
            </a:fld>
            <a:endParaRPr lang="en-US"/>
          </a:p>
        </p:txBody>
      </p:sp>
    </p:spTree>
    <p:extLst>
      <p:ext uri="{BB962C8B-B14F-4D97-AF65-F5344CB8AC3E}">
        <p14:creationId xmlns:p14="http://schemas.microsoft.com/office/powerpoint/2010/main" val="919659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1149E0-B73E-48B4-B029-80DA2F23EE86}"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222602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1149E0-B73E-48B4-B029-80DA2F23EE86}"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4215942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1149E0-B73E-48B4-B029-80DA2F23EE86}"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1541364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1149E0-B73E-48B4-B029-80DA2F23EE86}" type="datetimeFigureOut">
              <a:rPr lang="en-US" smtClean="0"/>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258072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1149E0-B73E-48B4-B029-80DA2F23EE86}" type="datetimeFigureOut">
              <a:rPr lang="en-US" smtClean="0"/>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3728827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149E0-B73E-48B4-B029-80DA2F23EE86}" type="datetimeFigureOut">
              <a:rPr lang="en-US" smtClean="0"/>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1720210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149E0-B73E-48B4-B029-80DA2F23EE86}"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410877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149E0-B73E-48B4-B029-80DA2F23EE86}"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0284A-9228-4883-BD64-E8C96028D53C}" type="slidenum">
              <a:rPr lang="en-US" smtClean="0"/>
              <a:t>‹#›</a:t>
            </a:fld>
            <a:endParaRPr lang="en-US"/>
          </a:p>
        </p:txBody>
      </p:sp>
    </p:spTree>
    <p:extLst>
      <p:ext uri="{BB962C8B-B14F-4D97-AF65-F5344CB8AC3E}">
        <p14:creationId xmlns:p14="http://schemas.microsoft.com/office/powerpoint/2010/main" val="3376725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1149E0-B73E-48B4-B029-80DA2F23EE86}" type="datetimeFigureOut">
              <a:rPr lang="en-US" smtClean="0"/>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0284A-9228-4883-BD64-E8C96028D53C}" type="slidenum">
              <a:rPr lang="en-US" smtClean="0"/>
              <a:t>‹#›</a:t>
            </a:fld>
            <a:endParaRPr lang="en-US"/>
          </a:p>
        </p:txBody>
      </p:sp>
    </p:spTree>
    <p:extLst>
      <p:ext uri="{BB962C8B-B14F-4D97-AF65-F5344CB8AC3E}">
        <p14:creationId xmlns:p14="http://schemas.microsoft.com/office/powerpoint/2010/main" val="3478798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lukemiller.org/index.php/2010/11/analysing-gels-and-western-blots-with-image-j/" TargetMode="External"/><Relationship Id="rId7" Type="http://schemas.openxmlformats.org/officeDocument/2006/relationships/image" Target="../media/image9.jpeg"/><Relationship Id="rId2" Type="http://schemas.openxmlformats.org/officeDocument/2006/relationships/hyperlink" Target="http://rsbweb.nih.gov/ij/" TargetMode="Externa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52" descr="fruit13b"/>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549" t="18483" r="9391" b="18504"/>
          <a:stretch/>
        </p:blipFill>
        <p:spPr bwMode="auto">
          <a:xfrm>
            <a:off x="2514600" y="381000"/>
            <a:ext cx="4698742" cy="4535488"/>
          </a:xfrm>
          <a:prstGeom prst="rect">
            <a:avLst/>
          </a:prstGeom>
          <a:noFill/>
          <a:extLst>
            <a:ext uri="{909E8E84-426E-40DD-AFC4-6F175D3DCCD1}">
              <a14:hiddenFill xmlns:a14="http://schemas.microsoft.com/office/drawing/2010/main">
                <a:solidFill>
                  <a:srgbClr val="FFFFFF"/>
                </a:solidFill>
              </a14:hiddenFill>
            </a:ext>
          </a:extLst>
        </p:spPr>
      </p:pic>
      <p:sp>
        <p:nvSpPr>
          <p:cNvPr id="69" name="Line 6"/>
          <p:cNvSpPr>
            <a:spLocks noChangeShapeType="1"/>
          </p:cNvSpPr>
          <p:nvPr/>
        </p:nvSpPr>
        <p:spPr bwMode="auto">
          <a:xfrm flipV="1">
            <a:off x="2514600" y="4645819"/>
            <a:ext cx="4704555" cy="22222"/>
          </a:xfrm>
          <a:prstGeom prst="line">
            <a:avLst/>
          </a:prstGeom>
          <a:noFill/>
          <a:ln w="9525" cap="rnd">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1000" smtClean="0">
              <a:latin typeface="Arial" charset="0"/>
            </a:endParaRPr>
          </a:p>
        </p:txBody>
      </p:sp>
      <p:sp>
        <p:nvSpPr>
          <p:cNvPr id="78" name="Text Box 28"/>
          <p:cNvSpPr txBox="1">
            <a:spLocks noChangeArrowheads="1"/>
          </p:cNvSpPr>
          <p:nvPr/>
        </p:nvSpPr>
        <p:spPr bwMode="auto">
          <a:xfrm>
            <a:off x="3868636" y="5168265"/>
            <a:ext cx="402674"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a:latin typeface="Arial" charset="0"/>
              </a:rPr>
              <a:t>P</a:t>
            </a:r>
            <a:r>
              <a:rPr lang="en-GB" sz="800" smtClean="0">
                <a:latin typeface="Arial" charset="0"/>
              </a:rPr>
              <a:t>ear</a:t>
            </a:r>
          </a:p>
        </p:txBody>
      </p:sp>
      <p:sp>
        <p:nvSpPr>
          <p:cNvPr id="79" name="Text Box 29"/>
          <p:cNvSpPr txBox="1">
            <a:spLocks noChangeArrowheads="1"/>
          </p:cNvSpPr>
          <p:nvPr/>
        </p:nvSpPr>
        <p:spPr bwMode="auto">
          <a:xfrm>
            <a:off x="5045268" y="5176202"/>
            <a:ext cx="418704"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a:latin typeface="Arial" charset="0"/>
              </a:rPr>
              <a:t>P</a:t>
            </a:r>
            <a:r>
              <a:rPr lang="en-GB" sz="800" smtClean="0">
                <a:latin typeface="Arial" charset="0"/>
              </a:rPr>
              <a:t>lum</a:t>
            </a:r>
          </a:p>
        </p:txBody>
      </p:sp>
      <p:sp>
        <p:nvSpPr>
          <p:cNvPr id="80" name="Text Box 30"/>
          <p:cNvSpPr txBox="1">
            <a:spLocks noChangeArrowheads="1"/>
          </p:cNvSpPr>
          <p:nvPr/>
        </p:nvSpPr>
        <p:spPr bwMode="auto">
          <a:xfrm>
            <a:off x="5997515" y="5188902"/>
            <a:ext cx="62549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a:latin typeface="Arial" charset="0"/>
              </a:rPr>
              <a:t>N</a:t>
            </a:r>
            <a:r>
              <a:rPr lang="en-GB" sz="800" smtClean="0">
                <a:latin typeface="Arial" charset="0"/>
              </a:rPr>
              <a:t>ectarine</a:t>
            </a:r>
          </a:p>
        </p:txBody>
      </p:sp>
      <p:sp>
        <p:nvSpPr>
          <p:cNvPr id="81" name="Line 32"/>
          <p:cNvSpPr>
            <a:spLocks noChangeShapeType="1"/>
          </p:cNvSpPr>
          <p:nvPr/>
        </p:nvSpPr>
        <p:spPr bwMode="auto">
          <a:xfrm flipV="1">
            <a:off x="3416411" y="552894"/>
            <a:ext cx="0" cy="4363594"/>
          </a:xfrm>
          <a:prstGeom prst="line">
            <a:avLst/>
          </a:prstGeom>
          <a:noFill/>
          <a:ln w="9525" cap="rnd">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1000" smtClean="0">
              <a:solidFill>
                <a:srgbClr val="000000"/>
              </a:solidFill>
              <a:latin typeface="Arial" charset="0"/>
            </a:endParaRPr>
          </a:p>
        </p:txBody>
      </p:sp>
      <p:sp>
        <p:nvSpPr>
          <p:cNvPr id="82" name="Line 35"/>
          <p:cNvSpPr>
            <a:spLocks noChangeShapeType="1"/>
          </p:cNvSpPr>
          <p:nvPr/>
        </p:nvSpPr>
        <p:spPr bwMode="auto">
          <a:xfrm flipH="1" flipV="1">
            <a:off x="4725987" y="552894"/>
            <a:ext cx="0" cy="4363594"/>
          </a:xfrm>
          <a:prstGeom prst="line">
            <a:avLst/>
          </a:prstGeom>
          <a:noFill/>
          <a:ln w="9525" cap="rnd">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1000" smtClean="0">
              <a:solidFill>
                <a:srgbClr val="000000"/>
              </a:solidFill>
              <a:latin typeface="Arial" charset="0"/>
            </a:endParaRPr>
          </a:p>
        </p:txBody>
      </p:sp>
      <p:sp>
        <p:nvSpPr>
          <p:cNvPr id="83" name="Line 36"/>
          <p:cNvSpPr>
            <a:spLocks noChangeShapeType="1"/>
          </p:cNvSpPr>
          <p:nvPr/>
        </p:nvSpPr>
        <p:spPr bwMode="auto">
          <a:xfrm flipV="1">
            <a:off x="5771523" y="552894"/>
            <a:ext cx="0" cy="4363594"/>
          </a:xfrm>
          <a:prstGeom prst="line">
            <a:avLst/>
          </a:prstGeom>
          <a:noFill/>
          <a:ln w="9525" cap="rnd">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1000" smtClean="0">
              <a:solidFill>
                <a:srgbClr val="000000"/>
              </a:solidFill>
              <a:latin typeface="Arial" charset="0"/>
            </a:endParaRPr>
          </a:p>
        </p:txBody>
      </p:sp>
      <p:sp>
        <p:nvSpPr>
          <p:cNvPr id="84" name="Line 37"/>
          <p:cNvSpPr>
            <a:spLocks noChangeShapeType="1"/>
          </p:cNvSpPr>
          <p:nvPr/>
        </p:nvSpPr>
        <p:spPr bwMode="auto">
          <a:xfrm flipV="1">
            <a:off x="6821487" y="552894"/>
            <a:ext cx="0" cy="4363594"/>
          </a:xfrm>
          <a:prstGeom prst="line">
            <a:avLst/>
          </a:prstGeom>
          <a:noFill/>
          <a:ln w="9525" cap="rnd">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1000" smtClean="0">
              <a:solidFill>
                <a:srgbClr val="000000"/>
              </a:solidFill>
              <a:latin typeface="Arial" charset="0"/>
            </a:endParaRPr>
          </a:p>
        </p:txBody>
      </p:sp>
      <p:sp>
        <p:nvSpPr>
          <p:cNvPr id="86" name="Oval 39"/>
          <p:cNvSpPr>
            <a:spLocks noChangeArrowheads="1"/>
          </p:cNvSpPr>
          <p:nvPr/>
        </p:nvSpPr>
        <p:spPr bwMode="auto">
          <a:xfrm>
            <a:off x="2235993" y="381000"/>
            <a:ext cx="228600" cy="228600"/>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GB" sz="1600" b="1" smtClean="0">
                <a:solidFill>
                  <a:srgbClr val="FF0000"/>
                </a:solidFill>
                <a:latin typeface="Arial" charset="0"/>
              </a:rPr>
              <a:t>+</a:t>
            </a:r>
          </a:p>
        </p:txBody>
      </p:sp>
      <p:sp>
        <p:nvSpPr>
          <p:cNvPr id="87" name="Oval 40"/>
          <p:cNvSpPr>
            <a:spLocks noChangeArrowheads="1"/>
          </p:cNvSpPr>
          <p:nvPr/>
        </p:nvSpPr>
        <p:spPr bwMode="auto">
          <a:xfrm>
            <a:off x="2231230" y="4897596"/>
            <a:ext cx="228600" cy="228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GB" sz="1600" b="1">
                <a:latin typeface="Arial" charset="0"/>
              </a:rPr>
              <a:t>–</a:t>
            </a:r>
            <a:endParaRPr lang="en-GB" sz="1600" b="1" smtClean="0">
              <a:latin typeface="Arial" charset="0"/>
            </a:endParaRPr>
          </a:p>
        </p:txBody>
      </p:sp>
      <p:sp>
        <p:nvSpPr>
          <p:cNvPr id="88" name="Text Box 41"/>
          <p:cNvSpPr txBox="1">
            <a:spLocks noChangeArrowheads="1"/>
          </p:cNvSpPr>
          <p:nvPr/>
        </p:nvSpPr>
        <p:spPr bwMode="auto">
          <a:xfrm rot="16200000" flipH="1">
            <a:off x="6587124" y="5268140"/>
            <a:ext cx="83067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fontAlgn="base" hangingPunct="0">
              <a:spcBef>
                <a:spcPct val="0"/>
              </a:spcBef>
              <a:spcAft>
                <a:spcPct val="0"/>
              </a:spcAft>
            </a:pPr>
            <a:r>
              <a:rPr lang="en-GB" sz="800" smtClean="0">
                <a:latin typeface="Arial" charset="0"/>
              </a:rPr>
              <a:t>Driselase only</a:t>
            </a:r>
          </a:p>
        </p:txBody>
      </p:sp>
      <p:sp>
        <p:nvSpPr>
          <p:cNvPr id="33" name="Text Box 28"/>
          <p:cNvSpPr txBox="1">
            <a:spLocks noChangeArrowheads="1"/>
          </p:cNvSpPr>
          <p:nvPr/>
        </p:nvSpPr>
        <p:spPr bwMode="auto">
          <a:xfrm>
            <a:off x="3497262" y="4898489"/>
            <a:ext cx="7053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34" name="Text Box 28"/>
          <p:cNvSpPr txBox="1">
            <a:spLocks noChangeArrowheads="1"/>
          </p:cNvSpPr>
          <p:nvPr/>
        </p:nvSpPr>
        <p:spPr bwMode="auto">
          <a:xfrm>
            <a:off x="3785395" y="4898489"/>
            <a:ext cx="7053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35" name="Text Box 28"/>
          <p:cNvSpPr txBox="1">
            <a:spLocks noChangeArrowheads="1"/>
          </p:cNvSpPr>
          <p:nvPr/>
        </p:nvSpPr>
        <p:spPr bwMode="auto">
          <a:xfrm>
            <a:off x="3983468" y="4898489"/>
            <a:ext cx="15068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36" name="Text Box 28"/>
          <p:cNvSpPr txBox="1">
            <a:spLocks noChangeArrowheads="1"/>
          </p:cNvSpPr>
          <p:nvPr/>
        </p:nvSpPr>
        <p:spPr bwMode="auto">
          <a:xfrm>
            <a:off x="4234355" y="4898489"/>
            <a:ext cx="15068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37" name="Text Box 28"/>
          <p:cNvSpPr txBox="1">
            <a:spLocks noChangeArrowheads="1"/>
          </p:cNvSpPr>
          <p:nvPr/>
        </p:nvSpPr>
        <p:spPr bwMode="auto">
          <a:xfrm>
            <a:off x="4527250" y="4898489"/>
            <a:ext cx="15068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38" name="Text Box 28"/>
          <p:cNvSpPr txBox="1">
            <a:spLocks noChangeArrowheads="1"/>
          </p:cNvSpPr>
          <p:nvPr/>
        </p:nvSpPr>
        <p:spPr bwMode="auto">
          <a:xfrm>
            <a:off x="4806948" y="4898489"/>
            <a:ext cx="7534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a:latin typeface="Arial" charset="0"/>
              </a:rPr>
              <a:t>+</a:t>
            </a:r>
            <a:endParaRPr lang="en-GB" sz="1000" smtClean="0">
              <a:latin typeface="Arial" charset="0"/>
            </a:endParaRPr>
          </a:p>
        </p:txBody>
      </p:sp>
      <p:sp>
        <p:nvSpPr>
          <p:cNvPr id="39" name="Text Box 28"/>
          <p:cNvSpPr txBox="1">
            <a:spLocks noChangeArrowheads="1"/>
          </p:cNvSpPr>
          <p:nvPr/>
        </p:nvSpPr>
        <p:spPr bwMode="auto">
          <a:xfrm>
            <a:off x="5098320" y="4898489"/>
            <a:ext cx="7534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a:latin typeface="Arial" charset="0"/>
              </a:rPr>
              <a:t>+</a:t>
            </a:r>
            <a:endParaRPr lang="en-GB" sz="1000" smtClean="0">
              <a:latin typeface="Arial" charset="0"/>
            </a:endParaRPr>
          </a:p>
        </p:txBody>
      </p:sp>
      <p:sp>
        <p:nvSpPr>
          <p:cNvPr id="40" name="Text Box 28"/>
          <p:cNvSpPr txBox="1">
            <a:spLocks noChangeArrowheads="1"/>
          </p:cNvSpPr>
          <p:nvPr/>
        </p:nvSpPr>
        <p:spPr bwMode="auto">
          <a:xfrm>
            <a:off x="5284913" y="4898489"/>
            <a:ext cx="15068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41" name="Text Box 28"/>
          <p:cNvSpPr txBox="1">
            <a:spLocks noChangeArrowheads="1"/>
          </p:cNvSpPr>
          <p:nvPr/>
        </p:nvSpPr>
        <p:spPr bwMode="auto">
          <a:xfrm>
            <a:off x="5577808" y="4898489"/>
            <a:ext cx="15068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42" name="Text Box 28"/>
          <p:cNvSpPr txBox="1">
            <a:spLocks noChangeArrowheads="1"/>
          </p:cNvSpPr>
          <p:nvPr/>
        </p:nvSpPr>
        <p:spPr bwMode="auto">
          <a:xfrm>
            <a:off x="5861907" y="4898489"/>
            <a:ext cx="7053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43" name="Text Box 28"/>
          <p:cNvSpPr txBox="1">
            <a:spLocks noChangeArrowheads="1"/>
          </p:cNvSpPr>
          <p:nvPr/>
        </p:nvSpPr>
        <p:spPr bwMode="auto">
          <a:xfrm>
            <a:off x="6150040" y="4898489"/>
            <a:ext cx="7053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44" name="Text Box 28"/>
          <p:cNvSpPr txBox="1">
            <a:spLocks noChangeArrowheads="1"/>
          </p:cNvSpPr>
          <p:nvPr/>
        </p:nvSpPr>
        <p:spPr bwMode="auto">
          <a:xfrm>
            <a:off x="6385784" y="4898489"/>
            <a:ext cx="75341"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45" name="Text Box 28"/>
          <p:cNvSpPr txBox="1">
            <a:spLocks noChangeArrowheads="1"/>
          </p:cNvSpPr>
          <p:nvPr/>
        </p:nvSpPr>
        <p:spPr bwMode="auto">
          <a:xfrm>
            <a:off x="6636671" y="4898489"/>
            <a:ext cx="75341"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fontAlgn="base" hangingPunct="0">
              <a:spcBef>
                <a:spcPct val="0"/>
              </a:spcBef>
              <a:spcAft>
                <a:spcPct val="0"/>
              </a:spcAft>
            </a:pPr>
            <a:r>
              <a:rPr lang="en-GB" sz="1000" smtClean="0">
                <a:latin typeface="Arial" charset="0"/>
              </a:rPr>
              <a:t>+</a:t>
            </a:r>
          </a:p>
        </p:txBody>
      </p:sp>
      <p:sp>
        <p:nvSpPr>
          <p:cNvPr id="2" name="Left Brace 1"/>
          <p:cNvSpPr/>
          <p:nvPr/>
        </p:nvSpPr>
        <p:spPr>
          <a:xfrm rot="16200000">
            <a:off x="3994331" y="4509271"/>
            <a:ext cx="152400" cy="123861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 name="Left Brace 46"/>
          <p:cNvSpPr/>
          <p:nvPr/>
        </p:nvSpPr>
        <p:spPr>
          <a:xfrm rot="16200000">
            <a:off x="5178244" y="4628334"/>
            <a:ext cx="152400" cy="100048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8" name="Left Brace 47"/>
          <p:cNvSpPr/>
          <p:nvPr/>
        </p:nvSpPr>
        <p:spPr>
          <a:xfrm rot="16200000">
            <a:off x="6234513" y="4655900"/>
            <a:ext cx="152400" cy="94535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Text Box 58"/>
          <p:cNvSpPr txBox="1">
            <a:spLocks noChangeArrowheads="1"/>
          </p:cNvSpPr>
          <p:nvPr/>
        </p:nvSpPr>
        <p:spPr bwMode="auto">
          <a:xfrm>
            <a:off x="2681659" y="5163979"/>
            <a:ext cx="55496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smtClean="0">
                <a:latin typeface="Arial" charset="0"/>
              </a:rPr>
              <a:t>markers</a:t>
            </a:r>
          </a:p>
        </p:txBody>
      </p:sp>
      <p:sp>
        <p:nvSpPr>
          <p:cNvPr id="51" name="Text Box 19"/>
          <p:cNvSpPr txBox="1">
            <a:spLocks noChangeArrowheads="1"/>
          </p:cNvSpPr>
          <p:nvPr/>
        </p:nvSpPr>
        <p:spPr bwMode="auto">
          <a:xfrm>
            <a:off x="1287462" y="3986596"/>
            <a:ext cx="1125014"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GalA–pAMAC </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52" name="Text Box 17"/>
          <p:cNvSpPr txBox="1">
            <a:spLocks noChangeArrowheads="1"/>
          </p:cNvSpPr>
          <p:nvPr/>
        </p:nvSpPr>
        <p:spPr bwMode="auto">
          <a:xfrm>
            <a:off x="1287462" y="3050511"/>
            <a:ext cx="1125014"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a:t>
            </a:r>
            <a:r>
              <a:rPr kumimoji="0" lang="en-GB" altLang="en-US" sz="800" b="0" i="0" u="none" strike="noStrike" cap="none" normalizeH="0" baseline="-30000" smtClean="0">
                <a:ln>
                  <a:noFill/>
                </a:ln>
                <a:solidFill>
                  <a:srgbClr val="008000"/>
                </a:solidFill>
                <a:effectLst/>
                <a:latin typeface="Arial" pitchFamily="34" charset="0"/>
                <a:ea typeface="Times New Roman" pitchFamily="18" charset="0"/>
                <a:cs typeface="Arial" pitchFamily="34" charset="0"/>
              </a:rPr>
              <a:t>2</a:t>
            </a:r>
            <a:r>
              <a:rPr lang="en-GB" altLang="en-US" sz="800" dirty="0">
                <a:solidFill>
                  <a:srgbClr val="008000"/>
                </a:solidFill>
                <a:latin typeface="Arial" pitchFamily="34" charset="0"/>
                <a:ea typeface="Times New Roman" pitchFamily="18" charset="0"/>
                <a:cs typeface="Arial" pitchFamily="34" charset="0"/>
              </a:rPr>
              <a:t>–</a:t>
            </a: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pAMAC</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53" name="Text Box 15"/>
          <p:cNvSpPr txBox="1">
            <a:spLocks noChangeArrowheads="1"/>
          </p:cNvSpPr>
          <p:nvPr/>
        </p:nvSpPr>
        <p:spPr bwMode="auto">
          <a:xfrm>
            <a:off x="1335335" y="609600"/>
            <a:ext cx="1077141"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Orange G</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Text Box 14"/>
          <p:cNvSpPr txBox="1">
            <a:spLocks noChangeArrowheads="1"/>
          </p:cNvSpPr>
          <p:nvPr/>
        </p:nvSpPr>
        <p:spPr bwMode="auto">
          <a:xfrm>
            <a:off x="1291451" y="1913958"/>
            <a:ext cx="1121025"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a:t>
            </a:r>
            <a:r>
              <a:rPr kumimoji="0" lang="en-GB" altLang="en-US" sz="800" b="0" i="0" u="none" strike="noStrike" cap="none" normalizeH="0" baseline="-30000" smtClean="0">
                <a:ln>
                  <a:noFill/>
                </a:ln>
                <a:solidFill>
                  <a:srgbClr val="008000"/>
                </a:solidFill>
                <a:effectLst/>
                <a:latin typeface="Arial" pitchFamily="34" charset="0"/>
                <a:ea typeface="Times New Roman" pitchFamily="18" charset="0"/>
                <a:cs typeface="Arial" pitchFamily="34" charset="0"/>
              </a:rPr>
              <a:t>3</a:t>
            </a:r>
            <a:r>
              <a:rPr lang="en-GB" altLang="en-US" sz="800" dirty="0">
                <a:solidFill>
                  <a:srgbClr val="008000"/>
                </a:solidFill>
                <a:latin typeface="Arial" pitchFamily="34" charset="0"/>
                <a:ea typeface="Times New Roman" pitchFamily="18" charset="0"/>
                <a:cs typeface="Arial" pitchFamily="34" charset="0"/>
              </a:rPr>
              <a:t>–</a:t>
            </a: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pAMAC</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55" name="Line 13"/>
          <p:cNvSpPr>
            <a:spLocks noChangeShapeType="1"/>
          </p:cNvSpPr>
          <p:nvPr/>
        </p:nvSpPr>
        <p:spPr bwMode="auto">
          <a:xfrm flipH="1">
            <a:off x="2371252" y="726636"/>
            <a:ext cx="23936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12"/>
          <p:cNvSpPr>
            <a:spLocks noChangeShapeType="1"/>
          </p:cNvSpPr>
          <p:nvPr/>
        </p:nvSpPr>
        <p:spPr bwMode="auto">
          <a:xfrm flipH="1">
            <a:off x="2371252" y="2021943"/>
            <a:ext cx="90233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10"/>
          <p:cNvSpPr>
            <a:spLocks noChangeShapeType="1"/>
          </p:cNvSpPr>
          <p:nvPr/>
        </p:nvSpPr>
        <p:spPr bwMode="auto">
          <a:xfrm flipH="1" flipV="1">
            <a:off x="2371250" y="3160436"/>
            <a:ext cx="668811"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8"/>
          <p:cNvSpPr>
            <a:spLocks noChangeShapeType="1"/>
          </p:cNvSpPr>
          <p:nvPr/>
        </p:nvSpPr>
        <p:spPr bwMode="auto">
          <a:xfrm flipH="1">
            <a:off x="2371251" y="4098266"/>
            <a:ext cx="44832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Text Box 19"/>
          <p:cNvSpPr txBox="1">
            <a:spLocks noChangeArrowheads="1"/>
          </p:cNvSpPr>
          <p:nvPr/>
        </p:nvSpPr>
        <p:spPr bwMode="auto">
          <a:xfrm>
            <a:off x="1287462" y="4643824"/>
            <a:ext cx="1125014"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Glc–pAMAC </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60" name="Line 8"/>
          <p:cNvSpPr>
            <a:spLocks noChangeShapeType="1"/>
          </p:cNvSpPr>
          <p:nvPr/>
        </p:nvSpPr>
        <p:spPr bwMode="auto">
          <a:xfrm flipH="1">
            <a:off x="2371250" y="4724400"/>
            <a:ext cx="261617" cy="13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Text Box 19"/>
          <p:cNvSpPr txBox="1">
            <a:spLocks noChangeArrowheads="1"/>
          </p:cNvSpPr>
          <p:nvPr/>
        </p:nvSpPr>
        <p:spPr bwMode="auto">
          <a:xfrm>
            <a:off x="1286400" y="4529528"/>
            <a:ext cx="1125014" cy="21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origin</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 name="Line 8"/>
          <p:cNvSpPr>
            <a:spLocks noChangeShapeType="1"/>
          </p:cNvSpPr>
          <p:nvPr/>
        </p:nvSpPr>
        <p:spPr bwMode="auto">
          <a:xfrm flipH="1">
            <a:off x="2370929" y="4667248"/>
            <a:ext cx="261617" cy="13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eft Brace 95"/>
          <p:cNvSpPr/>
          <p:nvPr/>
        </p:nvSpPr>
        <p:spPr>
          <a:xfrm rot="16200000">
            <a:off x="2884089" y="4687488"/>
            <a:ext cx="152400" cy="88344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7" name="Line 29"/>
          <p:cNvSpPr>
            <a:spLocks noChangeShapeType="1"/>
          </p:cNvSpPr>
          <p:nvPr/>
        </p:nvSpPr>
        <p:spPr bwMode="auto">
          <a:xfrm flipH="1">
            <a:off x="6742906" y="3156219"/>
            <a:ext cx="545032" cy="131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Text Box 25"/>
          <p:cNvSpPr txBox="1">
            <a:spLocks noChangeArrowheads="1"/>
          </p:cNvSpPr>
          <p:nvPr/>
        </p:nvSpPr>
        <p:spPr bwMode="auto">
          <a:xfrm>
            <a:off x="7262602" y="3048000"/>
            <a:ext cx="440600"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50" name="Line 27"/>
          <p:cNvSpPr>
            <a:spLocks noChangeShapeType="1"/>
          </p:cNvSpPr>
          <p:nvPr/>
        </p:nvSpPr>
        <p:spPr bwMode="auto">
          <a:xfrm flipH="1">
            <a:off x="6726240" y="4143419"/>
            <a:ext cx="5616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Text Box 24"/>
          <p:cNvSpPr txBox="1">
            <a:spLocks noChangeArrowheads="1"/>
          </p:cNvSpPr>
          <p:nvPr/>
        </p:nvSpPr>
        <p:spPr bwMode="auto">
          <a:xfrm>
            <a:off x="7262548" y="4043618"/>
            <a:ext cx="418571"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62" name="TextBox 61"/>
          <p:cNvSpPr txBox="1"/>
          <p:nvPr/>
        </p:nvSpPr>
        <p:spPr>
          <a:xfrm>
            <a:off x="8153400" y="111360"/>
            <a:ext cx="869149" cy="369332"/>
          </a:xfrm>
          <a:prstGeom prst="rect">
            <a:avLst/>
          </a:prstGeom>
          <a:solidFill>
            <a:schemeClr val="bg1">
              <a:lumMod val="75000"/>
            </a:schemeClr>
          </a:solidFill>
        </p:spPr>
        <p:txBody>
          <a:bodyPr wrap="none" rtlCol="0">
            <a:spAutoFit/>
          </a:bodyPr>
          <a:lstStyle/>
          <a:p>
            <a:pPr algn="r"/>
            <a:r>
              <a:rPr lang="en-GB" sz="1000" b="1" smtClean="0">
                <a:latin typeface="Century Schoolbook" panose="02040604050505020304" pitchFamily="18" charset="0"/>
              </a:rPr>
              <a:t>Fig. S1</a:t>
            </a:r>
          </a:p>
          <a:p>
            <a:pPr algn="r"/>
            <a:r>
              <a:rPr lang="en-GB" sz="800" smtClean="0">
                <a:latin typeface="Century Schoolbook" panose="02040604050505020304" pitchFamily="18" charset="0"/>
              </a:rPr>
              <a:t>Airianah </a:t>
            </a:r>
            <a:r>
              <a:rPr lang="en-GB" sz="800" i="1" smtClean="0">
                <a:latin typeface="Century Schoolbook" panose="02040604050505020304" pitchFamily="18" charset="0"/>
              </a:rPr>
              <a:t>et al.</a:t>
            </a:r>
            <a:endParaRPr lang="en-GB" sz="800" i="1">
              <a:latin typeface="Century Schoolbook" panose="02040604050505020304" pitchFamily="18" charset="0"/>
            </a:endParaRPr>
          </a:p>
        </p:txBody>
      </p:sp>
      <p:sp>
        <p:nvSpPr>
          <p:cNvPr id="3" name="Rectangle 2"/>
          <p:cNvSpPr/>
          <p:nvPr/>
        </p:nvSpPr>
        <p:spPr>
          <a:xfrm>
            <a:off x="1864906" y="5638800"/>
            <a:ext cx="5526494" cy="538609"/>
          </a:xfrm>
          <a:prstGeom prst="rect">
            <a:avLst/>
          </a:prstGeom>
        </p:spPr>
        <p:txBody>
          <a:bodyPr wrap="square">
            <a:spAutoFit/>
          </a:bodyPr>
          <a:lstStyle/>
          <a:p>
            <a:pPr>
              <a:spcAft>
                <a:spcPts val="600"/>
              </a:spcAft>
            </a:pPr>
            <a:r>
              <a:rPr lang="en-GB" sz="800" b="1">
                <a:latin typeface="Arial Narrow" panose="020B0606020202030204" pitchFamily="34" charset="0"/>
                <a:ea typeface="Times New Roman" panose="02020603050405020304" pitchFamily="18" charset="0"/>
              </a:rPr>
              <a:t>Figure </a:t>
            </a:r>
            <a:r>
              <a:rPr lang="en-GB" sz="800" b="1" smtClean="0">
                <a:latin typeface="Arial Narrow" panose="020B0606020202030204" pitchFamily="34" charset="0"/>
                <a:ea typeface="Times New Roman" panose="02020603050405020304" pitchFamily="18" charset="0"/>
              </a:rPr>
              <a:t>S1. HVPE-resolution </a:t>
            </a:r>
            <a:r>
              <a:rPr lang="en-GB" sz="800" b="1">
                <a:latin typeface="Arial Narrow" panose="020B0606020202030204" pitchFamily="34" charset="0"/>
                <a:ea typeface="Times New Roman" panose="02020603050405020304" pitchFamily="18" charset="0"/>
              </a:rPr>
              <a:t>of total Driselase-digests of pAMAC-labelled cell walls from three fruit species </a:t>
            </a:r>
            <a:endParaRPr lang="en-GB" sz="800">
              <a:latin typeface="Arial Narrow" panose="020B0606020202030204" pitchFamily="34" charset="0"/>
              <a:ea typeface="Times New Roman" panose="02020603050405020304" pitchFamily="18" charset="0"/>
            </a:endParaRPr>
          </a:p>
          <a:p>
            <a:pPr>
              <a:spcAft>
                <a:spcPts val="600"/>
              </a:spcAft>
            </a:pPr>
            <a:r>
              <a:rPr lang="en-GB" sz="800">
                <a:latin typeface="Arial Narrow" panose="020B0606020202030204" pitchFamily="34" charset="0"/>
                <a:ea typeface="Times New Roman" panose="02020603050405020304" pitchFamily="18" charset="0"/>
              </a:rPr>
              <a:t>The methodology was essentially as in Fig. 3, except that the electrophoretogram was run for 50 min on Whatman No. 1, and the Orange G was loaded as an internal marker </a:t>
            </a:r>
            <a:r>
              <a:rPr lang="en-GB" sz="800" u="sng">
                <a:latin typeface="Arial Narrow" panose="020B0606020202030204" pitchFamily="34" charset="0"/>
                <a:ea typeface="Times New Roman" panose="02020603050405020304" pitchFamily="18" charset="0"/>
              </a:rPr>
              <a:t>within</a:t>
            </a:r>
            <a:r>
              <a:rPr lang="en-GB" sz="800">
                <a:latin typeface="Arial Narrow" panose="020B0606020202030204" pitchFamily="34" charset="0"/>
                <a:ea typeface="Times New Roman" panose="02020603050405020304" pitchFamily="18" charset="0"/>
              </a:rPr>
              <a:t> each fruit sample rather than alternating between them. Fruit softness was assessed manually (–, +, ++).</a:t>
            </a:r>
            <a:endParaRPr lang="en-GB" sz="800">
              <a:effectLst/>
              <a:latin typeface="Arial Narrow" panose="020B0606020202030204" pitchFamily="34" charset="0"/>
              <a:ea typeface="Times New Roman" panose="02020603050405020304" pitchFamily="18" charset="0"/>
            </a:endParaRPr>
          </a:p>
        </p:txBody>
      </p:sp>
    </p:spTree>
    <p:extLst>
      <p:ext uri="{BB962C8B-B14F-4D97-AF65-F5344CB8AC3E}">
        <p14:creationId xmlns:p14="http://schemas.microsoft.com/office/powerpoint/2010/main" val="3059888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55" descr="pH65_13s_rotated"/>
          <p:cNvPicPr>
            <a:picLocks noChangeAspect="1" noChangeArrowheads="1"/>
          </p:cNvPicPr>
          <p:nvPr/>
        </p:nvPicPr>
        <p:blipFill rotWithShape="1">
          <a:blip r:embed="rId2" cstate="print">
            <a:lum bright="-20000"/>
            <a:extLst>
              <a:ext uri="{28A0092B-C50C-407E-A947-70E740481C1C}">
                <a14:useLocalDpi xmlns:a14="http://schemas.microsoft.com/office/drawing/2010/main" val="0"/>
              </a:ext>
            </a:extLst>
          </a:blip>
          <a:srcRect l="15490" t="20720" r="25904" b="17074"/>
          <a:stretch/>
        </p:blipFill>
        <p:spPr bwMode="auto">
          <a:xfrm>
            <a:off x="4603888" y="878046"/>
            <a:ext cx="3097049" cy="438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5" descr="banana13b"/>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417" t="12080" r="20038" b="13082"/>
          <a:stretch/>
        </p:blipFill>
        <p:spPr bwMode="auto">
          <a:xfrm>
            <a:off x="1632506" y="878046"/>
            <a:ext cx="2663270" cy="43686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3" name="Text Box 45"/>
          <p:cNvSpPr txBox="1">
            <a:spLocks noChangeArrowheads="1"/>
          </p:cNvSpPr>
          <p:nvPr/>
        </p:nvSpPr>
        <p:spPr bwMode="auto">
          <a:xfrm rot="16200000">
            <a:off x="3868650" y="5351551"/>
            <a:ext cx="612667" cy="272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lnSpc>
                <a:spcPts val="700"/>
              </a:lnSpc>
              <a:spcBef>
                <a:spcPct val="0"/>
              </a:spcBef>
              <a:spcAft>
                <a:spcPct val="0"/>
              </a:spcAft>
            </a:pPr>
            <a:r>
              <a:rPr lang="en-GB" sz="800" smtClean="0">
                <a:solidFill>
                  <a:srgbClr val="000000"/>
                </a:solidFill>
                <a:latin typeface="Arial" charset="0"/>
              </a:rPr>
              <a:t>Driselase</a:t>
            </a:r>
          </a:p>
          <a:p>
            <a:pPr algn="r" fontAlgn="base">
              <a:lnSpc>
                <a:spcPts val="700"/>
              </a:lnSpc>
              <a:spcBef>
                <a:spcPct val="0"/>
              </a:spcBef>
              <a:spcAft>
                <a:spcPct val="0"/>
              </a:spcAft>
            </a:pPr>
            <a:r>
              <a:rPr lang="en-GB" sz="800" smtClean="0">
                <a:solidFill>
                  <a:srgbClr val="000000"/>
                </a:solidFill>
                <a:latin typeface="Arial" charset="0"/>
              </a:rPr>
              <a:t>only</a:t>
            </a:r>
            <a:endParaRPr lang="en-US" sz="800" smtClean="0">
              <a:solidFill>
                <a:srgbClr val="000000"/>
              </a:solidFill>
              <a:latin typeface="Arial" charset="0"/>
            </a:endParaRPr>
          </a:p>
        </p:txBody>
      </p:sp>
      <p:sp>
        <p:nvSpPr>
          <p:cNvPr id="54" name="Text Box 47"/>
          <p:cNvSpPr txBox="1">
            <a:spLocks noChangeArrowheads="1"/>
          </p:cNvSpPr>
          <p:nvPr/>
        </p:nvSpPr>
        <p:spPr bwMode="auto">
          <a:xfrm>
            <a:off x="2971800" y="5447168"/>
            <a:ext cx="54213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Banana</a:t>
            </a:r>
            <a:endParaRPr lang="en-US" sz="800" smtClean="0">
              <a:solidFill>
                <a:srgbClr val="000000"/>
              </a:solidFill>
              <a:latin typeface="Arial" charset="0"/>
            </a:endParaRPr>
          </a:p>
        </p:txBody>
      </p:sp>
      <p:sp>
        <p:nvSpPr>
          <p:cNvPr id="55" name="Text Box 48"/>
          <p:cNvSpPr txBox="1">
            <a:spLocks noChangeArrowheads="1"/>
          </p:cNvSpPr>
          <p:nvPr/>
        </p:nvSpPr>
        <p:spPr bwMode="auto">
          <a:xfrm>
            <a:off x="2438400" y="5257800"/>
            <a:ext cx="471604"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unripe</a:t>
            </a:r>
            <a:endParaRPr lang="en-US" sz="800" smtClean="0">
              <a:solidFill>
                <a:srgbClr val="000000"/>
              </a:solidFill>
              <a:latin typeface="Arial" charset="0"/>
            </a:endParaRPr>
          </a:p>
        </p:txBody>
      </p:sp>
      <p:sp>
        <p:nvSpPr>
          <p:cNvPr id="56" name="Text Box 49"/>
          <p:cNvSpPr txBox="1">
            <a:spLocks noChangeArrowheads="1"/>
          </p:cNvSpPr>
          <p:nvPr/>
        </p:nvSpPr>
        <p:spPr bwMode="auto">
          <a:xfrm>
            <a:off x="3682412" y="5257800"/>
            <a:ext cx="3561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ripe</a:t>
            </a:r>
            <a:endParaRPr lang="en-US" sz="800" smtClean="0">
              <a:solidFill>
                <a:srgbClr val="000000"/>
              </a:solidFill>
              <a:latin typeface="Arial" charset="0"/>
            </a:endParaRPr>
          </a:p>
        </p:txBody>
      </p:sp>
      <p:sp>
        <p:nvSpPr>
          <p:cNvPr id="57" name="Line 50"/>
          <p:cNvSpPr>
            <a:spLocks noChangeShapeType="1"/>
          </p:cNvSpPr>
          <p:nvPr/>
        </p:nvSpPr>
        <p:spPr bwMode="auto">
          <a:xfrm>
            <a:off x="2836068" y="5365522"/>
            <a:ext cx="914400" cy="0"/>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smtClean="0">
              <a:ln>
                <a:noFill/>
              </a:ln>
              <a:solidFill>
                <a:srgbClr val="000000"/>
              </a:solidFill>
              <a:effectLst/>
              <a:uLnTx/>
              <a:uFillTx/>
              <a:latin typeface="Verdana" pitchFamily="34" charset="0"/>
            </a:endParaRPr>
          </a:p>
        </p:txBody>
      </p:sp>
      <p:sp>
        <p:nvSpPr>
          <p:cNvPr id="61" name="Text Box 10"/>
          <p:cNvSpPr txBox="1">
            <a:spLocks noChangeArrowheads="1"/>
          </p:cNvSpPr>
          <p:nvPr/>
        </p:nvSpPr>
        <p:spPr bwMode="auto">
          <a:xfrm>
            <a:off x="1599709" y="609600"/>
            <a:ext cx="83869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latin typeface="Arial" charset="0"/>
              </a:rPr>
              <a:t>(a) Banana</a:t>
            </a:r>
            <a:endParaRPr lang="en-US" sz="1000" b="1" smtClean="0">
              <a:solidFill>
                <a:srgbClr val="000000"/>
              </a:solidFill>
              <a:latin typeface="Arial" charset="0"/>
            </a:endParaRPr>
          </a:p>
        </p:txBody>
      </p:sp>
      <p:sp>
        <p:nvSpPr>
          <p:cNvPr id="62" name="Text Box 11"/>
          <p:cNvSpPr txBox="1">
            <a:spLocks noChangeArrowheads="1"/>
          </p:cNvSpPr>
          <p:nvPr/>
        </p:nvSpPr>
        <p:spPr bwMode="auto">
          <a:xfrm>
            <a:off x="4572000" y="631825"/>
            <a:ext cx="6607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latin typeface="Arial" charset="0"/>
              </a:rPr>
              <a:t>(b) Pear</a:t>
            </a:r>
            <a:endParaRPr lang="en-US" sz="1000" b="1" smtClean="0">
              <a:solidFill>
                <a:srgbClr val="000000"/>
              </a:solidFill>
              <a:latin typeface="Arial" charset="0"/>
            </a:endParaRPr>
          </a:p>
        </p:txBody>
      </p:sp>
      <p:sp>
        <p:nvSpPr>
          <p:cNvPr id="63" name="Oval 39"/>
          <p:cNvSpPr>
            <a:spLocks noChangeArrowheads="1"/>
          </p:cNvSpPr>
          <p:nvPr/>
        </p:nvSpPr>
        <p:spPr bwMode="auto">
          <a:xfrm>
            <a:off x="1219200" y="868977"/>
            <a:ext cx="228600" cy="228600"/>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GB" sz="1600" b="1" smtClean="0">
                <a:solidFill>
                  <a:srgbClr val="FF0000"/>
                </a:solidFill>
                <a:latin typeface="Arial" charset="0"/>
              </a:rPr>
              <a:t>+</a:t>
            </a:r>
          </a:p>
        </p:txBody>
      </p:sp>
      <p:sp>
        <p:nvSpPr>
          <p:cNvPr id="64" name="Oval 40"/>
          <p:cNvSpPr>
            <a:spLocks noChangeArrowheads="1"/>
          </p:cNvSpPr>
          <p:nvPr/>
        </p:nvSpPr>
        <p:spPr bwMode="auto">
          <a:xfrm>
            <a:off x="1219200" y="5029200"/>
            <a:ext cx="228600" cy="228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GB" sz="1600" b="1">
                <a:latin typeface="Arial" charset="0"/>
              </a:rPr>
              <a:t>–</a:t>
            </a:r>
            <a:endParaRPr lang="en-GB" sz="1600" b="1" smtClean="0">
              <a:latin typeface="Arial" charset="0"/>
            </a:endParaRPr>
          </a:p>
        </p:txBody>
      </p:sp>
      <p:sp>
        <p:nvSpPr>
          <p:cNvPr id="69" name="Text Box 58"/>
          <p:cNvSpPr txBox="1">
            <a:spLocks noChangeArrowheads="1"/>
          </p:cNvSpPr>
          <p:nvPr/>
        </p:nvSpPr>
        <p:spPr bwMode="auto">
          <a:xfrm>
            <a:off x="1742945" y="5368769"/>
            <a:ext cx="55496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smtClean="0">
                <a:latin typeface="Arial" charset="0"/>
              </a:rPr>
              <a:t>markers</a:t>
            </a:r>
          </a:p>
        </p:txBody>
      </p:sp>
      <p:sp>
        <p:nvSpPr>
          <p:cNvPr id="71" name="Line 13"/>
          <p:cNvSpPr>
            <a:spLocks noChangeShapeType="1"/>
          </p:cNvSpPr>
          <p:nvPr/>
        </p:nvSpPr>
        <p:spPr bwMode="auto">
          <a:xfrm flipH="1">
            <a:off x="1255240" y="1205731"/>
            <a:ext cx="497359"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12"/>
          <p:cNvSpPr>
            <a:spLocks noChangeShapeType="1"/>
          </p:cNvSpPr>
          <p:nvPr/>
        </p:nvSpPr>
        <p:spPr bwMode="auto">
          <a:xfrm flipH="1">
            <a:off x="1255241" y="2398747"/>
            <a:ext cx="90233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10"/>
          <p:cNvSpPr>
            <a:spLocks noChangeShapeType="1"/>
          </p:cNvSpPr>
          <p:nvPr/>
        </p:nvSpPr>
        <p:spPr bwMode="auto">
          <a:xfrm flipH="1">
            <a:off x="1255238" y="3319463"/>
            <a:ext cx="754536" cy="38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8"/>
          <p:cNvSpPr>
            <a:spLocks noChangeShapeType="1"/>
          </p:cNvSpPr>
          <p:nvPr/>
        </p:nvSpPr>
        <p:spPr bwMode="auto">
          <a:xfrm flipH="1" flipV="1">
            <a:off x="1255239" y="4169318"/>
            <a:ext cx="60213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8"/>
          <p:cNvSpPr>
            <a:spLocks noChangeShapeType="1"/>
          </p:cNvSpPr>
          <p:nvPr/>
        </p:nvSpPr>
        <p:spPr bwMode="auto">
          <a:xfrm flipH="1" flipV="1">
            <a:off x="1255238" y="4760115"/>
            <a:ext cx="461642" cy="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8"/>
          <p:cNvSpPr>
            <a:spLocks noChangeShapeType="1"/>
          </p:cNvSpPr>
          <p:nvPr/>
        </p:nvSpPr>
        <p:spPr bwMode="auto">
          <a:xfrm flipH="1" flipV="1">
            <a:off x="1254917" y="4702963"/>
            <a:ext cx="377588"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rgbClr val="008000"/>
              </a:solidFill>
            </a:endParaRPr>
          </a:p>
        </p:txBody>
      </p:sp>
      <p:sp>
        <p:nvSpPr>
          <p:cNvPr id="87" name="Left Brace 86"/>
          <p:cNvSpPr/>
          <p:nvPr/>
        </p:nvSpPr>
        <p:spPr>
          <a:xfrm rot="16200000">
            <a:off x="1943775" y="4946531"/>
            <a:ext cx="152400" cy="77493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 name="Line 12"/>
          <p:cNvSpPr>
            <a:spLocks noChangeShapeType="1"/>
          </p:cNvSpPr>
          <p:nvPr/>
        </p:nvSpPr>
        <p:spPr bwMode="auto">
          <a:xfrm flipH="1">
            <a:off x="1256010" y="2009775"/>
            <a:ext cx="106094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Text Box 45"/>
          <p:cNvSpPr txBox="1">
            <a:spLocks noChangeArrowheads="1"/>
          </p:cNvSpPr>
          <p:nvPr/>
        </p:nvSpPr>
        <p:spPr bwMode="auto">
          <a:xfrm rot="16200000">
            <a:off x="7187844" y="5351551"/>
            <a:ext cx="612667" cy="272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lnSpc>
                <a:spcPts val="700"/>
              </a:lnSpc>
              <a:spcBef>
                <a:spcPct val="0"/>
              </a:spcBef>
              <a:spcAft>
                <a:spcPct val="0"/>
              </a:spcAft>
            </a:pPr>
            <a:r>
              <a:rPr lang="en-GB" sz="800" smtClean="0">
                <a:solidFill>
                  <a:srgbClr val="000000"/>
                </a:solidFill>
                <a:latin typeface="Arial" charset="0"/>
              </a:rPr>
              <a:t>Driselase</a:t>
            </a:r>
          </a:p>
          <a:p>
            <a:pPr algn="r" fontAlgn="base">
              <a:lnSpc>
                <a:spcPts val="700"/>
              </a:lnSpc>
              <a:spcBef>
                <a:spcPct val="0"/>
              </a:spcBef>
              <a:spcAft>
                <a:spcPct val="0"/>
              </a:spcAft>
            </a:pPr>
            <a:r>
              <a:rPr lang="en-GB" sz="800" smtClean="0">
                <a:solidFill>
                  <a:srgbClr val="000000"/>
                </a:solidFill>
                <a:latin typeface="Arial" charset="0"/>
              </a:rPr>
              <a:t>only</a:t>
            </a:r>
            <a:endParaRPr lang="en-US" sz="800" smtClean="0">
              <a:solidFill>
                <a:srgbClr val="000000"/>
              </a:solidFill>
              <a:latin typeface="Arial" charset="0"/>
            </a:endParaRPr>
          </a:p>
        </p:txBody>
      </p:sp>
      <p:sp>
        <p:nvSpPr>
          <p:cNvPr id="90" name="Text Box 47"/>
          <p:cNvSpPr txBox="1">
            <a:spLocks noChangeArrowheads="1"/>
          </p:cNvSpPr>
          <p:nvPr/>
        </p:nvSpPr>
        <p:spPr bwMode="auto">
          <a:xfrm>
            <a:off x="6290994" y="5447602"/>
            <a:ext cx="402674"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Pear</a:t>
            </a:r>
            <a:endParaRPr lang="en-US" sz="800" smtClean="0">
              <a:solidFill>
                <a:srgbClr val="000000"/>
              </a:solidFill>
              <a:latin typeface="Arial" charset="0"/>
            </a:endParaRPr>
          </a:p>
        </p:txBody>
      </p:sp>
      <p:sp>
        <p:nvSpPr>
          <p:cNvPr id="91" name="Text Box 48"/>
          <p:cNvSpPr txBox="1">
            <a:spLocks noChangeArrowheads="1"/>
          </p:cNvSpPr>
          <p:nvPr/>
        </p:nvSpPr>
        <p:spPr bwMode="auto">
          <a:xfrm>
            <a:off x="5397858" y="5258234"/>
            <a:ext cx="471604"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unripe</a:t>
            </a:r>
            <a:endParaRPr lang="en-US" sz="800" smtClean="0">
              <a:solidFill>
                <a:srgbClr val="000000"/>
              </a:solidFill>
              <a:latin typeface="Arial" charset="0"/>
            </a:endParaRPr>
          </a:p>
        </p:txBody>
      </p:sp>
      <p:sp>
        <p:nvSpPr>
          <p:cNvPr id="92" name="Text Box 49"/>
          <p:cNvSpPr txBox="1">
            <a:spLocks noChangeArrowheads="1"/>
          </p:cNvSpPr>
          <p:nvPr/>
        </p:nvSpPr>
        <p:spPr bwMode="auto">
          <a:xfrm>
            <a:off x="7001606" y="5258234"/>
            <a:ext cx="3561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800" smtClean="0">
                <a:solidFill>
                  <a:srgbClr val="000000"/>
                </a:solidFill>
                <a:latin typeface="Arial" charset="0"/>
              </a:rPr>
              <a:t>ripe</a:t>
            </a:r>
            <a:endParaRPr lang="en-US" sz="800" smtClean="0">
              <a:solidFill>
                <a:srgbClr val="000000"/>
              </a:solidFill>
              <a:latin typeface="Arial" charset="0"/>
            </a:endParaRPr>
          </a:p>
        </p:txBody>
      </p:sp>
      <p:sp>
        <p:nvSpPr>
          <p:cNvPr id="94" name="Line 50"/>
          <p:cNvSpPr>
            <a:spLocks noChangeShapeType="1"/>
          </p:cNvSpPr>
          <p:nvPr/>
        </p:nvSpPr>
        <p:spPr bwMode="auto">
          <a:xfrm>
            <a:off x="5931258" y="5365956"/>
            <a:ext cx="1080000" cy="0"/>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smtClean="0">
              <a:ln>
                <a:noFill/>
              </a:ln>
              <a:solidFill>
                <a:srgbClr val="000000"/>
              </a:solidFill>
              <a:effectLst/>
              <a:uLnTx/>
              <a:uFillTx/>
              <a:latin typeface="Verdana" pitchFamily="34" charset="0"/>
            </a:endParaRPr>
          </a:p>
        </p:txBody>
      </p:sp>
      <p:sp>
        <p:nvSpPr>
          <p:cNvPr id="99" name="Text Box 58"/>
          <p:cNvSpPr txBox="1">
            <a:spLocks noChangeArrowheads="1"/>
          </p:cNvSpPr>
          <p:nvPr/>
        </p:nvSpPr>
        <p:spPr bwMode="auto">
          <a:xfrm>
            <a:off x="4705822" y="5375508"/>
            <a:ext cx="55496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GB" sz="800" smtClean="0">
                <a:latin typeface="Arial" charset="0"/>
              </a:rPr>
              <a:t>markers</a:t>
            </a:r>
          </a:p>
        </p:txBody>
      </p:sp>
      <p:sp>
        <p:nvSpPr>
          <p:cNvPr id="100" name="Left Brace 99"/>
          <p:cNvSpPr/>
          <p:nvPr/>
        </p:nvSpPr>
        <p:spPr>
          <a:xfrm rot="16200000">
            <a:off x="4902677" y="4985020"/>
            <a:ext cx="152400" cy="71143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1" name="Text Box 19"/>
          <p:cNvSpPr txBox="1">
            <a:spLocks noChangeArrowheads="1"/>
          </p:cNvSpPr>
          <p:nvPr/>
        </p:nvSpPr>
        <p:spPr bwMode="auto">
          <a:xfrm>
            <a:off x="762000" y="4105276"/>
            <a:ext cx="744014" cy="216309"/>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GalA–pAMAC </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102" name="Text Box 17"/>
          <p:cNvSpPr txBox="1">
            <a:spLocks noChangeArrowheads="1"/>
          </p:cNvSpPr>
          <p:nvPr/>
        </p:nvSpPr>
        <p:spPr bwMode="auto">
          <a:xfrm>
            <a:off x="685800" y="3252790"/>
            <a:ext cx="820214" cy="216309"/>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a:t>
            </a:r>
            <a:r>
              <a:rPr kumimoji="0" lang="en-GB" altLang="en-US" sz="800" b="0" i="0" u="none" strike="noStrike" cap="none" normalizeH="0" baseline="-30000" smtClean="0">
                <a:ln>
                  <a:noFill/>
                </a:ln>
                <a:solidFill>
                  <a:srgbClr val="008000"/>
                </a:solidFill>
                <a:effectLst/>
                <a:latin typeface="Arial" pitchFamily="34" charset="0"/>
                <a:ea typeface="Times New Roman" pitchFamily="18" charset="0"/>
                <a:cs typeface="Arial" pitchFamily="34" charset="0"/>
              </a:rPr>
              <a:t>2</a:t>
            </a:r>
            <a:r>
              <a:rPr lang="en-GB" altLang="en-US" sz="800" dirty="0">
                <a:solidFill>
                  <a:srgbClr val="008000"/>
                </a:solidFill>
                <a:latin typeface="Arial" pitchFamily="34" charset="0"/>
                <a:ea typeface="Times New Roman" pitchFamily="18" charset="0"/>
                <a:cs typeface="Arial" pitchFamily="34" charset="0"/>
              </a:rPr>
              <a:t>–</a:t>
            </a: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pAMAC</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103" name="Text Box 15"/>
          <p:cNvSpPr txBox="1">
            <a:spLocks noChangeArrowheads="1"/>
          </p:cNvSpPr>
          <p:nvPr/>
        </p:nvSpPr>
        <p:spPr bwMode="auto">
          <a:xfrm>
            <a:off x="990600" y="1141005"/>
            <a:ext cx="515414" cy="216309"/>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Orange G</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 name="Text Box 14"/>
          <p:cNvSpPr txBox="1">
            <a:spLocks noChangeArrowheads="1"/>
          </p:cNvSpPr>
          <p:nvPr/>
        </p:nvSpPr>
        <p:spPr bwMode="auto">
          <a:xfrm>
            <a:off x="762000" y="2336009"/>
            <a:ext cx="744014" cy="216309"/>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a:t>
            </a:r>
            <a:r>
              <a:rPr kumimoji="0" lang="en-GB" altLang="en-US" sz="800" b="0" i="0" u="none" strike="noStrike" cap="none" normalizeH="0" baseline="-30000" smtClean="0">
                <a:ln>
                  <a:noFill/>
                </a:ln>
                <a:solidFill>
                  <a:srgbClr val="008000"/>
                </a:solidFill>
                <a:effectLst/>
                <a:latin typeface="Arial" pitchFamily="34" charset="0"/>
                <a:ea typeface="Times New Roman" pitchFamily="18" charset="0"/>
                <a:cs typeface="Arial" pitchFamily="34" charset="0"/>
              </a:rPr>
              <a:t>3</a:t>
            </a:r>
            <a:r>
              <a:rPr lang="en-GB" altLang="en-US" sz="800" dirty="0">
                <a:solidFill>
                  <a:srgbClr val="008000"/>
                </a:solidFill>
                <a:latin typeface="Arial" pitchFamily="34" charset="0"/>
                <a:ea typeface="Times New Roman" pitchFamily="18" charset="0"/>
                <a:cs typeface="Arial" pitchFamily="34" charset="0"/>
              </a:rPr>
              <a:t>–</a:t>
            </a: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pAMAC</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105" name="Text Box 19"/>
          <p:cNvSpPr txBox="1">
            <a:spLocks noChangeArrowheads="1"/>
          </p:cNvSpPr>
          <p:nvPr/>
        </p:nvSpPr>
        <p:spPr bwMode="auto">
          <a:xfrm>
            <a:off x="914400" y="4702964"/>
            <a:ext cx="591614" cy="119066"/>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Glc–pAMAC </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106" name="Text Box 19"/>
          <p:cNvSpPr txBox="1">
            <a:spLocks noChangeArrowheads="1"/>
          </p:cNvSpPr>
          <p:nvPr/>
        </p:nvSpPr>
        <p:spPr bwMode="auto">
          <a:xfrm>
            <a:off x="1143000" y="4588667"/>
            <a:ext cx="363014" cy="130967"/>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origin</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7" name="Text Box 14"/>
          <p:cNvSpPr txBox="1">
            <a:spLocks noChangeArrowheads="1"/>
          </p:cNvSpPr>
          <p:nvPr/>
        </p:nvSpPr>
        <p:spPr bwMode="auto">
          <a:xfrm>
            <a:off x="762000" y="1950247"/>
            <a:ext cx="744014" cy="216309"/>
          </a:xfrm>
          <a:prstGeom prst="rect">
            <a:avLst/>
          </a:prstGeom>
          <a:solidFill>
            <a:schemeClr val="bg1"/>
          </a:solidFill>
          <a:ln>
            <a:noFill/>
          </a:ln>
          <a:extLst/>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GalA</a:t>
            </a:r>
            <a:r>
              <a:rPr lang="en-GB" altLang="en-US" sz="800" baseline="-30000">
                <a:solidFill>
                  <a:srgbClr val="008000"/>
                </a:solidFill>
                <a:latin typeface="Arial" pitchFamily="34" charset="0"/>
                <a:ea typeface="Times New Roman" pitchFamily="18" charset="0"/>
                <a:cs typeface="Arial" pitchFamily="34" charset="0"/>
              </a:rPr>
              <a:t>4</a:t>
            </a:r>
            <a:r>
              <a:rPr lang="en-GB" altLang="en-US" sz="800" smtClean="0">
                <a:solidFill>
                  <a:srgbClr val="008000"/>
                </a:solidFill>
                <a:latin typeface="Arial" pitchFamily="34" charset="0"/>
                <a:ea typeface="Times New Roman" pitchFamily="18" charset="0"/>
                <a:cs typeface="Arial" pitchFamily="34" charset="0"/>
              </a:rPr>
              <a:t>–</a:t>
            </a:r>
            <a:r>
              <a:rPr kumimoji="0" lang="en-GB" altLang="en-US" sz="800" b="0" i="0" u="none" strike="noStrike" cap="none" normalizeH="0" baseline="0" smtClean="0">
                <a:ln>
                  <a:noFill/>
                </a:ln>
                <a:solidFill>
                  <a:srgbClr val="008000"/>
                </a:solidFill>
                <a:effectLst/>
                <a:latin typeface="Arial" pitchFamily="34" charset="0"/>
                <a:ea typeface="Times New Roman" pitchFamily="18" charset="0"/>
                <a:cs typeface="Arial" pitchFamily="34" charset="0"/>
              </a:rPr>
              <a:t>pAMAC</a:t>
            </a:r>
            <a:endParaRPr kumimoji="0" lang="en-GB" altLang="en-US" sz="1800" b="0" i="0" u="none" strike="noStrike" cap="none" normalizeH="0" baseline="0" dirty="0" smtClean="0">
              <a:ln>
                <a:noFill/>
              </a:ln>
              <a:solidFill>
                <a:srgbClr val="008000"/>
              </a:solidFill>
              <a:effectLst/>
              <a:latin typeface="Arial" pitchFamily="34" charset="0"/>
              <a:cs typeface="Arial" pitchFamily="34" charset="0"/>
            </a:endParaRPr>
          </a:p>
        </p:txBody>
      </p:sp>
      <p:sp>
        <p:nvSpPr>
          <p:cNvPr id="108" name="Line 29"/>
          <p:cNvSpPr>
            <a:spLocks noChangeShapeType="1"/>
          </p:cNvSpPr>
          <p:nvPr/>
        </p:nvSpPr>
        <p:spPr bwMode="auto">
          <a:xfrm flipH="1">
            <a:off x="7164169" y="3461019"/>
            <a:ext cx="615600" cy="131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Text Box 25"/>
          <p:cNvSpPr txBox="1">
            <a:spLocks noChangeArrowheads="1"/>
          </p:cNvSpPr>
          <p:nvPr/>
        </p:nvSpPr>
        <p:spPr bwMode="auto">
          <a:xfrm>
            <a:off x="7731298" y="3352800"/>
            <a:ext cx="440600"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110" name="Line 29"/>
          <p:cNvSpPr>
            <a:spLocks noChangeShapeType="1"/>
          </p:cNvSpPr>
          <p:nvPr/>
        </p:nvSpPr>
        <p:spPr bwMode="auto">
          <a:xfrm flipH="1">
            <a:off x="3998116" y="3381375"/>
            <a:ext cx="32861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Text Box 25"/>
          <p:cNvSpPr txBox="1">
            <a:spLocks noChangeArrowheads="1"/>
          </p:cNvSpPr>
          <p:nvPr/>
        </p:nvSpPr>
        <p:spPr bwMode="auto">
          <a:xfrm>
            <a:off x="4255295" y="3276600"/>
            <a:ext cx="392905"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2A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112" name="Line 27"/>
          <p:cNvSpPr>
            <a:spLocks noChangeShapeType="1"/>
          </p:cNvSpPr>
          <p:nvPr/>
        </p:nvSpPr>
        <p:spPr bwMode="auto">
          <a:xfrm flipH="1">
            <a:off x="7146131" y="4245810"/>
            <a:ext cx="633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Text Box 24"/>
          <p:cNvSpPr txBox="1">
            <a:spLocks noChangeArrowheads="1"/>
          </p:cNvSpPr>
          <p:nvPr/>
        </p:nvSpPr>
        <p:spPr bwMode="auto">
          <a:xfrm>
            <a:off x="7729872" y="4146009"/>
            <a:ext cx="418571"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1A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116" name="Line 29"/>
          <p:cNvSpPr>
            <a:spLocks noChangeShapeType="1"/>
          </p:cNvSpPr>
          <p:nvPr/>
        </p:nvSpPr>
        <p:spPr bwMode="auto">
          <a:xfrm flipH="1">
            <a:off x="3998116" y="4193640"/>
            <a:ext cx="32861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Text Box 25"/>
          <p:cNvSpPr txBox="1">
            <a:spLocks noChangeArrowheads="1"/>
          </p:cNvSpPr>
          <p:nvPr/>
        </p:nvSpPr>
        <p:spPr bwMode="auto">
          <a:xfrm>
            <a:off x="4255295" y="4088865"/>
            <a:ext cx="392905" cy="216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800" b="1">
                <a:latin typeface="Arial" pitchFamily="34" charset="0"/>
                <a:ea typeface="Times New Roman" pitchFamily="18" charset="0"/>
                <a:cs typeface="Arial" pitchFamily="34" charset="0"/>
              </a:rPr>
              <a:t>1</a:t>
            </a:r>
            <a:r>
              <a:rPr kumimoji="0" lang="en-GB" altLang="en-US" sz="8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r>
              <a:rPr kumimoji="0" lang="en-GB" altLang="en-US" sz="800" b="1" i="0" u="none" strike="noStrike" cap="none" normalizeH="0" baseline="30000" smtClean="0">
                <a:ln>
                  <a:noFill/>
                </a:ln>
                <a:solidFill>
                  <a:schemeClr val="tx1"/>
                </a:solidFill>
                <a:effectLst/>
                <a:latin typeface="Arial" pitchFamily="34" charset="0"/>
                <a:ea typeface="Times New Roman" pitchFamily="18" charset="0"/>
                <a:cs typeface="Arial" pitchFamily="34" charset="0"/>
              </a:rPr>
              <a:t>F</a:t>
            </a:r>
            <a:endParaRPr kumimoji="0" lang="en-GB" altLang="en-US" sz="800" b="1" i="0" u="none" strike="noStrike" cap="none" normalizeH="0" baseline="0" smtClean="0">
              <a:ln>
                <a:noFill/>
              </a:ln>
              <a:solidFill>
                <a:schemeClr val="tx1"/>
              </a:solidFill>
              <a:effectLst/>
              <a:latin typeface="Arial" pitchFamily="34" charset="0"/>
              <a:cs typeface="Arial" pitchFamily="34" charset="0"/>
            </a:endParaRPr>
          </a:p>
        </p:txBody>
      </p:sp>
      <p:sp>
        <p:nvSpPr>
          <p:cNvPr id="118" name="TextBox 117"/>
          <p:cNvSpPr txBox="1"/>
          <p:nvPr/>
        </p:nvSpPr>
        <p:spPr>
          <a:xfrm>
            <a:off x="8153400" y="111360"/>
            <a:ext cx="869149" cy="369332"/>
          </a:xfrm>
          <a:prstGeom prst="rect">
            <a:avLst/>
          </a:prstGeom>
          <a:solidFill>
            <a:schemeClr val="bg1">
              <a:lumMod val="75000"/>
            </a:schemeClr>
          </a:solidFill>
        </p:spPr>
        <p:txBody>
          <a:bodyPr wrap="none" rtlCol="0">
            <a:spAutoFit/>
          </a:bodyPr>
          <a:lstStyle/>
          <a:p>
            <a:pPr algn="r"/>
            <a:r>
              <a:rPr lang="en-GB" sz="1000" b="1" smtClean="0">
                <a:latin typeface="Century Schoolbook" panose="02040604050505020304" pitchFamily="18" charset="0"/>
              </a:rPr>
              <a:t>Fig. S2</a:t>
            </a:r>
          </a:p>
          <a:p>
            <a:pPr algn="r"/>
            <a:r>
              <a:rPr lang="en-GB" sz="800" smtClean="0">
                <a:latin typeface="Century Schoolbook" panose="02040604050505020304" pitchFamily="18" charset="0"/>
              </a:rPr>
              <a:t>Airianah </a:t>
            </a:r>
            <a:r>
              <a:rPr lang="en-GB" sz="800" i="1" smtClean="0">
                <a:latin typeface="Century Schoolbook" panose="02040604050505020304" pitchFamily="18" charset="0"/>
              </a:rPr>
              <a:t>et al.</a:t>
            </a:r>
            <a:endParaRPr lang="en-GB" sz="800" i="1">
              <a:latin typeface="Century Schoolbook" panose="02040604050505020304" pitchFamily="18" charset="0"/>
            </a:endParaRPr>
          </a:p>
        </p:txBody>
      </p:sp>
      <p:pic>
        <p:nvPicPr>
          <p:cNvPr id="119" name="Picture 19" descr="bananas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1609" y="228600"/>
            <a:ext cx="1843191" cy="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 Box 48"/>
          <p:cNvSpPr txBox="1">
            <a:spLocks noChangeArrowheads="1"/>
          </p:cNvSpPr>
          <p:nvPr/>
        </p:nvSpPr>
        <p:spPr bwMode="auto">
          <a:xfrm>
            <a:off x="2515052" y="5029200"/>
            <a:ext cx="28854"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a:t>
            </a:r>
            <a:endParaRPr lang="en-US" sz="800" b="1" smtClean="0">
              <a:solidFill>
                <a:srgbClr val="FFFF00"/>
              </a:solidFill>
              <a:latin typeface="Arial" charset="0"/>
            </a:endParaRPr>
          </a:p>
        </p:txBody>
      </p:sp>
      <p:sp>
        <p:nvSpPr>
          <p:cNvPr id="59" name="Text Box 48"/>
          <p:cNvSpPr txBox="1">
            <a:spLocks noChangeArrowheads="1"/>
          </p:cNvSpPr>
          <p:nvPr/>
        </p:nvSpPr>
        <p:spPr bwMode="auto">
          <a:xfrm>
            <a:off x="2703126" y="5029200"/>
            <a:ext cx="5770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ii</a:t>
            </a:r>
            <a:endParaRPr lang="en-US" sz="800" b="1" smtClean="0">
              <a:solidFill>
                <a:srgbClr val="FFFF00"/>
              </a:solidFill>
              <a:latin typeface="Arial" charset="0"/>
            </a:endParaRPr>
          </a:p>
        </p:txBody>
      </p:sp>
      <p:sp>
        <p:nvSpPr>
          <p:cNvPr id="60" name="Text Box 48"/>
          <p:cNvSpPr txBox="1">
            <a:spLocks noChangeArrowheads="1"/>
          </p:cNvSpPr>
          <p:nvPr/>
        </p:nvSpPr>
        <p:spPr bwMode="auto">
          <a:xfrm>
            <a:off x="2900632" y="502920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iii</a:t>
            </a:r>
            <a:endParaRPr lang="en-US" sz="800" b="1" smtClean="0">
              <a:solidFill>
                <a:srgbClr val="FFFF00"/>
              </a:solidFill>
              <a:latin typeface="Arial" charset="0"/>
            </a:endParaRPr>
          </a:p>
        </p:txBody>
      </p:sp>
      <p:sp>
        <p:nvSpPr>
          <p:cNvPr id="65" name="Text Box 48"/>
          <p:cNvSpPr txBox="1">
            <a:spLocks noChangeArrowheads="1"/>
          </p:cNvSpPr>
          <p:nvPr/>
        </p:nvSpPr>
        <p:spPr bwMode="auto">
          <a:xfrm>
            <a:off x="3104045" y="502920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iv</a:t>
            </a:r>
            <a:endParaRPr lang="en-US" sz="800" b="1" smtClean="0">
              <a:solidFill>
                <a:srgbClr val="FFFF00"/>
              </a:solidFill>
              <a:latin typeface="Arial" charset="0"/>
            </a:endParaRPr>
          </a:p>
        </p:txBody>
      </p:sp>
      <p:sp>
        <p:nvSpPr>
          <p:cNvPr id="66" name="Text Box 48"/>
          <p:cNvSpPr txBox="1">
            <a:spLocks noChangeArrowheads="1"/>
          </p:cNvSpPr>
          <p:nvPr/>
        </p:nvSpPr>
        <p:spPr bwMode="auto">
          <a:xfrm>
            <a:off x="3322249" y="5029200"/>
            <a:ext cx="5770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a:t>
            </a:r>
            <a:endParaRPr lang="en-US" sz="800" b="1" smtClean="0">
              <a:solidFill>
                <a:srgbClr val="FFFF00"/>
              </a:solidFill>
              <a:latin typeface="Arial" charset="0"/>
            </a:endParaRPr>
          </a:p>
        </p:txBody>
      </p:sp>
      <p:sp>
        <p:nvSpPr>
          <p:cNvPr id="67" name="Text Box 48"/>
          <p:cNvSpPr txBox="1">
            <a:spLocks noChangeArrowheads="1"/>
          </p:cNvSpPr>
          <p:nvPr/>
        </p:nvSpPr>
        <p:spPr bwMode="auto">
          <a:xfrm>
            <a:off x="3512612" y="502920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vi</a:t>
            </a:r>
            <a:endParaRPr lang="en-US" sz="800" b="1" smtClean="0">
              <a:solidFill>
                <a:srgbClr val="FFFF00"/>
              </a:solidFill>
              <a:latin typeface="Arial" charset="0"/>
            </a:endParaRPr>
          </a:p>
        </p:txBody>
      </p:sp>
      <p:sp>
        <p:nvSpPr>
          <p:cNvPr id="68" name="Text Box 48"/>
          <p:cNvSpPr txBox="1">
            <a:spLocks noChangeArrowheads="1"/>
          </p:cNvSpPr>
          <p:nvPr/>
        </p:nvSpPr>
        <p:spPr bwMode="auto">
          <a:xfrm>
            <a:off x="3703981" y="5029200"/>
            <a:ext cx="11541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vii</a:t>
            </a:r>
            <a:endParaRPr lang="en-US" sz="800" b="1" smtClean="0">
              <a:solidFill>
                <a:srgbClr val="FFFF00"/>
              </a:solidFill>
              <a:latin typeface="Arial" charset="0"/>
            </a:endParaRPr>
          </a:p>
        </p:txBody>
      </p:sp>
      <p:sp>
        <p:nvSpPr>
          <p:cNvPr id="70" name="Text Box 48"/>
          <p:cNvSpPr txBox="1">
            <a:spLocks noChangeArrowheads="1"/>
          </p:cNvSpPr>
          <p:nvPr/>
        </p:nvSpPr>
        <p:spPr bwMode="auto">
          <a:xfrm>
            <a:off x="3890950" y="5029200"/>
            <a:ext cx="144270"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viii</a:t>
            </a:r>
            <a:endParaRPr lang="en-US" sz="800" b="1" smtClean="0">
              <a:solidFill>
                <a:srgbClr val="FFFF00"/>
              </a:solidFill>
              <a:latin typeface="Arial" charset="0"/>
            </a:endParaRPr>
          </a:p>
        </p:txBody>
      </p:sp>
      <p:sp>
        <p:nvSpPr>
          <p:cNvPr id="72" name="Text Box 48"/>
          <p:cNvSpPr txBox="1">
            <a:spLocks noChangeArrowheads="1"/>
          </p:cNvSpPr>
          <p:nvPr/>
        </p:nvSpPr>
        <p:spPr bwMode="auto">
          <a:xfrm>
            <a:off x="5522104" y="4965620"/>
            <a:ext cx="28854"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a:t>
            </a:r>
            <a:endParaRPr lang="en-US" sz="800" b="1" smtClean="0">
              <a:solidFill>
                <a:srgbClr val="FFFF00"/>
              </a:solidFill>
              <a:latin typeface="Arial" charset="0"/>
            </a:endParaRPr>
          </a:p>
        </p:txBody>
      </p:sp>
      <p:sp>
        <p:nvSpPr>
          <p:cNvPr id="73" name="Text Box 48"/>
          <p:cNvSpPr txBox="1">
            <a:spLocks noChangeArrowheads="1"/>
          </p:cNvSpPr>
          <p:nvPr/>
        </p:nvSpPr>
        <p:spPr bwMode="auto">
          <a:xfrm>
            <a:off x="5816104" y="4965620"/>
            <a:ext cx="5770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ii</a:t>
            </a:r>
            <a:endParaRPr lang="en-US" sz="800" b="1" smtClean="0">
              <a:solidFill>
                <a:srgbClr val="FFFF00"/>
              </a:solidFill>
              <a:latin typeface="Arial" charset="0"/>
            </a:endParaRPr>
          </a:p>
        </p:txBody>
      </p:sp>
      <p:sp>
        <p:nvSpPr>
          <p:cNvPr id="75" name="Text Box 48"/>
          <p:cNvSpPr txBox="1">
            <a:spLocks noChangeArrowheads="1"/>
          </p:cNvSpPr>
          <p:nvPr/>
        </p:nvSpPr>
        <p:spPr bwMode="auto">
          <a:xfrm>
            <a:off x="6114304" y="496562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iii</a:t>
            </a:r>
            <a:endParaRPr lang="en-US" sz="800" b="1" smtClean="0">
              <a:solidFill>
                <a:srgbClr val="FFFF00"/>
              </a:solidFill>
              <a:latin typeface="Arial" charset="0"/>
            </a:endParaRPr>
          </a:p>
        </p:txBody>
      </p:sp>
      <p:sp>
        <p:nvSpPr>
          <p:cNvPr id="76" name="Text Box 48"/>
          <p:cNvSpPr txBox="1">
            <a:spLocks noChangeArrowheads="1"/>
          </p:cNvSpPr>
          <p:nvPr/>
        </p:nvSpPr>
        <p:spPr bwMode="auto">
          <a:xfrm>
            <a:off x="6437327" y="496562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iv</a:t>
            </a:r>
            <a:endParaRPr lang="en-US" sz="800" b="1" smtClean="0">
              <a:solidFill>
                <a:srgbClr val="FFFF00"/>
              </a:solidFill>
              <a:latin typeface="Arial" charset="0"/>
            </a:endParaRPr>
          </a:p>
        </p:txBody>
      </p:sp>
      <p:sp>
        <p:nvSpPr>
          <p:cNvPr id="77" name="Text Box 48"/>
          <p:cNvSpPr txBox="1">
            <a:spLocks noChangeArrowheads="1"/>
          </p:cNvSpPr>
          <p:nvPr/>
        </p:nvSpPr>
        <p:spPr bwMode="auto">
          <a:xfrm>
            <a:off x="6785737" y="4965620"/>
            <a:ext cx="5770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a:t>
            </a:r>
            <a:endParaRPr lang="en-US" sz="800" b="1" smtClean="0">
              <a:solidFill>
                <a:srgbClr val="FFFF00"/>
              </a:solidFill>
              <a:latin typeface="Arial" charset="0"/>
            </a:endParaRPr>
          </a:p>
        </p:txBody>
      </p:sp>
      <p:sp>
        <p:nvSpPr>
          <p:cNvPr id="78" name="Text Box 48"/>
          <p:cNvSpPr txBox="1">
            <a:spLocks noChangeArrowheads="1"/>
          </p:cNvSpPr>
          <p:nvPr/>
        </p:nvSpPr>
        <p:spPr bwMode="auto">
          <a:xfrm>
            <a:off x="7096936" y="4965620"/>
            <a:ext cx="86562"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vi</a:t>
            </a:r>
            <a:endParaRPr lang="en-US" sz="800" b="1" smtClean="0">
              <a:solidFill>
                <a:srgbClr val="FFFF00"/>
              </a:solidFill>
              <a:latin typeface="Arial" charset="0"/>
            </a:endParaRPr>
          </a:p>
        </p:txBody>
      </p:sp>
      <p:sp>
        <p:nvSpPr>
          <p:cNvPr id="79" name="Rectangle 78"/>
          <p:cNvSpPr/>
          <p:nvPr/>
        </p:nvSpPr>
        <p:spPr>
          <a:xfrm>
            <a:off x="914399" y="5739825"/>
            <a:ext cx="7234043" cy="584775"/>
          </a:xfrm>
          <a:prstGeom prst="rect">
            <a:avLst/>
          </a:prstGeom>
        </p:spPr>
        <p:txBody>
          <a:bodyPr wrap="square">
            <a:spAutoFit/>
          </a:bodyPr>
          <a:lstStyle/>
          <a:p>
            <a:r>
              <a:rPr lang="en-GB" sz="800" b="1">
                <a:latin typeface="Arial Narrow" panose="020B0606020202030204" pitchFamily="34" charset="0"/>
              </a:rPr>
              <a:t>Figure </a:t>
            </a:r>
            <a:r>
              <a:rPr lang="en-GB" sz="800" b="1" smtClean="0">
                <a:latin typeface="Arial Narrow" panose="020B0606020202030204" pitchFamily="34" charset="0"/>
              </a:rPr>
              <a:t>S2. HVPE-resolution </a:t>
            </a:r>
            <a:r>
              <a:rPr lang="en-GB" sz="800" b="1">
                <a:latin typeface="Arial Narrow" panose="020B0606020202030204" pitchFamily="34" charset="0"/>
              </a:rPr>
              <a:t>of total Driselase-digests of pAMAC-labelled cell walls from banana and pear </a:t>
            </a:r>
            <a:endParaRPr lang="en-GB" sz="800">
              <a:latin typeface="Arial Narrow" panose="020B0606020202030204" pitchFamily="34" charset="0"/>
            </a:endParaRPr>
          </a:p>
          <a:p>
            <a:r>
              <a:rPr lang="en-GB" sz="800">
                <a:latin typeface="Arial Narrow" panose="020B0606020202030204" pitchFamily="34" charset="0"/>
              </a:rPr>
              <a:t>The methodology was essentially as in Fig. 3, except that the electrophoretogram was run for 50 min on Whatman No. 1, and the Orange G was loaded as an internal marker </a:t>
            </a:r>
            <a:r>
              <a:rPr lang="en-GB" sz="800" u="sng">
                <a:latin typeface="Arial Narrow" panose="020B0606020202030204" pitchFamily="34" charset="0"/>
              </a:rPr>
              <a:t>within</a:t>
            </a:r>
            <a:r>
              <a:rPr lang="en-GB" sz="800">
                <a:latin typeface="Arial Narrow" panose="020B0606020202030204" pitchFamily="34" charset="0"/>
              </a:rPr>
              <a:t> each fruit sample rather than alternating between them. Eight individual bananas were visually placed into a ripening sequence based on colour and firmness; six individual pears with similar initial appearance were left at room temperature to ripen for 0, 14 or 22 days and then processed (the picture of the pears is composed of three separate images taken on these respective days).</a:t>
            </a:r>
            <a:endParaRPr lang="en-GB" sz="800">
              <a:effectLst/>
              <a:latin typeface="Arial Narrow" panose="020B0606020202030204" pitchFamily="34" charset="0"/>
              <a:ea typeface="Times New Roman" panose="02020603050405020304" pitchFamily="18" charset="0"/>
            </a:endParaRPr>
          </a:p>
        </p:txBody>
      </p:sp>
      <p:pic>
        <p:nvPicPr>
          <p:cNvPr id="80" name="Afbeelding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0503" y="434773"/>
            <a:ext cx="1980981" cy="632027"/>
          </a:xfrm>
          <a:prstGeom prst="rect">
            <a:avLst/>
          </a:prstGeom>
        </p:spPr>
      </p:pic>
      <p:sp>
        <p:nvSpPr>
          <p:cNvPr id="81" name="Text Box 48"/>
          <p:cNvSpPr txBox="1">
            <a:spLocks noChangeArrowheads="1"/>
          </p:cNvSpPr>
          <p:nvPr/>
        </p:nvSpPr>
        <p:spPr bwMode="auto">
          <a:xfrm>
            <a:off x="5611607" y="5134689"/>
            <a:ext cx="149079"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0 d</a:t>
            </a:r>
            <a:endParaRPr lang="en-US" sz="800" b="1" smtClean="0">
              <a:solidFill>
                <a:srgbClr val="FFFF00"/>
              </a:solidFill>
              <a:latin typeface="Arial" charset="0"/>
            </a:endParaRPr>
          </a:p>
        </p:txBody>
      </p:sp>
      <p:sp>
        <p:nvSpPr>
          <p:cNvPr id="82" name="Text Box 48"/>
          <p:cNvSpPr txBox="1">
            <a:spLocks noChangeArrowheads="1"/>
          </p:cNvSpPr>
          <p:nvPr/>
        </p:nvSpPr>
        <p:spPr bwMode="auto">
          <a:xfrm>
            <a:off x="6222866" y="5134689"/>
            <a:ext cx="20678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14 d</a:t>
            </a:r>
            <a:endParaRPr lang="en-US" sz="800" b="1" smtClean="0">
              <a:solidFill>
                <a:srgbClr val="FFFF00"/>
              </a:solidFill>
              <a:latin typeface="Arial" charset="0"/>
            </a:endParaRPr>
          </a:p>
        </p:txBody>
      </p:sp>
      <p:sp>
        <p:nvSpPr>
          <p:cNvPr id="93" name="Text Box 48"/>
          <p:cNvSpPr txBox="1">
            <a:spLocks noChangeArrowheads="1"/>
          </p:cNvSpPr>
          <p:nvPr/>
        </p:nvSpPr>
        <p:spPr bwMode="auto">
          <a:xfrm>
            <a:off x="6891059" y="5134689"/>
            <a:ext cx="206788"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fontAlgn="base">
              <a:spcBef>
                <a:spcPct val="0"/>
              </a:spcBef>
              <a:spcAft>
                <a:spcPct val="0"/>
              </a:spcAft>
            </a:pPr>
            <a:r>
              <a:rPr lang="en-GB" sz="800" b="1" smtClean="0">
                <a:solidFill>
                  <a:srgbClr val="FFFF00"/>
                </a:solidFill>
                <a:latin typeface="Arial" charset="0"/>
              </a:rPr>
              <a:t>22 d</a:t>
            </a:r>
            <a:endParaRPr lang="en-US" sz="800" b="1" smtClean="0">
              <a:solidFill>
                <a:srgbClr val="FFFF00"/>
              </a:solidFill>
              <a:latin typeface="Arial" charset="0"/>
            </a:endParaRPr>
          </a:p>
        </p:txBody>
      </p:sp>
      <p:sp>
        <p:nvSpPr>
          <p:cNvPr id="95" name="AutoShape 4"/>
          <p:cNvSpPr>
            <a:spLocks/>
          </p:cNvSpPr>
          <p:nvPr/>
        </p:nvSpPr>
        <p:spPr bwMode="auto">
          <a:xfrm rot="16200000">
            <a:off x="5642461" y="4876644"/>
            <a:ext cx="81319" cy="448339"/>
          </a:xfrm>
          <a:prstGeom prst="leftBrace">
            <a:avLst>
              <a:gd name="adj1" fmla="val 97619"/>
              <a:gd name="adj2" fmla="val 50000"/>
            </a:avLst>
          </a:prstGeom>
          <a:noFill/>
          <a:ln w="952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 name="AutoShape 4"/>
          <p:cNvSpPr>
            <a:spLocks/>
          </p:cNvSpPr>
          <p:nvPr/>
        </p:nvSpPr>
        <p:spPr bwMode="auto">
          <a:xfrm rot="16200000">
            <a:off x="6276466" y="4876644"/>
            <a:ext cx="81319" cy="448339"/>
          </a:xfrm>
          <a:prstGeom prst="leftBrace">
            <a:avLst>
              <a:gd name="adj1" fmla="val 97619"/>
              <a:gd name="adj2" fmla="val 50000"/>
            </a:avLst>
          </a:prstGeom>
          <a:noFill/>
          <a:ln w="952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 name="AutoShape 4"/>
          <p:cNvSpPr>
            <a:spLocks/>
          </p:cNvSpPr>
          <p:nvPr/>
        </p:nvSpPr>
        <p:spPr bwMode="auto">
          <a:xfrm rot="16200000">
            <a:off x="6948643" y="4876644"/>
            <a:ext cx="81319" cy="448339"/>
          </a:xfrm>
          <a:prstGeom prst="leftBrace">
            <a:avLst>
              <a:gd name="adj1" fmla="val 97619"/>
              <a:gd name="adj2" fmla="val 50000"/>
            </a:avLst>
          </a:prstGeom>
          <a:noFill/>
          <a:ln w="952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2187601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58696" y="383024"/>
            <a:ext cx="3142304" cy="4770537"/>
          </a:xfrm>
          <a:prstGeom prst="rect">
            <a:avLst/>
          </a:prstGeom>
        </p:spPr>
        <p:txBody>
          <a:bodyPr wrap="square">
            <a:spAutoFit/>
          </a:bodyPr>
          <a:lstStyle/>
          <a:p>
            <a:r>
              <a:rPr lang="en-GB" sz="800" b="1">
                <a:latin typeface="Arial Narrow" panose="020B0606020202030204" pitchFamily="34" charset="0"/>
              </a:rPr>
              <a:t>Figure S3. Method for quantification of fluorescent spots on paper electrophoretograms</a:t>
            </a:r>
          </a:p>
          <a:p>
            <a:r>
              <a:rPr lang="en-GB" sz="800">
                <a:latin typeface="Arial Narrow" panose="020B0606020202030204" pitchFamily="34" charset="0"/>
              </a:rPr>
              <a:t>Fluorescent spots on paper electrophoretograms were quantified </a:t>
            </a:r>
            <a:r>
              <a:rPr lang="en-GB" sz="800" smtClean="0">
                <a:latin typeface="Arial Narrow" panose="020B0606020202030204" pitchFamily="34" charset="0"/>
              </a:rPr>
              <a:t>with Image </a:t>
            </a:r>
            <a:r>
              <a:rPr lang="en-GB" sz="800">
                <a:latin typeface="Arial Narrow" panose="020B0606020202030204" pitchFamily="34" charset="0"/>
              </a:rPr>
              <a:t>J (</a:t>
            </a:r>
            <a:r>
              <a:rPr lang="en-GB" sz="800">
                <a:latin typeface="Arial Narrow" panose="020B0606020202030204" pitchFamily="34" charset="0"/>
                <a:hlinkClick r:id="rId2"/>
              </a:rPr>
              <a:t>http://rsbweb.nih.gov/ij/</a:t>
            </a:r>
            <a:r>
              <a:rPr lang="en-GB" sz="800">
                <a:latin typeface="Arial Narrow" panose="020B0606020202030204" pitchFamily="34" charset="0"/>
              </a:rPr>
              <a:t>). The following </a:t>
            </a:r>
            <a:r>
              <a:rPr lang="en-GB" sz="800" smtClean="0">
                <a:latin typeface="Arial Narrow" panose="020B0606020202030204" pitchFamily="34" charset="0"/>
              </a:rPr>
              <a:t>specific protocol </a:t>
            </a:r>
            <a:r>
              <a:rPr lang="en-GB" sz="800">
                <a:latin typeface="Arial Narrow" panose="020B0606020202030204" pitchFamily="34" charset="0"/>
              </a:rPr>
              <a:t>was adapted from </a:t>
            </a:r>
            <a:r>
              <a:rPr lang="en-GB" sz="800" smtClean="0">
                <a:latin typeface="Arial Narrow" panose="020B0606020202030204" pitchFamily="34" charset="0"/>
              </a:rPr>
              <a:t>Luke </a:t>
            </a:r>
            <a:r>
              <a:rPr lang="en-GB" sz="800">
                <a:latin typeface="Arial Narrow" panose="020B0606020202030204" pitchFamily="34" charset="0"/>
              </a:rPr>
              <a:t>Miller (</a:t>
            </a:r>
            <a:r>
              <a:rPr lang="en-GB" sz="800">
                <a:latin typeface="Arial Narrow" panose="020B0606020202030204" pitchFamily="34" charset="0"/>
                <a:hlinkClick r:id="rId3"/>
              </a:rPr>
              <a:t>http://</a:t>
            </a:r>
            <a:r>
              <a:rPr lang="en-GB" sz="800" smtClean="0">
                <a:latin typeface="Arial Narrow" panose="020B0606020202030204" pitchFamily="34" charset="0"/>
                <a:hlinkClick r:id="rId3"/>
              </a:rPr>
              <a:t>lukemiller.org/index.php/2010/11/analysing-gels-and-western-blots-with-image-j/</a:t>
            </a:r>
            <a:r>
              <a:rPr lang="en-GB" sz="800" smtClean="0">
                <a:latin typeface="Arial Narrow" panose="020B0606020202030204" pitchFamily="34" charset="0"/>
              </a:rPr>
              <a:t>). The example shown (a–d) is from the left part of Figure 3. </a:t>
            </a:r>
            <a:endParaRPr lang="en-GB" sz="800">
              <a:latin typeface="Arial Narrow" panose="020B0606020202030204" pitchFamily="34" charset="0"/>
            </a:endParaRPr>
          </a:p>
          <a:p>
            <a:r>
              <a:rPr lang="en-GB" sz="800">
                <a:latin typeface="Arial Narrow" panose="020B0606020202030204" pitchFamily="34" charset="0"/>
              </a:rPr>
              <a:t> </a:t>
            </a:r>
          </a:p>
          <a:p>
            <a:r>
              <a:rPr lang="en-GB" sz="800">
                <a:latin typeface="Arial Narrow" panose="020B0606020202030204" pitchFamily="34" charset="0"/>
              </a:rPr>
              <a:t>1. Open image in Image </a:t>
            </a:r>
            <a:r>
              <a:rPr lang="en-GB" sz="800" smtClean="0">
                <a:latin typeface="Arial Narrow" panose="020B0606020202030204" pitchFamily="34" charset="0"/>
              </a:rPr>
              <a:t>J [see Fig. (a)].</a:t>
            </a:r>
            <a:endParaRPr lang="en-GB" sz="800">
              <a:latin typeface="Arial Narrow" panose="020B0606020202030204" pitchFamily="34" charset="0"/>
            </a:endParaRPr>
          </a:p>
          <a:p>
            <a:r>
              <a:rPr lang="en-GB" sz="800">
                <a:latin typeface="Arial Narrow" panose="020B0606020202030204" pitchFamily="34" charset="0"/>
              </a:rPr>
              <a:t>2. Remove the blue channel:</a:t>
            </a:r>
          </a:p>
          <a:p>
            <a:pPr lvl="1"/>
            <a:r>
              <a:rPr lang="en-GB" sz="800">
                <a:latin typeface="Arial Narrow" panose="020B0606020202030204" pitchFamily="34" charset="0"/>
              </a:rPr>
              <a:t> • </a:t>
            </a:r>
            <a:r>
              <a:rPr lang="en-GB" sz="800" smtClean="0">
                <a:latin typeface="Arial Narrow" panose="020B0606020202030204" pitchFamily="34" charset="0"/>
              </a:rPr>
              <a:t>Click </a:t>
            </a:r>
            <a:r>
              <a:rPr lang="en-GB" sz="800">
                <a:latin typeface="Arial Narrow" panose="020B0606020202030204" pitchFamily="34" charset="0"/>
              </a:rPr>
              <a:t>on image, then open ‘Image’ -&gt; ‘Color’ -&gt; ‘Channel Tool...’</a:t>
            </a:r>
          </a:p>
          <a:p>
            <a:pPr lvl="1"/>
            <a:r>
              <a:rPr lang="en-GB" sz="800">
                <a:latin typeface="Arial Narrow" panose="020B0606020202030204" pitchFamily="34" charset="0"/>
              </a:rPr>
              <a:t> • </a:t>
            </a:r>
            <a:r>
              <a:rPr lang="en-GB" sz="800" smtClean="0">
                <a:latin typeface="Arial Narrow" panose="020B0606020202030204" pitchFamily="34" charset="0"/>
              </a:rPr>
              <a:t>De-select </a:t>
            </a:r>
            <a:r>
              <a:rPr lang="en-GB" sz="800">
                <a:latin typeface="Arial Narrow" panose="020B0606020202030204" pitchFamily="34" charset="0"/>
              </a:rPr>
              <a:t>Channel 3, click OK when asked ‘Convert to multi-channel composite image?’</a:t>
            </a:r>
          </a:p>
          <a:p>
            <a:pPr lvl="1"/>
            <a:r>
              <a:rPr lang="en-GB" sz="800">
                <a:latin typeface="Arial Narrow" panose="020B0606020202030204" pitchFamily="34" charset="0"/>
              </a:rPr>
              <a:t> • </a:t>
            </a:r>
            <a:r>
              <a:rPr lang="en-GB" sz="800" smtClean="0">
                <a:latin typeface="Arial Narrow" panose="020B0606020202030204" pitchFamily="34" charset="0"/>
              </a:rPr>
              <a:t>De-select </a:t>
            </a:r>
            <a:r>
              <a:rPr lang="en-GB" sz="800">
                <a:latin typeface="Arial Narrow" panose="020B0606020202030204" pitchFamily="34" charset="0"/>
              </a:rPr>
              <a:t>Channel 3 again; picture now looks greenish-yellow and gives optimal spot : background ratio. </a:t>
            </a:r>
          </a:p>
          <a:p>
            <a:r>
              <a:rPr lang="en-GB" sz="800">
                <a:latin typeface="Arial Narrow" panose="020B0606020202030204" pitchFamily="34" charset="0"/>
              </a:rPr>
              <a:t>3. Add image to stack then select ‘Image’-&gt; ‘Color’ -&gt; ‘Stack to RGB’; a new window with the same picture will </a:t>
            </a:r>
            <a:r>
              <a:rPr lang="en-GB" sz="800" smtClean="0">
                <a:latin typeface="Arial Narrow" panose="020B0606020202030204" pitchFamily="34" charset="0"/>
              </a:rPr>
              <a:t>appear </a:t>
            </a:r>
            <a:r>
              <a:rPr lang="en-GB" sz="800">
                <a:latin typeface="Arial Narrow" panose="020B0606020202030204" pitchFamily="34" charset="0"/>
              </a:rPr>
              <a:t> [see Fig. </a:t>
            </a:r>
            <a:r>
              <a:rPr lang="en-GB" sz="800" smtClean="0">
                <a:latin typeface="Arial Narrow" panose="020B0606020202030204" pitchFamily="34" charset="0"/>
              </a:rPr>
              <a:t>(b)]. </a:t>
            </a:r>
            <a:endParaRPr lang="en-GB" sz="800">
              <a:latin typeface="Arial Narrow" panose="020B0606020202030204" pitchFamily="34" charset="0"/>
            </a:endParaRPr>
          </a:p>
          <a:p>
            <a:r>
              <a:rPr lang="en-GB" sz="800">
                <a:latin typeface="Arial Narrow" panose="020B0606020202030204" pitchFamily="34" charset="0"/>
              </a:rPr>
              <a:t>4. Convert to 8-bit grey-scale: ‘Image’-&gt; ‘Type’ -&gt; ‘8-bit’.</a:t>
            </a:r>
          </a:p>
          <a:p>
            <a:r>
              <a:rPr lang="en-GB" sz="800">
                <a:latin typeface="Arial Narrow" panose="020B0606020202030204" pitchFamily="34" charset="0"/>
              </a:rPr>
              <a:t>5. Invert colours (ctrl+shift+I).</a:t>
            </a:r>
          </a:p>
          <a:p>
            <a:r>
              <a:rPr lang="en-GB" sz="800">
                <a:latin typeface="Arial Narrow" panose="020B0606020202030204" pitchFamily="34" charset="0"/>
              </a:rPr>
              <a:t>6. Flip vertically: ‘Image’-&gt; ‘Transform’ -&gt; ‘Flip Vertically’. The next steps assume the origin is at the top.</a:t>
            </a:r>
          </a:p>
          <a:p>
            <a:r>
              <a:rPr lang="en-GB" sz="800">
                <a:latin typeface="Arial Narrow" panose="020B0606020202030204" pitchFamily="34" charset="0"/>
              </a:rPr>
              <a:t>7. If necessay, make the lane vertical by rotating the image: ‘Image’ -&gt;  ‘Transform’ -&gt; ‘Rotate’ -&gt; [choose appropriate value]. Select the Preview box and add grid lines to assess the result.</a:t>
            </a:r>
          </a:p>
          <a:p>
            <a:r>
              <a:rPr lang="en-GB" sz="800">
                <a:latin typeface="Arial Narrow" panose="020B0606020202030204" pitchFamily="34" charset="0"/>
              </a:rPr>
              <a:t>8. Mark the lanes; all lanes should be the same </a:t>
            </a:r>
            <a:r>
              <a:rPr lang="en-GB" sz="800" smtClean="0">
                <a:latin typeface="Arial Narrow" panose="020B0606020202030204" pitchFamily="34" charset="0"/>
              </a:rPr>
              <a:t>size </a:t>
            </a:r>
            <a:r>
              <a:rPr lang="en-GB" sz="800">
                <a:latin typeface="Arial Narrow" panose="020B0606020202030204" pitchFamily="34" charset="0"/>
              </a:rPr>
              <a:t>[see Fig. </a:t>
            </a:r>
            <a:r>
              <a:rPr lang="en-GB" sz="800" smtClean="0">
                <a:latin typeface="Arial Narrow" panose="020B0606020202030204" pitchFamily="34" charset="0"/>
              </a:rPr>
              <a:t>(c)]:</a:t>
            </a:r>
            <a:endParaRPr lang="en-GB" sz="800">
              <a:latin typeface="Arial Narrow" panose="020B0606020202030204" pitchFamily="34" charset="0"/>
            </a:endParaRPr>
          </a:p>
          <a:p>
            <a:pPr lvl="1"/>
            <a:r>
              <a:rPr lang="en-GB" sz="800">
                <a:latin typeface="Arial Narrow" panose="020B0606020202030204" pitchFamily="34" charset="0"/>
              </a:rPr>
              <a:t> • </a:t>
            </a:r>
            <a:r>
              <a:rPr lang="en-GB" sz="800" smtClean="0">
                <a:latin typeface="Arial Narrow" panose="020B0606020202030204" pitchFamily="34" charset="0"/>
              </a:rPr>
              <a:t>Select </a:t>
            </a:r>
            <a:r>
              <a:rPr lang="en-GB" sz="800">
                <a:latin typeface="Arial Narrow" panose="020B0606020202030204" pitchFamily="34" charset="0"/>
              </a:rPr>
              <a:t>the rectangle drawing tool and draw a rectangle round the first lane. Mark as 1st lane: ‘Analyse’-&gt; ‘Gels’ -&gt; ‘Select First Lane’</a:t>
            </a:r>
          </a:p>
          <a:p>
            <a:pPr lvl="1"/>
            <a:r>
              <a:rPr lang="en-GB" sz="800">
                <a:latin typeface="Arial Narrow" panose="020B0606020202030204" pitchFamily="34" charset="0"/>
              </a:rPr>
              <a:t> • </a:t>
            </a:r>
            <a:r>
              <a:rPr lang="en-GB" sz="800" smtClean="0">
                <a:latin typeface="Arial Narrow" panose="020B0606020202030204" pitchFamily="34" charset="0"/>
              </a:rPr>
              <a:t>Move </a:t>
            </a:r>
            <a:r>
              <a:rPr lang="en-GB" sz="800">
                <a:latin typeface="Arial Narrow" panose="020B0606020202030204" pitchFamily="34" charset="0"/>
              </a:rPr>
              <a:t>the rectangle to the second lane; this will make a copy that will </a:t>
            </a:r>
            <a:r>
              <a:rPr lang="en-GB" sz="800" smtClean="0">
                <a:latin typeface="Arial Narrow" panose="020B0606020202030204" pitchFamily="34" charset="0"/>
              </a:rPr>
              <a:t>move; mark </a:t>
            </a:r>
            <a:r>
              <a:rPr lang="en-GB" sz="800">
                <a:latin typeface="Arial Narrow" panose="020B0606020202030204" pitchFamily="34" charset="0"/>
              </a:rPr>
              <a:t>it as </a:t>
            </a:r>
            <a:r>
              <a:rPr lang="en-GB" sz="800" smtClean="0">
                <a:latin typeface="Arial Narrow" panose="020B0606020202030204" pitchFamily="34" charset="0"/>
              </a:rPr>
              <a:t>the next </a:t>
            </a:r>
            <a:r>
              <a:rPr lang="en-GB" sz="800">
                <a:latin typeface="Arial Narrow" panose="020B0606020202030204" pitchFamily="34" charset="0"/>
              </a:rPr>
              <a:t>lane: ctrl+2</a:t>
            </a:r>
          </a:p>
          <a:p>
            <a:pPr lvl="1"/>
            <a:r>
              <a:rPr lang="en-GB" sz="800">
                <a:latin typeface="Arial Narrow" panose="020B0606020202030204" pitchFamily="34" charset="0"/>
              </a:rPr>
              <a:t> • </a:t>
            </a:r>
            <a:r>
              <a:rPr lang="en-GB" sz="800" smtClean="0">
                <a:latin typeface="Arial Narrow" panose="020B0606020202030204" pitchFamily="34" charset="0"/>
              </a:rPr>
              <a:t>Repeat </a:t>
            </a:r>
            <a:r>
              <a:rPr lang="en-GB" sz="800">
                <a:latin typeface="Arial Narrow" panose="020B0606020202030204" pitchFamily="34" charset="0"/>
              </a:rPr>
              <a:t>these steps to mark all lanes.</a:t>
            </a:r>
          </a:p>
          <a:p>
            <a:r>
              <a:rPr lang="en-GB" sz="800">
                <a:latin typeface="Arial Narrow" panose="020B0606020202030204" pitchFamily="34" charset="0"/>
              </a:rPr>
              <a:t>9. Create profiles of lanes: ‘Analyse’ -&gt; ‘Gels’ -&gt; ‘Plot lanes</a:t>
            </a:r>
            <a:r>
              <a:rPr lang="en-GB" sz="800" smtClean="0">
                <a:latin typeface="Arial Narrow" panose="020B0606020202030204" pitchFamily="34" charset="0"/>
              </a:rPr>
              <a:t>’</a:t>
            </a:r>
            <a:r>
              <a:rPr lang="en-GB" sz="800">
                <a:latin typeface="Arial Narrow" panose="020B0606020202030204" pitchFamily="34" charset="0"/>
              </a:rPr>
              <a:t> [see Fig. </a:t>
            </a:r>
            <a:r>
              <a:rPr lang="en-GB" sz="800" smtClean="0">
                <a:latin typeface="Arial Narrow" panose="020B0606020202030204" pitchFamily="34" charset="0"/>
              </a:rPr>
              <a:t>(d)].</a:t>
            </a:r>
            <a:endParaRPr lang="en-GB" sz="800">
              <a:latin typeface="Arial Narrow" panose="020B0606020202030204" pitchFamily="34" charset="0"/>
            </a:endParaRPr>
          </a:p>
          <a:p>
            <a:r>
              <a:rPr lang="en-GB" sz="800">
                <a:latin typeface="Arial Narrow" panose="020B0606020202030204" pitchFamily="34" charset="0"/>
              </a:rPr>
              <a:t>10. Close the peaks to be quantified at the bottom using the straight line tool.</a:t>
            </a:r>
          </a:p>
          <a:p>
            <a:r>
              <a:rPr lang="en-GB" sz="800">
                <a:latin typeface="Arial Narrow" panose="020B0606020202030204" pitchFamily="34" charset="0"/>
              </a:rPr>
              <a:t>11. Select all peaks to be quantified with the ‘magic wand’ tool (click in the area once, then go to the next one). A list of areas will appear in a results window.</a:t>
            </a:r>
          </a:p>
          <a:p>
            <a:r>
              <a:rPr lang="en-GB" sz="800">
                <a:latin typeface="Arial Narrow" panose="020B0606020202030204" pitchFamily="34" charset="0"/>
              </a:rPr>
              <a:t>12. Record the surface areas of the selected peaks. Go to ‘Analyse’-&gt; ‘Gels’-&gt; ‘Label Peaks’. This will enter the area in each peak an add a percentage of each peak relative to all selected peaks. This will also reset the results again, so a new series of peaks can be selected.</a:t>
            </a:r>
          </a:p>
          <a:p>
            <a:r>
              <a:rPr lang="en-GB" sz="800">
                <a:latin typeface="Arial Narrow" panose="020B0606020202030204" pitchFamily="34" charset="0"/>
              </a:rPr>
              <a:t>13. Data in the results window can be copied to Excel.</a:t>
            </a:r>
          </a:p>
        </p:txBody>
      </p:sp>
      <p:grpSp>
        <p:nvGrpSpPr>
          <p:cNvPr id="21" name="Group 20"/>
          <p:cNvGrpSpPr/>
          <p:nvPr/>
        </p:nvGrpSpPr>
        <p:grpSpPr>
          <a:xfrm>
            <a:off x="1143000" y="383024"/>
            <a:ext cx="2212615" cy="5936344"/>
            <a:chOff x="4437704" y="380999"/>
            <a:chExt cx="2212615" cy="5936344"/>
          </a:xfrm>
        </p:grpSpPr>
        <p:pic>
          <p:nvPicPr>
            <p:cNvPr id="4" name="Afbeelding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7704" y="380999"/>
              <a:ext cx="1728000" cy="1963480"/>
            </a:xfrm>
            <a:prstGeom prst="rect">
              <a:avLst/>
            </a:prstGeom>
          </p:spPr>
        </p:pic>
        <p:pic>
          <p:nvPicPr>
            <p:cNvPr id="5" name="Afbeelding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37704" y="2362200"/>
              <a:ext cx="1728000" cy="1964243"/>
            </a:xfrm>
            <a:prstGeom prst="rect">
              <a:avLst/>
            </a:prstGeom>
          </p:spPr>
        </p:pic>
        <p:pic>
          <p:nvPicPr>
            <p:cNvPr id="6" name="Afbeelding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37704" y="4353100"/>
              <a:ext cx="1728000" cy="1964243"/>
            </a:xfrm>
            <a:prstGeom prst="rect">
              <a:avLst/>
            </a:prstGeom>
          </p:spPr>
        </p:pic>
        <p:sp>
          <p:nvSpPr>
            <p:cNvPr id="9" name="TextBox 8"/>
            <p:cNvSpPr txBox="1"/>
            <p:nvPr/>
          </p:nvSpPr>
          <p:spPr>
            <a:xfrm>
              <a:off x="6111389" y="2057400"/>
              <a:ext cx="538930" cy="338554"/>
            </a:xfrm>
            <a:prstGeom prst="rect">
              <a:avLst/>
            </a:prstGeom>
            <a:noFill/>
          </p:spPr>
          <p:txBody>
            <a:bodyPr wrap="none" rtlCol="0">
              <a:spAutoFit/>
            </a:bodyPr>
            <a:lstStyle/>
            <a:p>
              <a:r>
                <a:rPr lang="en-GB" sz="800" smtClean="0">
                  <a:latin typeface="Arial" pitchFamily="34" charset="0"/>
                  <a:cs typeface="Arial" pitchFamily="34" charset="0"/>
                </a:rPr>
                <a:t>(a) </a:t>
              </a:r>
            </a:p>
            <a:p>
              <a:r>
                <a:rPr lang="en-GB" sz="800" smtClean="0">
                  <a:latin typeface="Arial" pitchFamily="34" charset="0"/>
                  <a:cs typeface="Arial" pitchFamily="34" charset="0"/>
                </a:rPr>
                <a:t>Original</a:t>
              </a:r>
              <a:endParaRPr lang="en-GB" sz="800">
                <a:latin typeface="Arial" pitchFamily="34" charset="0"/>
                <a:cs typeface="Arial" pitchFamily="34" charset="0"/>
              </a:endParaRPr>
            </a:p>
          </p:txBody>
        </p:sp>
        <p:sp>
          <p:nvSpPr>
            <p:cNvPr id="10" name="TextBox 9"/>
            <p:cNvSpPr txBox="1"/>
            <p:nvPr/>
          </p:nvSpPr>
          <p:spPr>
            <a:xfrm>
              <a:off x="6117846" y="3886200"/>
              <a:ext cx="466794" cy="461665"/>
            </a:xfrm>
            <a:prstGeom prst="rect">
              <a:avLst/>
            </a:prstGeom>
            <a:noFill/>
          </p:spPr>
          <p:txBody>
            <a:bodyPr wrap="none" rtlCol="0">
              <a:spAutoFit/>
            </a:bodyPr>
            <a:lstStyle/>
            <a:p>
              <a:r>
                <a:rPr lang="en-GB" sz="800" smtClean="0">
                  <a:latin typeface="Arial" pitchFamily="34" charset="0"/>
                  <a:cs typeface="Arial" pitchFamily="34" charset="0"/>
                </a:rPr>
                <a:t>(b) </a:t>
              </a:r>
            </a:p>
            <a:p>
              <a:r>
                <a:rPr lang="en-GB" sz="800" smtClean="0">
                  <a:latin typeface="Arial" pitchFamily="34" charset="0"/>
                  <a:cs typeface="Arial" pitchFamily="34" charset="0"/>
                </a:rPr>
                <a:t>After </a:t>
              </a:r>
            </a:p>
            <a:p>
              <a:r>
                <a:rPr lang="en-GB" sz="800" smtClean="0">
                  <a:latin typeface="Arial" pitchFamily="34" charset="0"/>
                  <a:cs typeface="Arial" pitchFamily="34" charset="0"/>
                </a:rPr>
                <a:t>step 3</a:t>
              </a:r>
              <a:endParaRPr lang="en-GB" sz="800">
                <a:latin typeface="Arial" pitchFamily="34" charset="0"/>
                <a:cs typeface="Arial" pitchFamily="34" charset="0"/>
              </a:endParaRPr>
            </a:p>
          </p:txBody>
        </p:sp>
        <p:sp>
          <p:nvSpPr>
            <p:cNvPr id="11" name="TextBox 10"/>
            <p:cNvSpPr txBox="1"/>
            <p:nvPr/>
          </p:nvSpPr>
          <p:spPr>
            <a:xfrm>
              <a:off x="6117846" y="5791200"/>
              <a:ext cx="466794" cy="461665"/>
            </a:xfrm>
            <a:prstGeom prst="rect">
              <a:avLst/>
            </a:prstGeom>
            <a:noFill/>
          </p:spPr>
          <p:txBody>
            <a:bodyPr wrap="none" rtlCol="0">
              <a:spAutoFit/>
            </a:bodyPr>
            <a:lstStyle/>
            <a:p>
              <a:r>
                <a:rPr lang="en-GB" sz="800" smtClean="0">
                  <a:latin typeface="Arial" pitchFamily="34" charset="0"/>
                  <a:cs typeface="Arial" pitchFamily="34" charset="0"/>
                </a:rPr>
                <a:t>(c)</a:t>
              </a:r>
            </a:p>
            <a:p>
              <a:r>
                <a:rPr lang="en-GB" sz="800" smtClean="0">
                  <a:latin typeface="Arial" pitchFamily="34" charset="0"/>
                  <a:cs typeface="Arial" pitchFamily="34" charset="0"/>
                </a:rPr>
                <a:t>After </a:t>
              </a:r>
            </a:p>
            <a:p>
              <a:r>
                <a:rPr lang="en-GB" sz="800" smtClean="0">
                  <a:latin typeface="Arial" pitchFamily="34" charset="0"/>
                  <a:cs typeface="Arial" pitchFamily="34" charset="0"/>
                </a:rPr>
                <a:t>step 8</a:t>
              </a:r>
              <a:endParaRPr lang="en-GB" sz="800">
                <a:latin typeface="Arial" pitchFamily="34" charset="0"/>
                <a:cs typeface="Arial" pitchFamily="34" charset="0"/>
              </a:endParaRPr>
            </a:p>
          </p:txBody>
        </p:sp>
      </p:grpSp>
      <p:sp>
        <p:nvSpPr>
          <p:cNvPr id="20" name="TextBox 19"/>
          <p:cNvSpPr txBox="1"/>
          <p:nvPr/>
        </p:nvSpPr>
        <p:spPr>
          <a:xfrm>
            <a:off x="8153400" y="111360"/>
            <a:ext cx="869149" cy="369332"/>
          </a:xfrm>
          <a:prstGeom prst="rect">
            <a:avLst/>
          </a:prstGeom>
          <a:solidFill>
            <a:schemeClr val="bg1">
              <a:lumMod val="75000"/>
            </a:schemeClr>
          </a:solidFill>
        </p:spPr>
        <p:txBody>
          <a:bodyPr wrap="none" rtlCol="0">
            <a:spAutoFit/>
          </a:bodyPr>
          <a:lstStyle/>
          <a:p>
            <a:pPr algn="r"/>
            <a:r>
              <a:rPr lang="en-GB" sz="1000" b="1" smtClean="0">
                <a:latin typeface="Century Schoolbook" panose="02040604050505020304" pitchFamily="18" charset="0"/>
              </a:rPr>
              <a:t>Fig. S3</a:t>
            </a:r>
          </a:p>
          <a:p>
            <a:pPr algn="r"/>
            <a:r>
              <a:rPr lang="en-GB" sz="800" smtClean="0">
                <a:latin typeface="Century Schoolbook" panose="02040604050505020304" pitchFamily="18" charset="0"/>
              </a:rPr>
              <a:t>Airianah </a:t>
            </a:r>
            <a:r>
              <a:rPr lang="en-GB" sz="800" i="1" smtClean="0">
                <a:latin typeface="Century Schoolbook" panose="02040604050505020304" pitchFamily="18" charset="0"/>
              </a:rPr>
              <a:t>et al.</a:t>
            </a:r>
            <a:endParaRPr lang="en-GB" sz="800" i="1">
              <a:latin typeface="Century Schoolbook" panose="02040604050505020304" pitchFamily="18" charset="0"/>
            </a:endParaRPr>
          </a:p>
        </p:txBody>
      </p:sp>
      <p:grpSp>
        <p:nvGrpSpPr>
          <p:cNvPr id="23" name="Group 22"/>
          <p:cNvGrpSpPr/>
          <p:nvPr/>
        </p:nvGrpSpPr>
        <p:grpSpPr>
          <a:xfrm>
            <a:off x="3357778" y="383024"/>
            <a:ext cx="1290422" cy="5934622"/>
            <a:chOff x="2976778" y="466178"/>
            <a:chExt cx="1286807" cy="6018079"/>
          </a:xfrm>
        </p:grpSpPr>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00994" y="622527"/>
              <a:ext cx="956818" cy="5760000"/>
            </a:xfrm>
            <a:prstGeom prst="rect">
              <a:avLst/>
            </a:prstGeom>
          </p:spPr>
        </p:pic>
        <p:sp>
          <p:nvSpPr>
            <p:cNvPr id="18" name="TextBox 17"/>
            <p:cNvSpPr txBox="1"/>
            <p:nvPr/>
          </p:nvSpPr>
          <p:spPr>
            <a:xfrm>
              <a:off x="3109711" y="466178"/>
              <a:ext cx="1139385" cy="123111"/>
            </a:xfrm>
            <a:prstGeom prst="rect">
              <a:avLst/>
            </a:prstGeom>
            <a:noFill/>
          </p:spPr>
          <p:txBody>
            <a:bodyPr wrap="square" lIns="0" tIns="0" rIns="0" bIns="0" rtlCol="0">
              <a:spAutoFit/>
            </a:bodyPr>
            <a:lstStyle/>
            <a:p>
              <a:pPr algn="ctr"/>
              <a:r>
                <a:rPr lang="en-GB" sz="800" smtClean="0">
                  <a:latin typeface="Arial" pitchFamily="34" charset="0"/>
                  <a:cs typeface="Arial" pitchFamily="34" charset="0"/>
                </a:rPr>
                <a:t>(d) Quantifiable profile</a:t>
              </a:r>
              <a:endParaRPr lang="en-GB" sz="800">
                <a:latin typeface="Arial" pitchFamily="34" charset="0"/>
                <a:cs typeface="Arial" pitchFamily="34" charset="0"/>
              </a:endParaRPr>
            </a:p>
          </p:txBody>
        </p:sp>
        <p:sp>
          <p:nvSpPr>
            <p:cNvPr id="19" name="TextBox 18"/>
            <p:cNvSpPr txBox="1"/>
            <p:nvPr/>
          </p:nvSpPr>
          <p:spPr>
            <a:xfrm rot="16200000">
              <a:off x="2328845" y="3482335"/>
              <a:ext cx="1495922" cy="200055"/>
            </a:xfrm>
            <a:prstGeom prst="rect">
              <a:avLst/>
            </a:prstGeom>
            <a:noFill/>
          </p:spPr>
          <p:txBody>
            <a:bodyPr wrap="none" rtlCol="0">
              <a:spAutoFit/>
            </a:bodyPr>
            <a:lstStyle/>
            <a:p>
              <a:pPr algn="ctr"/>
              <a:r>
                <a:rPr lang="en-GB" sz="700" smtClean="0">
                  <a:latin typeface="Arial" pitchFamily="34" charset="0"/>
                  <a:cs typeface="Arial" pitchFamily="34" charset="0"/>
                </a:rPr>
                <a:t>Relative intensity of fluorescence</a:t>
              </a:r>
              <a:endParaRPr lang="en-GB" sz="700">
                <a:latin typeface="Arial" pitchFamily="34" charset="0"/>
                <a:cs typeface="Arial" pitchFamily="34" charset="0"/>
              </a:endParaRPr>
            </a:p>
          </p:txBody>
        </p:sp>
        <p:sp>
          <p:nvSpPr>
            <p:cNvPr id="22" name="TextBox 21"/>
            <p:cNvSpPr txBox="1"/>
            <p:nvPr/>
          </p:nvSpPr>
          <p:spPr>
            <a:xfrm>
              <a:off x="3124200" y="6376535"/>
              <a:ext cx="1139385" cy="107722"/>
            </a:xfrm>
            <a:prstGeom prst="rect">
              <a:avLst/>
            </a:prstGeom>
            <a:noFill/>
          </p:spPr>
          <p:txBody>
            <a:bodyPr wrap="square" lIns="0" tIns="0" rIns="0" bIns="0" rtlCol="0">
              <a:spAutoFit/>
            </a:bodyPr>
            <a:lstStyle/>
            <a:p>
              <a:pPr algn="ctr"/>
              <a:r>
                <a:rPr lang="en-GB" sz="700" smtClean="0">
                  <a:latin typeface="Arial" pitchFamily="34" charset="0"/>
                  <a:cs typeface="Arial" pitchFamily="34" charset="0"/>
                </a:rPr>
                <a:t>Distance migrated</a:t>
              </a:r>
              <a:endParaRPr lang="en-GB" sz="700">
                <a:latin typeface="Arial" pitchFamily="34" charset="0"/>
                <a:cs typeface="Arial" pitchFamily="34" charset="0"/>
              </a:endParaRPr>
            </a:p>
          </p:txBody>
        </p:sp>
      </p:grpSp>
    </p:spTree>
    <p:extLst>
      <p:ext uri="{BB962C8B-B14F-4D97-AF65-F5344CB8AC3E}">
        <p14:creationId xmlns:p14="http://schemas.microsoft.com/office/powerpoint/2010/main" val="8320747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4088</TotalTime>
  <Words>374</Words>
  <Application>Microsoft Office PowerPoint</Application>
  <PresentationFormat>On-screen Show (4:3)</PresentationFormat>
  <Paragraphs>115</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Arial Narrow</vt:lpstr>
      <vt:lpstr>Calibri</vt:lpstr>
      <vt:lpstr>Century Schoolbook</vt:lpstr>
      <vt:lpstr>Times New Roman</vt:lpstr>
      <vt:lpstr>Verdana</vt:lpstr>
      <vt:lpstr>Office Theme</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AIRIANAH</dc:creator>
  <cp:lastModifiedBy>FRY Stephen</cp:lastModifiedBy>
  <cp:revision>158</cp:revision>
  <cp:lastPrinted>2015-05-04T14:05:41Z</cp:lastPrinted>
  <dcterms:created xsi:type="dcterms:W3CDTF">2014-03-28T13:44:29Z</dcterms:created>
  <dcterms:modified xsi:type="dcterms:W3CDTF">2015-09-02T09:34:04Z</dcterms:modified>
</cp:coreProperties>
</file>