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3603D-36FD-4842-96B7-1CA46DF6FD28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3DB70-FF91-4125-A2FE-C9174AFCFF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041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184" eaLnBrk="0" hangingPunct="0">
              <a:defRPr sz="2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685817" indent="-263776" defTabSz="882184" eaLnBrk="0" hangingPunct="0">
              <a:defRPr sz="2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055103" indent="-211021" defTabSz="882184" eaLnBrk="0" hangingPunct="0">
              <a:defRPr sz="2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477145" indent="-211021" defTabSz="882184" eaLnBrk="0" hangingPunct="0">
              <a:defRPr sz="2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1899186" indent="-211021" defTabSz="882184" eaLnBrk="0" hangingPunct="0">
              <a:defRPr sz="2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321227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743269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165310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587351" indent="-211021" defTabSz="88218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 eaLnBrk="1" hangingPunct="1"/>
            <a:fld id="{582D767C-6711-48F1-989F-89A11D3751F8}" type="slidenum">
              <a:rPr lang="sv-SE" altLang="sv-SE" sz="1200">
                <a:latin typeface="Calibri" pitchFamily="34" charset="0"/>
              </a:rPr>
              <a:pPr algn="l" eaLnBrk="1" hangingPunct="1"/>
              <a:t>1</a:t>
            </a:fld>
            <a:endParaRPr lang="sv-SE" altLang="sv-SE" sz="1200">
              <a:latin typeface="Calibri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v-SE" altLang="sv-S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73854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53913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0104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60911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99317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21466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5639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30977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62485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356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31371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BF58D-3222-48E5-A379-DE6D7574514F}" type="datetimeFigureOut">
              <a:rPr lang="nb-NO" smtClean="0"/>
              <a:t>19.01.2015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27618-6E50-445E-AD78-78864C440DC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51801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95288" y="2824163"/>
            <a:ext cx="3313112" cy="1397000"/>
          </a:xfrm>
          <a:prstGeom prst="rect">
            <a:avLst/>
          </a:prstGeom>
          <a:solidFill>
            <a:srgbClr val="FFFFFF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altLang="sv-SE" sz="1200">
                <a:cs typeface="Times New Roman" pitchFamily="18" charset="0"/>
                <a:sym typeface="Symbol" pitchFamily="18" charset="2"/>
              </a:rPr>
              <a:t></a:t>
            </a:r>
            <a:r>
              <a:rPr lang="sv-SE" altLang="sv-SE" sz="1200">
                <a:cs typeface="Times New Roman" pitchFamily="18" charset="0"/>
              </a:rPr>
              <a:t> </a:t>
            </a:r>
            <a:r>
              <a:rPr lang="en-GB" altLang="sv-SE" sz="1200">
                <a:cs typeface="Times New Roman" pitchFamily="18" charset="0"/>
              </a:rPr>
              <a:t>Moderate respiratory distress</a:t>
            </a:r>
          </a:p>
          <a:p>
            <a:pPr eaLnBrk="1" hangingPunct="1"/>
            <a:r>
              <a:rPr lang="en-GB" altLang="sv-SE" sz="1200">
                <a:cs typeface="Times New Roman" pitchFamily="18" charset="0"/>
                <a:sym typeface="Symbol" pitchFamily="18" charset="2"/>
              </a:rPr>
              <a:t></a:t>
            </a:r>
            <a:r>
              <a:rPr lang="en-GB" altLang="sv-SE" sz="1200">
                <a:cs typeface="Times New Roman" pitchFamily="18" charset="0"/>
              </a:rPr>
              <a:t> Concurrent chest pain</a:t>
            </a:r>
          </a:p>
          <a:p>
            <a:pPr eaLnBrk="1" hangingPunct="1"/>
            <a:r>
              <a:rPr lang="en-GB" altLang="sv-SE" sz="1200">
                <a:cs typeface="Times New Roman" pitchFamily="18" charset="0"/>
                <a:sym typeface="Symbol" pitchFamily="18" charset="2"/>
              </a:rPr>
              <a:t></a:t>
            </a:r>
            <a:r>
              <a:rPr lang="en-GB" altLang="sv-SE" sz="1200">
                <a:cs typeface="Times New Roman" pitchFamily="18" charset="0"/>
              </a:rPr>
              <a:t> Suspected trauma or abuse</a:t>
            </a:r>
          </a:p>
          <a:p>
            <a:pPr eaLnBrk="1" hangingPunct="1"/>
            <a:r>
              <a:rPr lang="en-GB" altLang="sv-SE" sz="1200">
                <a:cs typeface="Times New Roman" pitchFamily="18" charset="0"/>
                <a:sym typeface="Symbol" pitchFamily="18" charset="2"/>
              </a:rPr>
              <a:t></a:t>
            </a:r>
            <a:r>
              <a:rPr lang="en-GB" altLang="sv-SE" sz="1200">
                <a:cs typeface="Times New Roman" pitchFamily="18" charset="0"/>
              </a:rPr>
              <a:t> Respiratory arrest in infants</a:t>
            </a:r>
          </a:p>
          <a:p>
            <a:pPr eaLnBrk="1" hangingPunct="1"/>
            <a:r>
              <a:rPr lang="en-GB" altLang="sv-SE" sz="1200">
                <a:cs typeface="Times New Roman" pitchFamily="18" charset="0"/>
                <a:sym typeface="Symbol" pitchFamily="18" charset="2"/>
              </a:rPr>
              <a:t></a:t>
            </a:r>
            <a:r>
              <a:rPr lang="en-GB" altLang="sv-SE" sz="1200">
                <a:cs typeface="Times New Roman" pitchFamily="18" charset="0"/>
              </a:rPr>
              <a:t> Acute symptom onset or suspected foreign body</a:t>
            </a:r>
          </a:p>
          <a:p>
            <a:pPr eaLnBrk="1" hangingPunct="1"/>
            <a:r>
              <a:rPr lang="en-GB" altLang="sv-SE" sz="1200">
                <a:cs typeface="Times New Roman" pitchFamily="18" charset="0"/>
                <a:sym typeface="Symbol" pitchFamily="18" charset="2"/>
              </a:rPr>
              <a:t></a:t>
            </a:r>
            <a:r>
              <a:rPr lang="en-GB" altLang="sv-SE" sz="1200">
                <a:cs typeface="Times New Roman" pitchFamily="18" charset="0"/>
              </a:rPr>
              <a:t> Severe known allergy</a:t>
            </a:r>
          </a:p>
          <a:p>
            <a:pPr eaLnBrk="1" hangingPunct="1"/>
            <a:r>
              <a:rPr lang="en-GB" altLang="sv-SE" sz="1200">
                <a:cs typeface="Times New Roman" pitchFamily="18" charset="0"/>
                <a:sym typeface="Symbol" pitchFamily="18" charset="2"/>
              </a:rPr>
              <a:t> </a:t>
            </a:r>
            <a:r>
              <a:rPr lang="en-GB" altLang="sv-SE" sz="120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Heart surgery during the past month</a:t>
            </a:r>
            <a:endParaRPr lang="en-GB" altLang="sv-SE" sz="1200"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95288" y="4260850"/>
            <a:ext cx="3313112" cy="439738"/>
          </a:xfrm>
          <a:prstGeom prst="rect">
            <a:avLst/>
          </a:prstGeom>
          <a:solidFill>
            <a:srgbClr val="FFFFFF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>
            <a:lvl1pPr marL="171450" indent="-1714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altLang="sv-SE" sz="120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</a:t>
            </a:r>
            <a:r>
              <a:rPr lang="sv-SE" altLang="sv-SE" sz="1200">
                <a:solidFill>
                  <a:srgbClr val="000000"/>
                </a:solidFill>
                <a:cs typeface="Times New Roman" pitchFamily="18" charset="0"/>
              </a:rPr>
              <a:t> Mild respiratory distress</a:t>
            </a:r>
          </a:p>
          <a:p>
            <a:pPr eaLnBrk="1" hangingPunct="1"/>
            <a:r>
              <a:rPr lang="sv-SE" altLang="sv-SE" sz="1200">
                <a:cs typeface="Times New Roman" pitchFamily="18" charset="0"/>
                <a:sym typeface="Symbol" pitchFamily="18" charset="2"/>
              </a:rPr>
              <a:t></a:t>
            </a:r>
            <a:r>
              <a:rPr lang="sv-SE" altLang="sv-SE" sz="1200">
                <a:cs typeface="Times New Roman" pitchFamily="18" charset="0"/>
              </a:rPr>
              <a:t> Known congenital or other chronic heart disease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95288" y="4762500"/>
            <a:ext cx="3313112" cy="611188"/>
          </a:xfrm>
          <a:prstGeom prst="rect">
            <a:avLst/>
          </a:prstGeom>
          <a:solidFill>
            <a:srgbClr val="FFFFFF"/>
          </a:solidFill>
          <a:ln w="38100">
            <a:solidFill>
              <a:srgbClr val="00FF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altLang="sv-SE" sz="120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</a:t>
            </a:r>
            <a:r>
              <a:rPr lang="sv-SE" altLang="sv-SE" sz="1200">
                <a:solidFill>
                  <a:srgbClr val="000000"/>
                </a:solidFill>
                <a:cs typeface="Times New Roman" pitchFamily="18" charset="0"/>
              </a:rPr>
              <a:t> Barking cough without increased respiratory effort</a:t>
            </a:r>
          </a:p>
          <a:p>
            <a:pPr eaLnBrk="1" hangingPunct="1"/>
            <a:r>
              <a:rPr lang="sv-SE" altLang="sv-SE" sz="120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</a:t>
            </a:r>
            <a:r>
              <a:rPr lang="sv-SE" altLang="sv-SE" sz="1200">
                <a:solidFill>
                  <a:srgbClr val="000000"/>
                </a:solidFill>
                <a:cs typeface="Times New Roman" pitchFamily="18" charset="0"/>
              </a:rPr>
              <a:t> None of the above</a:t>
            </a:r>
          </a:p>
        </p:txBody>
      </p:sp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0" y="2971800"/>
            <a:ext cx="22225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altLang="sv-SE" sz="900">
                <a:latin typeface="Calibri" pitchFamily="34" charset="0"/>
                <a:cs typeface="Arial" charset="0"/>
              </a:rPr>
              <a:t/>
            </a:r>
            <a:br>
              <a:rPr lang="sv-SE" altLang="sv-SE" sz="900">
                <a:latin typeface="Calibri" pitchFamily="34" charset="0"/>
                <a:cs typeface="Arial" charset="0"/>
              </a:rPr>
            </a:br>
            <a:endParaRPr lang="sv-SE" altLang="sv-SE" sz="1800">
              <a:latin typeface="Calibri" pitchFamily="34" charset="0"/>
              <a:cs typeface="Arial" charset="0"/>
            </a:endParaRPr>
          </a:p>
          <a:p>
            <a:r>
              <a:rPr lang="sv-SE" altLang="sv-SE" sz="1200">
                <a:cs typeface="Arial" charset="0"/>
              </a:rPr>
              <a:t> </a:t>
            </a:r>
            <a:endParaRPr lang="sv-SE" altLang="sv-SE" sz="900">
              <a:latin typeface="Calibri" pitchFamily="34" charset="0"/>
              <a:cs typeface="Arial" charset="0"/>
            </a:endParaRPr>
          </a:p>
          <a:p>
            <a:endParaRPr lang="sv-SE" altLang="sv-SE" sz="1800">
              <a:latin typeface="Calibri" pitchFamily="34" charset="0"/>
              <a:cs typeface="Arial" charset="0"/>
            </a:endParaRPr>
          </a:p>
        </p:txBody>
      </p:sp>
      <p:sp>
        <p:nvSpPr>
          <p:cNvPr id="6150" name="Text Box 14"/>
          <p:cNvSpPr txBox="1">
            <a:spLocks noChangeArrowheads="1"/>
          </p:cNvSpPr>
          <p:nvPr/>
        </p:nvSpPr>
        <p:spPr bwMode="auto">
          <a:xfrm>
            <a:off x="4984750" y="42402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endParaRPr lang="sv-SE" altLang="sv-SE" sz="1800">
              <a:latin typeface="Calibri" pitchFamily="34" charset="0"/>
              <a:cs typeface="Arial" charset="0"/>
            </a:endParaRPr>
          </a:p>
        </p:txBody>
      </p:sp>
      <p:sp>
        <p:nvSpPr>
          <p:cNvPr id="6151" name="textruta 21"/>
          <p:cNvSpPr txBox="1">
            <a:spLocks noChangeArrowheads="1"/>
          </p:cNvSpPr>
          <p:nvPr/>
        </p:nvSpPr>
        <p:spPr bwMode="auto">
          <a:xfrm>
            <a:off x="217488" y="549275"/>
            <a:ext cx="379253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altLang="sv-SE" sz="1400" b="1">
                <a:cs typeface="Times New Roman" pitchFamily="18" charset="0"/>
              </a:rPr>
              <a:t>104. retts-p</a:t>
            </a:r>
            <a:endParaRPr lang="sv-SE" altLang="sv-SE" sz="1400">
              <a:cs typeface="Times New Roman" pitchFamily="18" charset="0"/>
            </a:endParaRPr>
          </a:p>
          <a:p>
            <a:pPr eaLnBrk="1" hangingPunct="1"/>
            <a:r>
              <a:rPr lang="sv-SE" altLang="sv-SE" sz="1400">
                <a:cs typeface="Times New Roman" pitchFamily="18" charset="0"/>
              </a:rPr>
              <a:t>     </a:t>
            </a:r>
            <a:r>
              <a:rPr lang="sv-SE" altLang="sv-SE" sz="1400" b="1">
                <a:cs typeface="Times New Roman" pitchFamily="18" charset="0"/>
              </a:rPr>
              <a:t>-  Respiratory Difficulty (Dyspnoea,  </a:t>
            </a:r>
          </a:p>
          <a:p>
            <a:pPr eaLnBrk="1" hangingPunct="1"/>
            <a:r>
              <a:rPr lang="sv-SE" altLang="sv-SE" sz="1400" b="1">
                <a:cs typeface="Times New Roman" pitchFamily="18" charset="0"/>
              </a:rPr>
              <a:t>           Shortness of Breath) R06.0</a:t>
            </a:r>
            <a:endParaRPr lang="sv-SE" altLang="sv-SE" sz="1400">
              <a:cs typeface="Times New Roman" pitchFamily="18" charset="0"/>
            </a:endParaRPr>
          </a:p>
          <a:p>
            <a:pPr eaLnBrk="1" hangingPunct="1"/>
            <a:r>
              <a:rPr lang="sv-SE" altLang="sv-SE" sz="1400">
                <a:cs typeface="Times New Roman" pitchFamily="18" charset="0"/>
              </a:rPr>
              <a:t>     </a:t>
            </a:r>
            <a:r>
              <a:rPr lang="sv-SE" altLang="sv-SE" sz="1400" b="1">
                <a:cs typeface="Times New Roman" pitchFamily="18" charset="0"/>
              </a:rPr>
              <a:t>-  Hyperventilation R06.4</a:t>
            </a:r>
            <a:endParaRPr lang="sv-SE" altLang="sv-SE" sz="1400">
              <a:cs typeface="Times New Roman" pitchFamily="18" charset="0"/>
            </a:endParaRPr>
          </a:p>
          <a:p>
            <a:pPr eaLnBrk="1" hangingPunct="1"/>
            <a:r>
              <a:rPr lang="sv-SE" altLang="sv-SE" sz="1400">
                <a:cs typeface="Times New Roman" pitchFamily="18" charset="0"/>
              </a:rPr>
              <a:t>     </a:t>
            </a:r>
            <a:r>
              <a:rPr lang="sv-SE" altLang="sv-SE" sz="1400" b="1">
                <a:cs typeface="Times New Roman" pitchFamily="18" charset="0"/>
              </a:rPr>
              <a:t>-  Chest Pain when Breathing R07.1</a:t>
            </a:r>
            <a:endParaRPr lang="sv-SE" altLang="sv-SE" sz="1400">
              <a:cs typeface="Times New Roman" pitchFamily="18" charset="0"/>
            </a:endParaRPr>
          </a:p>
          <a:p>
            <a:pPr eaLnBrk="1" hangingPunct="1"/>
            <a:r>
              <a:rPr lang="sv-SE" altLang="sv-SE" sz="1400">
                <a:cs typeface="Times New Roman" pitchFamily="18" charset="0"/>
              </a:rPr>
              <a:t>     </a:t>
            </a:r>
            <a:r>
              <a:rPr lang="sv-SE" altLang="sv-SE" sz="1400" b="1">
                <a:cs typeface="Times New Roman" pitchFamily="18" charset="0"/>
              </a:rPr>
              <a:t>-  Foreign Body in the Lower Airway</a:t>
            </a:r>
          </a:p>
          <a:p>
            <a:pPr eaLnBrk="1" hangingPunct="1"/>
            <a:r>
              <a:rPr lang="sv-SE" altLang="sv-SE" sz="1400">
                <a:cs typeface="Times New Roman" pitchFamily="18" charset="0"/>
              </a:rPr>
              <a:t>     </a:t>
            </a:r>
            <a:r>
              <a:rPr lang="sv-SE" altLang="sv-SE" sz="1400" b="1">
                <a:cs typeface="Times New Roman" pitchFamily="18" charset="0"/>
              </a:rPr>
              <a:t>-  Apnoea/Interrupted Breathing</a:t>
            </a:r>
            <a:endParaRPr lang="sv-SE" altLang="sv-SE" sz="1400">
              <a:cs typeface="Times New Roman" pitchFamily="18" charset="0"/>
            </a:endParaRPr>
          </a:p>
        </p:txBody>
      </p:sp>
      <p:sp>
        <p:nvSpPr>
          <p:cNvPr id="6152" name="Text Box 2"/>
          <p:cNvSpPr txBox="1">
            <a:spLocks noChangeArrowheads="1"/>
          </p:cNvSpPr>
          <p:nvPr/>
        </p:nvSpPr>
        <p:spPr bwMode="auto">
          <a:xfrm>
            <a:off x="395288" y="1901825"/>
            <a:ext cx="3313112" cy="865188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sv-SE" sz="1200">
                <a:cs typeface="Times New Roman" pitchFamily="18" charset="0"/>
                <a:sym typeface="Symbol" pitchFamily="18" charset="2"/>
              </a:rPr>
              <a:t></a:t>
            </a:r>
            <a:r>
              <a:rPr lang="en-GB" altLang="sv-SE" sz="1200">
                <a:cs typeface="Times New Roman" pitchFamily="18" charset="0"/>
              </a:rPr>
              <a:t> Severe respiratory distress</a:t>
            </a:r>
          </a:p>
          <a:p>
            <a:pPr eaLnBrk="1" hangingPunct="1"/>
            <a:r>
              <a:rPr lang="en-GB" altLang="sv-SE" sz="1200">
                <a:cs typeface="Times New Roman" pitchFamily="18" charset="0"/>
                <a:sym typeface="Symbol" pitchFamily="18" charset="2"/>
              </a:rPr>
              <a:t></a:t>
            </a:r>
            <a:r>
              <a:rPr lang="en-GB" altLang="sv-SE" sz="1200">
                <a:cs typeface="Times New Roman" pitchFamily="18" charset="0"/>
              </a:rPr>
              <a:t> Stridor, fever and difficulty swallowing</a:t>
            </a:r>
          </a:p>
          <a:p>
            <a:pPr eaLnBrk="1" hangingPunct="1"/>
            <a:r>
              <a:rPr lang="en-GB" altLang="sv-SE" sz="1200">
                <a:cs typeface="Times New Roman" pitchFamily="18" charset="0"/>
                <a:sym typeface="Symbol" pitchFamily="18" charset="2"/>
              </a:rPr>
              <a:t></a:t>
            </a:r>
            <a:r>
              <a:rPr lang="en-GB" altLang="sv-SE" sz="1200">
                <a:cs typeface="Times New Roman" pitchFamily="18" charset="0"/>
              </a:rPr>
              <a:t> Concomitant urticaria or swelling of the face</a:t>
            </a:r>
          </a:p>
          <a:p>
            <a:pPr eaLnBrk="1" hangingPunct="1"/>
            <a:r>
              <a:rPr lang="en-GB" altLang="sv-SE" sz="1200">
                <a:latin typeface="Arial" charset="0"/>
                <a:cs typeface="Times New Roman" pitchFamily="18" charset="0"/>
                <a:sym typeface="Symbol" pitchFamily="18" charset="2"/>
              </a:rPr>
              <a:t></a:t>
            </a:r>
            <a:r>
              <a:rPr lang="en-GB" altLang="sv-SE" sz="1200">
                <a:latin typeface="Arial" charset="0"/>
                <a:cs typeface="Times New Roman" pitchFamily="18" charset="0"/>
              </a:rPr>
              <a:t> </a:t>
            </a:r>
            <a:r>
              <a:rPr lang="en-GB" altLang="sv-SE" sz="1200">
                <a:solidFill>
                  <a:srgbClr val="000000"/>
                </a:solidFill>
                <a:cs typeface="Times New Roman" pitchFamily="18" charset="0"/>
              </a:rPr>
              <a:t>Suspected meningitis/sepsis</a:t>
            </a:r>
            <a:endParaRPr lang="en-GB" altLang="sv-SE" sz="1200">
              <a:cs typeface="Times New Roman" pitchFamily="18" charset="0"/>
            </a:endParaRPr>
          </a:p>
        </p:txBody>
      </p:sp>
      <p:sp>
        <p:nvSpPr>
          <p:cNvPr id="6153" name="textruta 31"/>
          <p:cNvSpPr txBox="1">
            <a:spLocks noChangeArrowheads="1"/>
          </p:cNvSpPr>
          <p:nvPr/>
        </p:nvSpPr>
        <p:spPr bwMode="auto">
          <a:xfrm>
            <a:off x="3995738" y="32131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endParaRPr lang="sv-SE" altLang="sv-SE" sz="1800">
              <a:latin typeface="Calibri" pitchFamily="34" charset="0"/>
              <a:cs typeface="Arial" charset="0"/>
            </a:endParaRPr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3851275" y="3141663"/>
            <a:ext cx="5184775" cy="28622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altLang="sv-SE" sz="1200" b="1" dirty="0">
                <a:cs typeface="Arial" charset="0"/>
              </a:rPr>
              <a:t>Fact Box</a:t>
            </a:r>
          </a:p>
          <a:p>
            <a:pPr eaLnBrk="1" hangingPunct="1"/>
            <a:endParaRPr lang="en-GB" altLang="sv-SE" sz="1200" dirty="0">
              <a:cs typeface="Times New Roman" pitchFamily="18" charset="0"/>
            </a:endParaRPr>
          </a:p>
          <a:p>
            <a:pPr eaLnBrk="1" hangingPunct="1"/>
            <a:r>
              <a:rPr lang="en-GB" altLang="sv-SE" sz="1200" dirty="0">
                <a:cs typeface="Times New Roman" pitchFamily="18" charset="0"/>
              </a:rPr>
              <a:t>Epiglottitis is a serious infection which can be suspected in children that have a high fever, show respiratory distress and do not want to swallow their own saliva.</a:t>
            </a:r>
          </a:p>
          <a:p>
            <a:pPr eaLnBrk="1" hangingPunct="1"/>
            <a:r>
              <a:rPr lang="en-GB" altLang="sv-SE" sz="1200" dirty="0">
                <a:cs typeface="Times New Roman" pitchFamily="18" charset="0"/>
              </a:rPr>
              <a:t>It is important to keep the child calm and allow the child to choose their own body position. If the child reacts to the oxygen mask then a parent or other adult can blow oxygen over the child. </a:t>
            </a:r>
          </a:p>
          <a:p>
            <a:pPr eaLnBrk="1" hangingPunct="1"/>
            <a:r>
              <a:rPr lang="en-GB" altLang="sv-SE" sz="1200" dirty="0">
                <a:cs typeface="Times New Roman" pitchFamily="18" charset="0"/>
              </a:rPr>
              <a:t>Apnoea in infants is a non-specific sign which may indicate anything from serious infection/seizure to a banal aspiration incident.</a:t>
            </a:r>
          </a:p>
          <a:p>
            <a:pPr eaLnBrk="1" hangingPunct="1"/>
            <a:r>
              <a:rPr lang="en-GB" altLang="sv-SE" sz="1200" dirty="0">
                <a:cs typeface="Times New Roman" pitchFamily="18" charset="0"/>
              </a:rPr>
              <a:t>Respiratory difficulty is usually caused by lung disease.</a:t>
            </a:r>
          </a:p>
          <a:p>
            <a:pPr eaLnBrk="1" hangingPunct="1"/>
            <a:r>
              <a:rPr lang="en-GB" altLang="sv-SE" sz="1200" dirty="0">
                <a:cs typeface="Times New Roman" pitchFamily="18" charset="0"/>
              </a:rPr>
              <a:t>It is important to also consider cardiac causes and acidosis respectively (as in diabetes). Respiratory distress may be an element of a state of shock triggered by factors such as sepsis, anaphylaxis, bleeding or dehydration. </a:t>
            </a:r>
          </a:p>
          <a:p>
            <a:pPr eaLnBrk="1" hangingPunct="1"/>
            <a:r>
              <a:rPr lang="en-GB" altLang="sv-SE" sz="1200" dirty="0">
                <a:cs typeface="Times New Roman" pitchFamily="18" charset="0"/>
              </a:rPr>
              <a:t>Apnoea/interrupted breathing in very small children may indicate sepsis.</a:t>
            </a:r>
          </a:p>
          <a:p>
            <a:pPr eaLnBrk="1" hangingPunct="1"/>
            <a:endParaRPr lang="sv-SE" altLang="sv-SE" sz="1200" dirty="0">
              <a:cs typeface="Times New Roman" pitchFamily="18" charset="0"/>
            </a:endParaRPr>
          </a:p>
        </p:txBody>
      </p:sp>
      <p:sp>
        <p:nvSpPr>
          <p:cNvPr id="6155" name="Platshållare för datum 1"/>
          <p:cNvSpPr txBox="1">
            <a:spLocks/>
          </p:cNvSpPr>
          <p:nvPr/>
        </p:nvSpPr>
        <p:spPr bwMode="auto">
          <a:xfrm>
            <a:off x="8199438" y="6538913"/>
            <a:ext cx="10525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altLang="sv-SE" sz="1200">
                <a:latin typeface="Calibri" pitchFamily="34" charset="0"/>
                <a:cs typeface="Arial" charset="0"/>
              </a:rPr>
              <a:t>retts-p 2014</a:t>
            </a:r>
          </a:p>
        </p:txBody>
      </p:sp>
      <p:grpSp>
        <p:nvGrpSpPr>
          <p:cNvPr id="6156" name="Grupp 47"/>
          <p:cNvGrpSpPr>
            <a:grpSpLocks/>
          </p:cNvGrpSpPr>
          <p:nvPr/>
        </p:nvGrpSpPr>
        <p:grpSpPr bwMode="auto">
          <a:xfrm>
            <a:off x="395288" y="5441950"/>
            <a:ext cx="431800" cy="1081088"/>
            <a:chOff x="395288" y="5442605"/>
            <a:chExt cx="432066" cy="1079986"/>
          </a:xfrm>
        </p:grpSpPr>
        <p:sp>
          <p:nvSpPr>
            <p:cNvPr id="6163" name="AutoShape 12"/>
            <p:cNvSpPr>
              <a:spLocks noChangeArrowheads="1"/>
            </p:cNvSpPr>
            <p:nvPr/>
          </p:nvSpPr>
          <p:spPr bwMode="auto">
            <a:xfrm>
              <a:off x="395288" y="5442605"/>
              <a:ext cx="431742" cy="215644"/>
            </a:xfrm>
            <a:prstGeom prst="rightArrowCallout">
              <a:avLst>
                <a:gd name="adj1" fmla="val 25000"/>
                <a:gd name="adj2" fmla="val 25000"/>
                <a:gd name="adj3" fmla="val 33331"/>
                <a:gd name="adj4" fmla="val 6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sv-SE" altLang="sv-SE" sz="1800">
                <a:latin typeface="Calibri" pitchFamily="34" charset="0"/>
                <a:cs typeface="Arial" charset="0"/>
              </a:endParaRPr>
            </a:p>
          </p:txBody>
        </p:sp>
        <p:sp>
          <p:nvSpPr>
            <p:cNvPr id="6164" name="AutoShape 13"/>
            <p:cNvSpPr>
              <a:spLocks noChangeArrowheads="1"/>
            </p:cNvSpPr>
            <p:nvPr/>
          </p:nvSpPr>
          <p:spPr bwMode="auto">
            <a:xfrm>
              <a:off x="395536" y="5739791"/>
              <a:ext cx="431818" cy="215817"/>
            </a:xfrm>
            <a:prstGeom prst="rightArrowCallout">
              <a:avLst>
                <a:gd name="adj1" fmla="val 25000"/>
                <a:gd name="adj2" fmla="val 25000"/>
                <a:gd name="adj3" fmla="val 33329"/>
                <a:gd name="adj4" fmla="val 66667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sv-SE" altLang="sv-SE" sz="1800">
                <a:latin typeface="Calibri" pitchFamily="34" charset="0"/>
                <a:cs typeface="Arial" charset="0"/>
              </a:endParaRPr>
            </a:p>
          </p:txBody>
        </p:sp>
        <p:sp>
          <p:nvSpPr>
            <p:cNvPr id="6165" name="AutoShape 17"/>
            <p:cNvSpPr>
              <a:spLocks noChangeArrowheads="1"/>
            </p:cNvSpPr>
            <p:nvPr/>
          </p:nvSpPr>
          <p:spPr bwMode="auto">
            <a:xfrm>
              <a:off x="395288" y="6016905"/>
              <a:ext cx="431851" cy="215965"/>
            </a:xfrm>
            <a:prstGeom prst="rightArrowCallout">
              <a:avLst>
                <a:gd name="adj1" fmla="val 25000"/>
                <a:gd name="adj2" fmla="val 25000"/>
                <a:gd name="adj3" fmla="val 33336"/>
                <a:gd name="adj4" fmla="val 6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sv-SE" altLang="sv-SE" sz="1800">
                <a:latin typeface="Calibri" pitchFamily="34" charset="0"/>
                <a:cs typeface="Arial" charset="0"/>
              </a:endParaRPr>
            </a:p>
          </p:txBody>
        </p:sp>
        <p:sp>
          <p:nvSpPr>
            <p:cNvPr id="6166" name="AutoShape 18"/>
            <p:cNvSpPr>
              <a:spLocks noChangeArrowheads="1"/>
            </p:cNvSpPr>
            <p:nvPr/>
          </p:nvSpPr>
          <p:spPr bwMode="auto">
            <a:xfrm>
              <a:off x="395288" y="6306945"/>
              <a:ext cx="431792" cy="215646"/>
            </a:xfrm>
            <a:prstGeom prst="rightArrowCallout">
              <a:avLst>
                <a:gd name="adj1" fmla="val 25000"/>
                <a:gd name="adj2" fmla="val 25000"/>
                <a:gd name="adj3" fmla="val 33335"/>
                <a:gd name="adj4" fmla="val 66667"/>
              </a:avLst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sv-SE" altLang="sv-SE" sz="1800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6157" name="Grupp 20"/>
          <p:cNvGrpSpPr>
            <a:grpSpLocks/>
          </p:cNvGrpSpPr>
          <p:nvPr/>
        </p:nvGrpSpPr>
        <p:grpSpPr bwMode="auto">
          <a:xfrm>
            <a:off x="3865563" y="60325"/>
            <a:ext cx="5184775" cy="3024188"/>
            <a:chOff x="3865563" y="692844"/>
            <a:chExt cx="5184775" cy="3024188"/>
          </a:xfrm>
        </p:grpSpPr>
        <p:sp>
          <p:nvSpPr>
            <p:cNvPr id="6160" name="Text Box 11"/>
            <p:cNvSpPr txBox="1">
              <a:spLocks noChangeArrowheads="1"/>
            </p:cNvSpPr>
            <p:nvPr/>
          </p:nvSpPr>
          <p:spPr bwMode="auto">
            <a:xfrm>
              <a:off x="3865563" y="692844"/>
              <a:ext cx="5184775" cy="30241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sv-SE" altLang="sv-SE" sz="1200" b="1" dirty="0">
                  <a:cs typeface="Times New Roman" pitchFamily="18" charset="0"/>
                </a:rPr>
                <a:t>ESS </a:t>
              </a:r>
              <a:r>
                <a:rPr lang="en-GB" altLang="sv-SE" sz="1200" b="1" dirty="0">
                  <a:cs typeface="Times New Roman" pitchFamily="18" charset="0"/>
                </a:rPr>
                <a:t>Guidelines</a:t>
              </a:r>
            </a:p>
            <a:p>
              <a:endParaRPr lang="en-GB" altLang="sv-SE" sz="1200" i="1" u="sng" dirty="0">
                <a:cs typeface="Times New Roman" pitchFamily="18" charset="0"/>
              </a:endParaRPr>
            </a:p>
            <a:p>
              <a:r>
                <a:rPr lang="en-GB" altLang="sv-SE" sz="1200" i="1" u="sng" dirty="0">
                  <a:cs typeface="Times New Roman" pitchFamily="18" charset="0"/>
                </a:rPr>
                <a:t>Severe respiratory distress</a:t>
              </a:r>
              <a:r>
                <a:rPr lang="en-GB" altLang="sv-SE" sz="1200" i="1" dirty="0">
                  <a:cs typeface="Times New Roman" pitchFamily="18" charset="0"/>
                </a:rPr>
                <a:t>: </a:t>
              </a:r>
              <a:r>
                <a:rPr lang="en-GB" altLang="sv-SE" sz="1200" dirty="0">
                  <a:cs typeface="Times New Roman" pitchFamily="18" charset="0"/>
                </a:rPr>
                <a:t>obstruction of the upper airway (subdued voice, drooling, difficulty swallowing and increased respiratory effort), cyanosis, pronounced intercostal recessions, nasal flaring, grunting, </a:t>
              </a:r>
              <a:r>
                <a:rPr lang="en-GB" altLang="sv-SE" sz="1200" dirty="0" err="1">
                  <a:cs typeface="Times New Roman" pitchFamily="18" charset="0"/>
                </a:rPr>
                <a:t>tachypnoea</a:t>
              </a:r>
              <a:r>
                <a:rPr lang="en-GB" altLang="sv-SE" sz="1200" dirty="0">
                  <a:cs typeface="Times New Roman" pitchFamily="18" charset="0"/>
                </a:rPr>
                <a:t>/</a:t>
              </a:r>
              <a:r>
                <a:rPr lang="en-GB" altLang="sv-SE" sz="1200" dirty="0" err="1">
                  <a:cs typeface="Times New Roman" pitchFamily="18" charset="0"/>
                </a:rPr>
                <a:t>bradypnoea</a:t>
              </a:r>
              <a:r>
                <a:rPr lang="en-GB" altLang="sv-SE" sz="1200" dirty="0">
                  <a:cs typeface="Times New Roman" pitchFamily="18" charset="0"/>
                </a:rPr>
                <a:t>, irregular breathing, uses only single words or too weary to talk, quiet and still, apathetic towards parents. </a:t>
              </a:r>
              <a:endParaRPr lang="en-GB" altLang="sv-SE" sz="400" i="1" u="sng" dirty="0">
                <a:cs typeface="Times New Roman" pitchFamily="18" charset="0"/>
              </a:endParaRPr>
            </a:p>
            <a:p>
              <a:r>
                <a:rPr lang="en-GB" altLang="sv-SE" sz="1200" i="1" u="sng" dirty="0">
                  <a:cs typeface="Times New Roman" pitchFamily="18" charset="0"/>
                </a:rPr>
                <a:t>Moderate respiratory distress</a:t>
              </a:r>
              <a:r>
                <a:rPr lang="en-GB" altLang="sv-SE" sz="1200" i="1" dirty="0">
                  <a:cs typeface="Times New Roman" pitchFamily="18" charset="0"/>
                </a:rPr>
                <a:t>:</a:t>
              </a:r>
              <a:r>
                <a:rPr lang="en-GB" altLang="sv-SE" sz="1200" dirty="0">
                  <a:cs typeface="Times New Roman" pitchFamily="18" charset="0"/>
                </a:rPr>
                <a:t> increased use of thorax/shoulders to assist breathing, prolonged expiration, stridor in awake children with preserved cough and vomit reflex, minor to moderate intercostal recessions, </a:t>
              </a:r>
              <a:r>
                <a:rPr lang="en-GB" altLang="sv-SE" sz="1200" dirty="0" err="1">
                  <a:cs typeface="Times New Roman" pitchFamily="18" charset="0"/>
                </a:rPr>
                <a:t>tachypnoea</a:t>
              </a:r>
              <a:r>
                <a:rPr lang="en-GB" altLang="sv-SE" sz="1200" dirty="0">
                  <a:cs typeface="Times New Roman" pitchFamily="18" charset="0"/>
                </a:rPr>
                <a:t>, speaking in short phrases, anxious/restless/apprehensive. </a:t>
              </a:r>
              <a:endParaRPr lang="en-GB" altLang="sv-SE" sz="800" i="1" u="sng" dirty="0">
                <a:cs typeface="Times New Roman" pitchFamily="18" charset="0"/>
              </a:endParaRPr>
            </a:p>
            <a:p>
              <a:r>
                <a:rPr lang="en-GB" altLang="sv-SE" sz="1200" i="1" u="sng" dirty="0">
                  <a:cs typeface="Times New Roman" pitchFamily="18" charset="0"/>
                </a:rPr>
                <a:t>Mild respiratory distress:</a:t>
              </a:r>
              <a:r>
                <a:rPr lang="en-GB" altLang="sv-SE" sz="1200" i="1" dirty="0">
                  <a:cs typeface="Times New Roman" pitchFamily="18" charset="0"/>
                </a:rPr>
                <a:t> </a:t>
              </a:r>
              <a:r>
                <a:rPr lang="en-GB" altLang="sv-SE" sz="1200" dirty="0">
                  <a:cs typeface="Times New Roman" pitchFamily="18" charset="0"/>
                </a:rPr>
                <a:t>dyspnoea, fast breathing, breathless on exertion, normal respiratory effort, speaks in entire sentences, frequent cough. </a:t>
              </a:r>
              <a:endParaRPr lang="en-GB" altLang="sv-SE" sz="1200" i="1" dirty="0">
                <a:cs typeface="Times New Roman" pitchFamily="18" charset="0"/>
              </a:endParaRPr>
            </a:p>
            <a:p>
              <a:pPr eaLnBrk="1" hangingPunct="1"/>
              <a:r>
                <a:rPr lang="en-GB" altLang="sv-SE" sz="1200" i="1" dirty="0">
                  <a:cs typeface="Times New Roman" pitchFamily="18" charset="0"/>
                </a:rPr>
                <a:t>Dyspnoea </a:t>
              </a:r>
              <a:r>
                <a:rPr lang="en-GB" altLang="sv-SE" sz="1200" dirty="0">
                  <a:cs typeface="Times New Roman" pitchFamily="18" charset="0"/>
                </a:rPr>
                <a:t>is a subjective experience of respiratory difficulty.</a:t>
              </a:r>
            </a:p>
          </p:txBody>
        </p:sp>
        <p:sp>
          <p:nvSpPr>
            <p:cNvPr id="6161" name="Rektangel 21"/>
            <p:cNvSpPr>
              <a:spLocks noChangeArrowheads="1"/>
            </p:cNvSpPr>
            <p:nvPr/>
          </p:nvSpPr>
          <p:spPr bwMode="auto">
            <a:xfrm>
              <a:off x="3924300" y="3367088"/>
              <a:ext cx="2160588" cy="27622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sv-SE" altLang="sv-SE" sz="1200">
                  <a:cs typeface="Arial" charset="0"/>
                </a:rPr>
                <a:t>Suspected meningitis/sepsis</a:t>
              </a:r>
              <a:endParaRPr lang="sv-SE" altLang="sv-SE" sz="1200" i="1">
                <a:cs typeface="Arial" charset="0"/>
              </a:endParaRPr>
            </a:p>
          </p:txBody>
        </p:sp>
        <p:sp>
          <p:nvSpPr>
            <p:cNvPr id="6162" name="Rektangel 21"/>
            <p:cNvSpPr>
              <a:spLocks noChangeArrowheads="1"/>
            </p:cNvSpPr>
            <p:nvPr/>
          </p:nvSpPr>
          <p:spPr bwMode="auto">
            <a:xfrm>
              <a:off x="6300788" y="3384550"/>
              <a:ext cx="2232025" cy="276225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sv-SE" altLang="sv-SE" sz="1200">
                  <a:cs typeface="Arial" charset="0"/>
                </a:rPr>
                <a:t>Suspected abuse – see Appendix</a:t>
              </a:r>
              <a:endParaRPr lang="sv-SE" altLang="sv-SE" sz="1200" i="1">
                <a:cs typeface="Arial" charset="0"/>
              </a:endParaRPr>
            </a:p>
          </p:txBody>
        </p:sp>
      </p:grpSp>
      <p:sp>
        <p:nvSpPr>
          <p:cNvPr id="6158" name="Text Box 13"/>
          <p:cNvSpPr txBox="1">
            <a:spLocks noChangeArrowheads="1"/>
          </p:cNvSpPr>
          <p:nvPr/>
        </p:nvSpPr>
        <p:spPr bwMode="auto">
          <a:xfrm>
            <a:off x="3851275" y="6067425"/>
            <a:ext cx="4608513" cy="314325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altLang="nb-NO" sz="1200" b="1">
                <a:solidFill>
                  <a:srgbClr val="000000"/>
                </a:solidFill>
              </a:rPr>
              <a:t>Pre-hospital process actions</a:t>
            </a:r>
            <a:r>
              <a:rPr lang="sv-SE" altLang="nb-NO" sz="1200">
                <a:solidFill>
                  <a:srgbClr val="000000"/>
                </a:solidFill>
              </a:rPr>
              <a:t>: According to pre-hospital organisation</a:t>
            </a:r>
            <a:endParaRPr lang="sv-SE" altLang="nb-NO">
              <a:solidFill>
                <a:srgbClr val="000000"/>
              </a:solidFill>
            </a:endParaRPr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1187624" y="5589240"/>
            <a:ext cx="2520280" cy="830997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v-SE" sz="1200" b="1" dirty="0">
                <a:ea typeface="ＭＳ Ｐゴシック" pitchFamily="34" charset="-128"/>
              </a:rPr>
              <a:t>Hospital process action</a:t>
            </a:r>
            <a:r>
              <a:rPr lang="sv-SE" sz="1200" dirty="0">
                <a:ea typeface="ＭＳ Ｐゴシック" pitchFamily="34" charset="-128"/>
              </a:rPr>
              <a:t>: </a:t>
            </a:r>
          </a:p>
          <a:p>
            <a:pPr>
              <a:defRPr/>
            </a:pPr>
            <a:r>
              <a:rPr lang="sv-SE" sz="1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a typeface="ＭＳ Ｐゴシック" pitchFamily="34" charset="-128"/>
              </a:rPr>
              <a:t>Red</a:t>
            </a:r>
            <a:r>
              <a:rPr lang="sv-SE" sz="1200" dirty="0">
                <a:ea typeface="ＭＳ Ｐゴシック" pitchFamily="34" charset="-128"/>
              </a:rPr>
              <a:t>: </a:t>
            </a:r>
            <a:r>
              <a:rPr lang="sv-SE" sz="1200" dirty="0">
                <a:latin typeface="Calibri" pitchFamily="34" charset="0"/>
                <a:ea typeface="ＭＳ Ｐゴシック" pitchFamily="34" charset="-128"/>
              </a:rPr>
              <a:t>O</a:t>
            </a:r>
            <a:r>
              <a:rPr lang="sv-SE" sz="1200" baseline="-25000" dirty="0">
                <a:latin typeface="Calibri" pitchFamily="34" charset="0"/>
                <a:ea typeface="ＭＳ Ｐゴシック" pitchFamily="34" charset="-128"/>
              </a:rPr>
              <a:t>2 </a:t>
            </a:r>
            <a:r>
              <a:rPr lang="sv-SE" sz="1200" dirty="0"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and </a:t>
            </a:r>
            <a:r>
              <a:rPr lang="sv-SE" sz="1200" dirty="0" err="1"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decision</a:t>
            </a:r>
            <a:r>
              <a:rPr lang="sv-SE" sz="1200" dirty="0"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 by </a:t>
            </a:r>
            <a:r>
              <a:rPr lang="sv-SE" sz="1200" dirty="0" err="1"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physician</a:t>
            </a:r>
            <a:r>
              <a:rPr lang="sv-SE" sz="1200" dirty="0"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 . </a:t>
            </a:r>
            <a:endParaRPr lang="sv-SE" sz="1200" dirty="0">
              <a:ea typeface="ＭＳ Ｐゴシック" pitchFamily="34" charset="-128"/>
              <a:cs typeface="Times New Roman" pitchFamily="18" charset="0"/>
              <a:sym typeface="Symbol" pitchFamily="18" charset="2"/>
            </a:endParaRPr>
          </a:p>
          <a:p>
            <a:pPr>
              <a:defRPr/>
            </a:pPr>
            <a:r>
              <a:rPr lang="sv-SE" sz="1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  <a:ea typeface="ＭＳ Ｐゴシック" pitchFamily="34" charset="-128"/>
              </a:rPr>
              <a:t>Orange</a:t>
            </a:r>
            <a:r>
              <a:rPr lang="sv-SE" sz="1200" dirty="0"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: </a:t>
            </a:r>
            <a:r>
              <a:rPr lang="sv-SE" sz="1200" dirty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sv-SE" sz="1200" dirty="0">
                <a:latin typeface="Calibri" pitchFamily="34" charset="0"/>
                <a:ea typeface="ＭＳ Ｐゴシック" pitchFamily="34" charset="-128"/>
              </a:rPr>
              <a:t>O</a:t>
            </a:r>
            <a:r>
              <a:rPr lang="sv-SE" sz="1200" baseline="-25000" dirty="0">
                <a:latin typeface="Calibri" pitchFamily="34" charset="0"/>
                <a:ea typeface="ＭＳ Ｐゴシック" pitchFamily="34" charset="-128"/>
              </a:rPr>
              <a:t>2</a:t>
            </a:r>
            <a:r>
              <a:rPr lang="sv-SE" sz="1200" dirty="0">
                <a:ea typeface="ＭＳ Ｐゴシック" pitchFamily="34" charset="-128"/>
                <a:cs typeface="Times New Roman" pitchFamily="18" charset="0"/>
              </a:rPr>
              <a:t>  </a:t>
            </a:r>
            <a:r>
              <a:rPr lang="sv-SE" sz="1200" dirty="0" err="1">
                <a:ea typeface="ＭＳ Ｐゴシック" pitchFamily="34" charset="-128"/>
                <a:cs typeface="Times New Roman" pitchFamily="18" charset="0"/>
              </a:rPr>
              <a:t>Consider</a:t>
            </a:r>
            <a:r>
              <a:rPr lang="sv-SE" sz="1200" dirty="0">
                <a:ea typeface="ＭＳ Ｐゴシック" pitchFamily="34" charset="-128"/>
                <a:cs typeface="Times New Roman" pitchFamily="18" charset="0"/>
              </a:rPr>
              <a:t> inhalation.</a:t>
            </a:r>
            <a:r>
              <a:rPr lang="sv-SE" sz="1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ea typeface="ＭＳ Ｐゴシック" pitchFamily="34" charset="-128"/>
              </a:rPr>
              <a:t> </a:t>
            </a:r>
            <a:r>
              <a:rPr lang="sv-SE" sz="12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ea typeface="ＭＳ Ｐゴシック" pitchFamily="34" charset="-128"/>
              </a:rPr>
              <a:t>Yellow</a:t>
            </a:r>
            <a:r>
              <a:rPr lang="sv-SE" sz="1200" dirty="0"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,</a:t>
            </a:r>
            <a:r>
              <a:rPr lang="sv-SE" sz="1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ea typeface="ＭＳ Ｐゴシック" pitchFamily="34" charset="-128"/>
              </a:rPr>
              <a:t> </a:t>
            </a:r>
            <a:r>
              <a:rPr lang="sv-SE" sz="1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66FF33"/>
                </a:solidFill>
                <a:ea typeface="ＭＳ Ｐゴシック" pitchFamily="34" charset="-128"/>
              </a:rPr>
              <a:t>Green</a:t>
            </a:r>
            <a:r>
              <a:rPr lang="sv-SE" sz="1200" dirty="0"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: </a:t>
            </a:r>
            <a:r>
              <a:rPr lang="sv-SE" sz="1200" dirty="0" err="1">
                <a:ea typeface="ＭＳ Ｐゴシック" pitchFamily="34" charset="-128"/>
                <a:cs typeface="Times New Roman" pitchFamily="18" charset="0"/>
              </a:rPr>
              <a:t>Consider</a:t>
            </a:r>
            <a:r>
              <a:rPr lang="sv-SE" sz="1200" dirty="0">
                <a:ea typeface="ＭＳ Ｐゴシック" pitchFamily="34" charset="-128"/>
                <a:cs typeface="Times New Roman" pitchFamily="18" charset="0"/>
              </a:rPr>
              <a:t> inhalation.</a:t>
            </a:r>
            <a:endParaRPr lang="sv-SE" sz="1200" dirty="0">
              <a:ea typeface="ＭＳ Ｐゴシック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1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449</Words>
  <Application>Microsoft Office PowerPoint</Application>
  <PresentationFormat>On-screen Show (4:3)</PresentationFormat>
  <Paragraphs>46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DMF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Henrik Døllner</dc:creator>
  <cp:lastModifiedBy>Henrik Døllner</cp:lastModifiedBy>
  <cp:revision>4</cp:revision>
  <dcterms:created xsi:type="dcterms:W3CDTF">2015-01-10T13:21:54Z</dcterms:created>
  <dcterms:modified xsi:type="dcterms:W3CDTF">2015-01-19T09:13:10Z</dcterms:modified>
</cp:coreProperties>
</file>