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3" r:id="rId2"/>
    <p:sldId id="264" r:id="rId3"/>
    <p:sldId id="265" r:id="rId4"/>
    <p:sldId id="266" r:id="rId5"/>
    <p:sldId id="262" r:id="rId6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33" d="100"/>
          <a:sy n="33" d="100"/>
        </p:scale>
        <p:origin x="-3126" y="-14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4AE10898-33E5-4C4D-A2F4-10226D191E82}" type="datetimeFigureOut">
              <a:rPr lang="en-GB" smtClean="0"/>
              <a:t>12/08/2015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2689E49C-AF15-4A97-A568-6519FE4E99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6024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623AD-0857-4BD9-9114-2EFEF24FB8AF}" type="datetimeFigureOut">
              <a:rPr lang="en-GB" smtClean="0"/>
              <a:t>12/08/2015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F3EAF-C67D-4720-A157-EF14E331BC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5736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623AD-0857-4BD9-9114-2EFEF24FB8AF}" type="datetimeFigureOut">
              <a:rPr lang="en-GB" smtClean="0"/>
              <a:t>12/08/2015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F3EAF-C67D-4720-A157-EF14E331BC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96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623AD-0857-4BD9-9114-2EFEF24FB8AF}" type="datetimeFigureOut">
              <a:rPr lang="en-GB" smtClean="0"/>
              <a:t>12/08/2015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F3EAF-C67D-4720-A157-EF14E331BC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4642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623AD-0857-4BD9-9114-2EFEF24FB8AF}" type="datetimeFigureOut">
              <a:rPr lang="en-GB" smtClean="0"/>
              <a:t>12/08/2015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F3EAF-C67D-4720-A157-EF14E331BC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117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623AD-0857-4BD9-9114-2EFEF24FB8AF}" type="datetimeFigureOut">
              <a:rPr lang="en-GB" smtClean="0"/>
              <a:t>12/08/2015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F3EAF-C67D-4720-A157-EF14E331BC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4065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623AD-0857-4BD9-9114-2EFEF24FB8AF}" type="datetimeFigureOut">
              <a:rPr lang="en-GB" smtClean="0"/>
              <a:t>12/08/2015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F3EAF-C67D-4720-A157-EF14E331BC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9124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623AD-0857-4BD9-9114-2EFEF24FB8AF}" type="datetimeFigureOut">
              <a:rPr lang="en-GB" smtClean="0"/>
              <a:t>12/08/2015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F3EAF-C67D-4720-A157-EF14E331BC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5663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623AD-0857-4BD9-9114-2EFEF24FB8AF}" type="datetimeFigureOut">
              <a:rPr lang="en-GB" smtClean="0"/>
              <a:t>12/08/2015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F3EAF-C67D-4720-A157-EF14E331BC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8721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623AD-0857-4BD9-9114-2EFEF24FB8AF}" type="datetimeFigureOut">
              <a:rPr lang="en-GB" smtClean="0"/>
              <a:t>12/08/2015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F3EAF-C67D-4720-A157-EF14E331BC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471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623AD-0857-4BD9-9114-2EFEF24FB8AF}" type="datetimeFigureOut">
              <a:rPr lang="en-GB" smtClean="0"/>
              <a:t>12/08/2015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F3EAF-C67D-4720-A157-EF14E331BC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3108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623AD-0857-4BD9-9114-2EFEF24FB8AF}" type="datetimeFigureOut">
              <a:rPr lang="en-GB" smtClean="0"/>
              <a:t>12/08/2015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F3EAF-C67D-4720-A157-EF14E331BC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086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623AD-0857-4BD9-9114-2EFEF24FB8AF}" type="datetimeFigureOut">
              <a:rPr lang="en-GB" smtClean="0"/>
              <a:t>12/08/2015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0F3EAF-C67D-4720-A157-EF14E331BC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2772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Relationship Id="rId14" Type="http://schemas.openxmlformats.org/officeDocument/2006/relationships/image" Target="../media/image3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51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12" Type="http://schemas.openxmlformats.org/officeDocument/2006/relationships/image" Target="../media/image50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11" Type="http://schemas.openxmlformats.org/officeDocument/2006/relationships/image" Target="../media/image49.png"/><Relationship Id="rId5" Type="http://schemas.openxmlformats.org/officeDocument/2006/relationships/image" Target="../media/image43.png"/><Relationship Id="rId10" Type="http://schemas.openxmlformats.org/officeDocument/2006/relationships/image" Target="../media/image48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Relationship Id="rId14" Type="http://schemas.openxmlformats.org/officeDocument/2006/relationships/image" Target="../media/image5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64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12" Type="http://schemas.openxmlformats.org/officeDocument/2006/relationships/image" Target="../media/image63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png"/><Relationship Id="rId11" Type="http://schemas.openxmlformats.org/officeDocument/2006/relationships/image" Target="../media/image62.png"/><Relationship Id="rId5" Type="http://schemas.openxmlformats.org/officeDocument/2006/relationships/image" Target="../media/image56.png"/><Relationship Id="rId10" Type="http://schemas.openxmlformats.org/officeDocument/2006/relationships/image" Target="../media/image61.png"/><Relationship Id="rId4" Type="http://schemas.openxmlformats.org/officeDocument/2006/relationships/image" Target="../media/image55.png"/><Relationship Id="rId9" Type="http://schemas.openxmlformats.org/officeDocument/2006/relationships/image" Target="../media/image60.png"/><Relationship Id="rId14" Type="http://schemas.openxmlformats.org/officeDocument/2006/relationships/image" Target="../media/image6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372154" y="-5355976"/>
            <a:ext cx="11552666" cy="17065479"/>
            <a:chOff x="-6157193" y="-5355976"/>
            <a:chExt cx="11552666" cy="17065479"/>
          </a:xfrm>
        </p:grpSpPr>
        <p:sp>
          <p:nvSpPr>
            <p:cNvPr id="4" name="TextBox 3"/>
            <p:cNvSpPr txBox="1"/>
            <p:nvPr/>
          </p:nvSpPr>
          <p:spPr>
            <a:xfrm>
              <a:off x="-1600764" y="-5355976"/>
              <a:ext cx="15841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i="1" dirty="0" smtClean="0"/>
                <a:t>M. cerasi</a:t>
              </a:r>
              <a:endParaRPr lang="en-GB" sz="2400" i="1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-6120156" y="-4813272"/>
              <a:ext cx="180652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600" dirty="0"/>
                <a:t>Up regulated heads</a:t>
              </a:r>
              <a:endParaRPr lang="en-GB" sz="1600" b="1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-6120156" y="-1948849"/>
              <a:ext cx="428841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600" dirty="0" smtClean="0"/>
                <a:t>Up regulated heads and </a:t>
              </a:r>
              <a:r>
                <a:rPr lang="en-GB" sz="1600" dirty="0"/>
                <a:t>s</a:t>
              </a:r>
              <a:r>
                <a:rPr lang="en-GB" sz="1600" dirty="0" smtClean="0"/>
                <a:t>ecreted</a:t>
              </a:r>
              <a:endParaRPr lang="en-GB" sz="1600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-6060787" y="892022"/>
              <a:ext cx="186422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600" dirty="0" err="1"/>
                <a:t>Upregulated</a:t>
              </a:r>
              <a:r>
                <a:rPr lang="en-GB" sz="1600" dirty="0"/>
                <a:t> bodies </a:t>
              </a: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-6120156" y="3712634"/>
              <a:ext cx="2940292" cy="6155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600" dirty="0" err="1"/>
                <a:t>Upregulated</a:t>
              </a:r>
              <a:r>
                <a:rPr lang="en-GB" sz="1600" dirty="0"/>
                <a:t> </a:t>
              </a:r>
              <a:r>
                <a:rPr lang="en-GB" sz="1600" dirty="0" smtClean="0"/>
                <a:t>bodies and </a:t>
              </a:r>
              <a:r>
                <a:rPr lang="en-GB" sz="1600" dirty="0"/>
                <a:t>secreted</a:t>
              </a:r>
            </a:p>
            <a:p>
              <a:r>
                <a:rPr lang="en-GB" b="1" dirty="0" smtClean="0"/>
                <a:t> </a:t>
              </a:r>
              <a:endParaRPr lang="en-GB" b="1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-6060787" y="6695030"/>
              <a:ext cx="495203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600" dirty="0" smtClean="0"/>
                <a:t>GO enrichment: Up regulated heads and </a:t>
              </a:r>
              <a:r>
                <a:rPr lang="en-GB" sz="1600" dirty="0"/>
                <a:t>s</a:t>
              </a:r>
              <a:r>
                <a:rPr lang="en-GB" sz="1600" dirty="0" smtClean="0"/>
                <a:t>ecreted</a:t>
              </a:r>
              <a:endParaRPr lang="en-GB" sz="1600" dirty="0"/>
            </a:p>
          </p:txBody>
        </p:sp>
        <p:pic>
          <p:nvPicPr>
            <p:cNvPr id="29" name="Picture 28" descr="C:\Users\pt40963\Desktop\Mcerasi\up_head\blast2go\up_heads\compartment\b2g_stat_20140314_1044vbm.png"/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488" r="19028"/>
            <a:stretch/>
          </p:blipFill>
          <p:spPr bwMode="auto">
            <a:xfrm>
              <a:off x="-6120156" y="-4443092"/>
              <a:ext cx="3582073" cy="24809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" name="Picture 29" descr="C:\Users\pt40963\Desktop\Mcerasi\up_head\blast2go\up_heads\molecular_function\b2g_stat_20140314_1038sdg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275" r="19797"/>
            <a:stretch/>
          </p:blipFill>
          <p:spPr bwMode="auto">
            <a:xfrm>
              <a:off x="-2565468" y="-4443092"/>
              <a:ext cx="4008835" cy="24809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" name="Picture 30" descr="C:\Users\pt40963\Desktop\Mcerasi\up_head\blast2go\up_heads\processes\b2g_stat_20140314_1004drh.png"/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21" r="12837"/>
            <a:stretch/>
          </p:blipFill>
          <p:spPr bwMode="auto">
            <a:xfrm>
              <a:off x="1242573" y="-4443092"/>
              <a:ext cx="4152900" cy="24809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" name="Picture 31" descr="C:\Users\pt40963\Desktop\Mcerasi\up_head\blast2go\secreted\compartment\b2g_stat_20140314_1041jbnj.png"/>
            <p:cNvPicPr/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488" r="19028"/>
            <a:stretch/>
          </p:blipFill>
          <p:spPr bwMode="auto">
            <a:xfrm>
              <a:off x="-6120156" y="-1660817"/>
              <a:ext cx="3582073" cy="26162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" name="Picture 32" descr="C:\Users\pt40963\Desktop\Mcerasi\up_head\blast2go\secreted\molecular_function\b2g_stat_20140314_1036fgtrhz.png"/>
            <p:cNvPicPr/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275" r="19396"/>
            <a:stretch/>
          </p:blipFill>
          <p:spPr bwMode="auto">
            <a:xfrm>
              <a:off x="-2588451" y="-1660817"/>
              <a:ext cx="4031818" cy="26162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4" name="Picture 33" descr="C:\Users\pt40963\Desktop\Mcerasi\up_head\blast2go\secreted\processes\b2g_stat_20140314_1002_pie.png"/>
            <p:cNvPicPr/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21" r="12837"/>
            <a:stretch/>
          </p:blipFill>
          <p:spPr bwMode="auto">
            <a:xfrm>
              <a:off x="1242573" y="-1660817"/>
              <a:ext cx="4152900" cy="26162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5" name="Picture 34" descr="C:\Users\pt40963\Desktop\Mcerasi\up_body\blast2go\up_body\compartment\b2g_stat_20140326_0937dfndgmn.png"/>
            <p:cNvPicPr/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488" r="19028"/>
            <a:stretch/>
          </p:blipFill>
          <p:spPr bwMode="auto">
            <a:xfrm>
              <a:off x="-6120156" y="1230575"/>
              <a:ext cx="3582073" cy="24809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6" name="Picture 35" descr="C:\Users\pt40963\Desktop\Mcerasi\up_body\blast2go\up_body\molecular_function\b2g_stat_20140326_0936xfgnzcv.png"/>
            <p:cNvPicPr/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303" r="15110"/>
            <a:stretch/>
          </p:blipFill>
          <p:spPr bwMode="auto">
            <a:xfrm>
              <a:off x="-2717867" y="1230574"/>
              <a:ext cx="4161234" cy="24809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7" name="Picture 36" descr="C:\Users\pt40963\Desktop\Mcerasi\up_body\blast2go\up_body\processes\b2g_stat_20140326_0929cvcvcv.png"/>
            <p:cNvPicPr/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21" r="12837"/>
            <a:stretch/>
          </p:blipFill>
          <p:spPr bwMode="auto">
            <a:xfrm>
              <a:off x="1242572" y="1231689"/>
              <a:ext cx="4152900" cy="24809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8" name="Picture 37" descr="C:\Users\pt40963\Desktop\Mcerasi\up_body\blast2go\secreted\compartment\b2g_stat_20140326_0935tyjtyd.png"/>
            <p:cNvPicPr/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488" r="19028"/>
            <a:stretch/>
          </p:blipFill>
          <p:spPr bwMode="auto">
            <a:xfrm>
              <a:off x="-6120156" y="4020410"/>
              <a:ext cx="3582073" cy="26162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9" name="Picture 38" descr="C:\Users\pt40963\Desktop\Mcerasi\up_body\blast2go\secreted\molecular_function\b2g_stat_20140326_0932yumb.png"/>
            <p:cNvPicPr/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045" r="23826"/>
            <a:stretch/>
          </p:blipFill>
          <p:spPr bwMode="auto">
            <a:xfrm>
              <a:off x="-2274803" y="4020410"/>
              <a:ext cx="3275105" cy="26162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0" name="Picture 39" descr="C:\Users\pt40963\Desktop\Mcerasi\up_body\blast2go\secreted\processes\b2g_stat_20140326_0931ukyuku.png"/>
            <p:cNvPicPr/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21" r="12837"/>
            <a:stretch/>
          </p:blipFill>
          <p:spPr bwMode="auto">
            <a:xfrm>
              <a:off x="1241580" y="4020410"/>
              <a:ext cx="4152900" cy="26162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2" name="Picture 41" descr="C:\Users\pt40963\Desktop\Mcerasi\Mc_vs_NR_2GO\b2g_stat_20140612_1649go_enrichment_bar.png"/>
            <p:cNvPicPr/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157193" y="7052151"/>
              <a:ext cx="11552665" cy="4657352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81186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-2286673" y="-5162703"/>
            <a:ext cx="13307544" cy="18672823"/>
            <a:chOff x="-2286673" y="-5162703"/>
            <a:chExt cx="13307544" cy="18672823"/>
          </a:xfrm>
        </p:grpSpPr>
        <p:sp>
          <p:nvSpPr>
            <p:cNvPr id="2" name="TextBox 1"/>
            <p:cNvSpPr txBox="1"/>
            <p:nvPr/>
          </p:nvSpPr>
          <p:spPr>
            <a:xfrm>
              <a:off x="2232718" y="-5162703"/>
              <a:ext cx="550763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i="1" dirty="0" smtClean="0"/>
                <a:t>M. persicae genotype O</a:t>
              </a:r>
              <a:endParaRPr lang="en-GB" sz="2400" i="1" dirty="0"/>
            </a:p>
          </p:txBody>
        </p:sp>
        <p:sp>
          <p:nvSpPr>
            <p:cNvPr id="3" name="Rectangle 2"/>
            <p:cNvSpPr/>
            <p:nvPr/>
          </p:nvSpPr>
          <p:spPr>
            <a:xfrm>
              <a:off x="-2286673" y="-4619999"/>
              <a:ext cx="180652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600" dirty="0"/>
                <a:t>Up regulated heads</a:t>
              </a:r>
              <a:endParaRPr lang="en-GB" sz="1600" b="1" dirty="0"/>
            </a:p>
          </p:txBody>
        </p:sp>
        <p:sp>
          <p:nvSpPr>
            <p:cNvPr id="4" name="Rectangle 3"/>
            <p:cNvSpPr/>
            <p:nvPr/>
          </p:nvSpPr>
          <p:spPr>
            <a:xfrm>
              <a:off x="-2286673" y="-1611560"/>
              <a:ext cx="428841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600" dirty="0" smtClean="0"/>
                <a:t>Up regulated heads and </a:t>
              </a:r>
              <a:r>
                <a:rPr lang="en-GB" sz="1600" dirty="0"/>
                <a:t>s</a:t>
              </a:r>
              <a:r>
                <a:rPr lang="en-GB" sz="1600" dirty="0" smtClean="0"/>
                <a:t>ecreted</a:t>
              </a:r>
              <a:endParaRPr lang="en-GB" sz="1600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-2227304" y="1472484"/>
              <a:ext cx="186422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600" dirty="0" err="1"/>
                <a:t>Upregulated</a:t>
              </a:r>
              <a:r>
                <a:rPr lang="en-GB" sz="1600" dirty="0"/>
                <a:t> bodies </a:t>
              </a:r>
            </a:p>
          </p:txBody>
        </p:sp>
        <p:sp>
          <p:nvSpPr>
            <p:cNvPr id="6" name="Rectangle 5"/>
            <p:cNvSpPr/>
            <p:nvPr/>
          </p:nvSpPr>
          <p:spPr>
            <a:xfrm>
              <a:off x="-2286673" y="4479052"/>
              <a:ext cx="2940292" cy="6155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600" dirty="0" err="1"/>
                <a:t>Upregulated</a:t>
              </a:r>
              <a:r>
                <a:rPr lang="en-GB" sz="1600" dirty="0"/>
                <a:t> </a:t>
              </a:r>
              <a:r>
                <a:rPr lang="en-GB" sz="1600" dirty="0" smtClean="0"/>
                <a:t>bodies and </a:t>
              </a:r>
              <a:r>
                <a:rPr lang="en-GB" sz="1600" dirty="0"/>
                <a:t>secreted</a:t>
              </a:r>
            </a:p>
            <a:p>
              <a:r>
                <a:rPr lang="en-GB" b="1" dirty="0" smtClean="0"/>
                <a:t> </a:t>
              </a:r>
              <a:endParaRPr lang="en-GB" b="1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-2227304" y="7647200"/>
              <a:ext cx="495203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600" dirty="0" smtClean="0"/>
                <a:t>GO enrichment: Up regulated heads and </a:t>
              </a:r>
              <a:r>
                <a:rPr lang="en-GB" sz="1600" dirty="0"/>
                <a:t>s</a:t>
              </a:r>
              <a:r>
                <a:rPr lang="en-GB" sz="1600" dirty="0" smtClean="0"/>
                <a:t>ecreted</a:t>
              </a:r>
              <a:endParaRPr lang="en-GB" sz="1600" dirty="0"/>
            </a:p>
          </p:txBody>
        </p:sp>
        <p:pic>
          <p:nvPicPr>
            <p:cNvPr id="8" name="Picture 7" descr="C:\Users\pt40963\Desktop\Mp_O_final\up_head\blast2go\up_head_component\b2g_stat_20140313_1650.png"/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567" r="5075"/>
            <a:stretch/>
          </p:blipFill>
          <p:spPr bwMode="auto">
            <a:xfrm>
              <a:off x="-2227304" y="-4217684"/>
              <a:ext cx="4664118" cy="26238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Picture 8" descr="C:\Users\pt40963\Desktop\Mp_O_final\up_head\blast2go\up_regulated_heads_processes\b2g_stat_20140313_1635_pie_much_better.png"/>
            <p:cNvPicPr/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674" r="4868"/>
            <a:stretch/>
          </p:blipFill>
          <p:spPr bwMode="auto">
            <a:xfrm>
              <a:off x="2200797" y="-4217684"/>
              <a:ext cx="4748831" cy="26061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Picture 9" descr="C:\Users\pt40963\Desktop\Mp_O_final\up_head\blast2go\upregulated_heads_molecular_function\b2g_stat_20140313_1644.png"/>
            <p:cNvPicPr/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68" r="13827"/>
            <a:stretch/>
          </p:blipFill>
          <p:spPr bwMode="auto">
            <a:xfrm>
              <a:off x="6949628" y="-4216747"/>
              <a:ext cx="4030092" cy="261497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Picture 10" descr="C:\Users\pt40963\Desktop\Mp_O_final\up_head\blast2go\secrted\secreted_heads_component\b2g_stat_20140313_1642.png"/>
            <p:cNvPicPr/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742" t="-1689" r="15544" b="1689"/>
            <a:stretch/>
          </p:blipFill>
          <p:spPr bwMode="auto">
            <a:xfrm>
              <a:off x="-2196752" y="-1273006"/>
              <a:ext cx="4277418" cy="25844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Picture 11" descr="C:\Users\pt40963\Desktop\Mp_O_final\up_head\blast2go\secrted\secreted_heads_processes\b2g_stat_20140313_1629Mp_O_sec_heads_processes_better.png"/>
            <p:cNvPicPr/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340" r="9099"/>
            <a:stretch/>
          </p:blipFill>
          <p:spPr bwMode="auto">
            <a:xfrm>
              <a:off x="2027684" y="-1235105"/>
              <a:ext cx="4560540" cy="255924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Picture 12" descr="C:\Users\pt40963\Desktop\Mp_O_final\up_head\blast2go\secrted\secreted_molecular_function\b2g_stat_20140313_1638Piechart2.png"/>
            <p:cNvPicPr/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30" r="15453"/>
            <a:stretch/>
          </p:blipFill>
          <p:spPr bwMode="auto">
            <a:xfrm>
              <a:off x="6599212" y="-1235105"/>
              <a:ext cx="4403676" cy="255924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Picture 13" descr="C:\Users\pt40963\Desktop\Mp_O_final\up_body\blast2go\up_body\compartment\b2g_stat_20140313_1709DA.png"/>
            <p:cNvPicPr/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398" r="18036"/>
            <a:stretch/>
          </p:blipFill>
          <p:spPr bwMode="auto">
            <a:xfrm>
              <a:off x="-2196752" y="1811038"/>
              <a:ext cx="3988061" cy="2560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Picture 14" descr="C:\Users\pt40963\Desktop\Mp_O_final\up_body\blast2go\up_body\molecular_function\b2g_stat_20140313_1706Pie.png"/>
            <p:cNvPicPr/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02" r="6956"/>
            <a:stretch/>
          </p:blipFill>
          <p:spPr bwMode="auto">
            <a:xfrm>
              <a:off x="1791309" y="1811038"/>
              <a:ext cx="5012939" cy="2560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" name="Picture 15" descr="C:\Users\pt40963\Desktop\Mp_O_final\up_body\blast2go\up_body\processes\b2g_stat_20140313_1659_002.png"/>
            <p:cNvPicPr/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657" t="-77" r="11519" b="77"/>
            <a:stretch/>
          </p:blipFill>
          <p:spPr bwMode="auto">
            <a:xfrm>
              <a:off x="6616699" y="1811039"/>
              <a:ext cx="4404172" cy="2560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" name="Picture 16" descr="C:\Users\pt40963\Desktop\Mp_O_final\up_body\blast2go\secreted\compartment\b2g_stat_20140313_1707DSD.png"/>
            <p:cNvPicPr/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11" r="-4574"/>
            <a:stretch/>
          </p:blipFill>
          <p:spPr bwMode="auto">
            <a:xfrm>
              <a:off x="-2227304" y="4809375"/>
              <a:ext cx="4664118" cy="27749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" name="Picture 17" descr="C:\Users\pt40963\Desktop\Mp_O_final\up_body\blast2go\secreted\molecular_function\b2g_stat_20140313_1705Pie.png"/>
            <p:cNvPicPr/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43" r="9184"/>
            <a:stretch/>
          </p:blipFill>
          <p:spPr bwMode="auto">
            <a:xfrm>
              <a:off x="2043748" y="4823889"/>
              <a:ext cx="4905880" cy="276043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" name="Picture 18" descr="C:\Users\pt40963\Desktop\Mp_O_final\up_body\blast2go\secreted\processes\b2g_stat_20140313_1657.png"/>
            <p:cNvPicPr/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303" r="16416"/>
            <a:stretch/>
          </p:blipFill>
          <p:spPr bwMode="auto">
            <a:xfrm>
              <a:off x="6845399" y="4823889"/>
              <a:ext cx="4175472" cy="275533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Picture 19" descr="C:\Users\pt40963\Desktop\Mp_O_final\Mp_O_Vs_nr_xml_B2GO\b2g_stat_20140612_1647go_enrichment_bar.png"/>
            <p:cNvPicPr/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227305" y="8181528"/>
              <a:ext cx="13060627" cy="5328592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8505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-2286674" y="-5025553"/>
            <a:ext cx="12208767" cy="17282101"/>
            <a:chOff x="-2286674" y="-5025553"/>
            <a:chExt cx="12208767" cy="17282101"/>
          </a:xfrm>
        </p:grpSpPr>
        <p:sp>
          <p:nvSpPr>
            <p:cNvPr id="4" name="TextBox 3"/>
            <p:cNvSpPr txBox="1"/>
            <p:nvPr/>
          </p:nvSpPr>
          <p:spPr>
            <a:xfrm>
              <a:off x="2232718" y="-5025553"/>
              <a:ext cx="550763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i="1" dirty="0" smtClean="0"/>
                <a:t>M. persicae genotype J</a:t>
              </a:r>
              <a:endParaRPr lang="en-GB" sz="2400" i="1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-2286673" y="-4619999"/>
              <a:ext cx="180652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600" dirty="0"/>
                <a:t>Up regulated heads</a:t>
              </a:r>
              <a:endParaRPr lang="en-GB" sz="1600" b="1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-2286673" y="-1611560"/>
              <a:ext cx="428841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600" dirty="0" smtClean="0"/>
                <a:t>Up regulated heads and </a:t>
              </a:r>
              <a:r>
                <a:rPr lang="en-GB" sz="1600" dirty="0"/>
                <a:t>s</a:t>
              </a:r>
              <a:r>
                <a:rPr lang="en-GB" sz="1600" dirty="0" smtClean="0"/>
                <a:t>ecreted</a:t>
              </a:r>
              <a:endParaRPr lang="en-GB" sz="1600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-2227304" y="1290246"/>
              <a:ext cx="186422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600" dirty="0" err="1"/>
                <a:t>Upregulated</a:t>
              </a:r>
              <a:r>
                <a:rPr lang="en-GB" sz="1600" dirty="0"/>
                <a:t> bodies 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-2286673" y="4059304"/>
              <a:ext cx="2940292" cy="6155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600" dirty="0" err="1"/>
                <a:t>Upregulated</a:t>
              </a:r>
              <a:r>
                <a:rPr lang="en-GB" sz="1600" dirty="0"/>
                <a:t> </a:t>
              </a:r>
              <a:r>
                <a:rPr lang="en-GB" sz="1600" dirty="0" smtClean="0"/>
                <a:t>bodies and </a:t>
              </a:r>
              <a:r>
                <a:rPr lang="en-GB" sz="1600" dirty="0"/>
                <a:t>secreted</a:t>
              </a:r>
            </a:p>
            <a:p>
              <a:r>
                <a:rPr lang="en-GB" b="1" dirty="0" smtClean="0"/>
                <a:t> </a:t>
              </a:r>
              <a:endParaRPr lang="en-GB" b="1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-2227304" y="6969692"/>
              <a:ext cx="495203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600" dirty="0" smtClean="0"/>
                <a:t>GO enrichment: Up regulated heads and </a:t>
              </a:r>
              <a:r>
                <a:rPr lang="en-GB" sz="1600" dirty="0"/>
                <a:t>s</a:t>
              </a:r>
              <a:r>
                <a:rPr lang="en-GB" sz="1600" dirty="0" smtClean="0"/>
                <a:t>ecreted</a:t>
              </a:r>
              <a:endParaRPr lang="en-GB" sz="1600" dirty="0"/>
            </a:p>
          </p:txBody>
        </p:sp>
        <p:pic>
          <p:nvPicPr>
            <p:cNvPr id="10" name="Picture 9" descr="C:\Users\pt40963\Desktop\Mp_J_final\up_head\blast2go\up_heads\compartment\b2g_stat_20140314_1118tdykpng.png"/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594" r="16947"/>
            <a:stretch/>
          </p:blipFill>
          <p:spPr bwMode="auto">
            <a:xfrm>
              <a:off x="-2286673" y="-4133104"/>
              <a:ext cx="3752616" cy="24809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Picture 10" descr="C:\Users\pt40963\Desktop\Mp_J_final\up_head\blast2go\up_heads\molecular_function\b2g_stat_20140314_1114rtj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65" r="20282"/>
            <a:stretch/>
          </p:blipFill>
          <p:spPr bwMode="auto">
            <a:xfrm>
              <a:off x="1465380" y="-4133105"/>
              <a:ext cx="3970058" cy="24809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Picture 11" descr="C:\Users\pt40963\Desktop\Mp_J_final\up_head\blast2go\up_heads\processes\b2g_stat_20140314_1112cvn.png"/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588" r="9299"/>
            <a:stretch/>
          </p:blipFill>
          <p:spPr bwMode="auto">
            <a:xfrm>
              <a:off x="5425590" y="-4135699"/>
              <a:ext cx="4420764" cy="24809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Picture 12" descr="C:\Users\pt40963\Desktop\Mp_J_final\up_head\blast2go\secreted\compartment\b2g_stat_20140314_1116srtj.png"/>
            <p:cNvPicPr/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446" r="14044"/>
            <a:stretch/>
          </p:blipFill>
          <p:spPr bwMode="auto">
            <a:xfrm>
              <a:off x="-2286674" y="-1308100"/>
              <a:ext cx="3984845" cy="26162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Picture 13" descr="C:\Users\pt40963\Desktop\Mp_J_final\up_head\blast2go\secreted\molecular_function\b2g_stat_20140314_1113chjl.png"/>
            <p:cNvPicPr/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19" r="19428"/>
            <a:stretch/>
          </p:blipFill>
          <p:spPr bwMode="auto">
            <a:xfrm>
              <a:off x="1430947" y="-1308100"/>
              <a:ext cx="4038924" cy="26162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Picture 14" descr="C:\Users\pt40963\Desktop\Mp_J_final\up_head\blast2go\secreted\processes\b2g_stat_20140314_1111aert.png"/>
            <p:cNvPicPr/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98" r="11659"/>
            <a:stretch/>
          </p:blipFill>
          <p:spPr bwMode="auto">
            <a:xfrm>
              <a:off x="5469871" y="-1304765"/>
              <a:ext cx="4376483" cy="26162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" name="Picture 15" descr="C:\Users\pt40963\Desktop\Mp_J_final\up_body\blast2go\up_body\compartment\b2g_stat_20140314_1130klkl.png"/>
            <p:cNvPicPr/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446" r="14044"/>
            <a:stretch/>
          </p:blipFill>
          <p:spPr bwMode="auto">
            <a:xfrm>
              <a:off x="-2286674" y="1578359"/>
              <a:ext cx="3984845" cy="24809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" name="Picture 16" descr="C:\Users\pt40963\Desktop\Mp_J_final\up_body\blast2go\up_body\molecular_function\b2g_stat_20140314_1128zxx.png"/>
            <p:cNvPicPr/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582" r="19699"/>
            <a:stretch/>
          </p:blipFill>
          <p:spPr bwMode="auto">
            <a:xfrm>
              <a:off x="1500821" y="1578359"/>
              <a:ext cx="4111497" cy="24809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" name="Picture 17" descr="C:\Users\pt40963\Desktop\Mp_J_final\up_body\blast2go\up_body\processes\b2g_stat_20140314_112zfgzfg6.png"/>
            <p:cNvPicPr/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750" r="13057"/>
            <a:stretch/>
          </p:blipFill>
          <p:spPr bwMode="auto">
            <a:xfrm>
              <a:off x="5611350" y="1578359"/>
              <a:ext cx="4310743" cy="24809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" name="Picture 18" descr="C:\Users\pt40963\Desktop\Mp_J_final\up_body\blast2go\secreted\compartment\b2g_stat_20140314_1127fgjgfj.png"/>
            <p:cNvPicPr/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446" r="8749"/>
            <a:stretch/>
          </p:blipFill>
          <p:spPr bwMode="auto">
            <a:xfrm>
              <a:off x="-2286674" y="4367080"/>
              <a:ext cx="4288419" cy="26162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Picture 19" descr="C:\Users\pt40963\Desktop\Mp_J_final\up_body\blast2go\secreted\molecular_function\b2g_stat_20140314_1124ere.png"/>
            <p:cNvPicPr/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612" r="18359"/>
            <a:stretch/>
          </p:blipFill>
          <p:spPr bwMode="auto">
            <a:xfrm>
              <a:off x="1739963" y="4367080"/>
              <a:ext cx="3957287" cy="26162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" name="Picture 20" descr="C:\Users\pt40963\Desktop\Mp_J_final\up_body\blast2go\secreted\processes\b2g_stat_20140314_1123kg.png"/>
            <p:cNvPicPr/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407" r="12184"/>
            <a:stretch/>
          </p:blipFill>
          <p:spPr bwMode="auto">
            <a:xfrm>
              <a:off x="5697251" y="4367080"/>
              <a:ext cx="4151087" cy="26162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" name="Picture 21" descr="C:\Users\pt40963\Desktop\Mp_J_final\Mp_J_vs_nr_B2GO\b2g_stat_20140612_1648go_enrichment_bar.png"/>
            <p:cNvPicPr/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227304" y="7308246"/>
              <a:ext cx="12075642" cy="4948302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214413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32718" y="-4931871"/>
            <a:ext cx="55076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dirty="0" smtClean="0"/>
              <a:t>M. persicae genotype F</a:t>
            </a:r>
            <a:endParaRPr lang="en-GB" sz="2400" i="1" dirty="0"/>
          </a:p>
        </p:txBody>
      </p:sp>
      <p:sp>
        <p:nvSpPr>
          <p:cNvPr id="5" name="Rectangle 4"/>
          <p:cNvSpPr/>
          <p:nvPr/>
        </p:nvSpPr>
        <p:spPr>
          <a:xfrm>
            <a:off x="-2286673" y="-4619999"/>
            <a:ext cx="18065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/>
              <a:t>Up regulated heads</a:t>
            </a:r>
            <a:endParaRPr lang="en-GB" sz="1600" b="1" dirty="0"/>
          </a:p>
        </p:txBody>
      </p:sp>
      <p:sp>
        <p:nvSpPr>
          <p:cNvPr id="6" name="Rectangle 5"/>
          <p:cNvSpPr/>
          <p:nvPr/>
        </p:nvSpPr>
        <p:spPr>
          <a:xfrm>
            <a:off x="-2286673" y="-1734090"/>
            <a:ext cx="428841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/>
              <a:t>Up regulated heads and </a:t>
            </a:r>
            <a:r>
              <a:rPr lang="en-GB" sz="1600" dirty="0"/>
              <a:t>s</a:t>
            </a:r>
            <a:r>
              <a:rPr lang="en-GB" sz="1600" dirty="0" smtClean="0"/>
              <a:t>ecreted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-2227304" y="1225104"/>
            <a:ext cx="18642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err="1"/>
              <a:t>Upregulated</a:t>
            </a:r>
            <a:r>
              <a:rPr lang="en-GB" sz="1600" dirty="0"/>
              <a:t> bodies </a:t>
            </a:r>
          </a:p>
        </p:txBody>
      </p:sp>
      <p:sp>
        <p:nvSpPr>
          <p:cNvPr id="8" name="Rectangle 7"/>
          <p:cNvSpPr/>
          <p:nvPr/>
        </p:nvSpPr>
        <p:spPr>
          <a:xfrm>
            <a:off x="-2286673" y="4177432"/>
            <a:ext cx="2940292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err="1"/>
              <a:t>Upregulated</a:t>
            </a:r>
            <a:r>
              <a:rPr lang="en-GB" sz="1600" dirty="0"/>
              <a:t> </a:t>
            </a:r>
            <a:r>
              <a:rPr lang="en-GB" sz="1600" dirty="0" smtClean="0"/>
              <a:t>bodies and </a:t>
            </a:r>
            <a:r>
              <a:rPr lang="en-GB" sz="1600" dirty="0"/>
              <a:t>secreted</a:t>
            </a:r>
          </a:p>
          <a:p>
            <a:r>
              <a:rPr lang="en-GB" b="1" dirty="0" smtClean="0"/>
              <a:t> </a:t>
            </a:r>
            <a:endParaRPr lang="en-GB" b="1" dirty="0"/>
          </a:p>
        </p:txBody>
      </p:sp>
      <p:sp>
        <p:nvSpPr>
          <p:cNvPr id="9" name="Rectangle 8"/>
          <p:cNvSpPr/>
          <p:nvPr/>
        </p:nvSpPr>
        <p:spPr>
          <a:xfrm>
            <a:off x="-2227305" y="7128608"/>
            <a:ext cx="495203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/>
              <a:t>GO enrichment: Up regulated heads and </a:t>
            </a:r>
            <a:r>
              <a:rPr lang="en-GB" sz="1600" dirty="0"/>
              <a:t>s</a:t>
            </a:r>
            <a:r>
              <a:rPr lang="en-GB" sz="1600" dirty="0" smtClean="0"/>
              <a:t>ecreted</a:t>
            </a:r>
            <a:endParaRPr lang="en-GB" sz="1600" dirty="0"/>
          </a:p>
        </p:txBody>
      </p:sp>
      <p:pic>
        <p:nvPicPr>
          <p:cNvPr id="10" name="Picture 9" descr="C:\Users\pt40963\Desktop\Mp_F_final\up_head\blast2go\up_head\compartment\b2g_stat_20140314_1148sffsf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81" r="8749"/>
          <a:stretch/>
        </p:blipFill>
        <p:spPr bwMode="auto">
          <a:xfrm>
            <a:off x="-2227304" y="-4281445"/>
            <a:ext cx="4229049" cy="24809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C:\Users\pt40963\Desktop\Mp_F_final\up_head\blast2go\up_head\molecular_function\b2g_stat_20140314_1146rtyr.pn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1" r="17846"/>
          <a:stretch/>
        </p:blipFill>
        <p:spPr bwMode="auto">
          <a:xfrm>
            <a:off x="1763688" y="-4281445"/>
            <a:ext cx="4295170" cy="24809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C:\Users\pt40963\Desktop\Mp_F_final\up_head\blast2go\up_head\processes\b2g_stat_20140314_113ssdsd9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79" r="9573"/>
          <a:stretch/>
        </p:blipFill>
        <p:spPr bwMode="auto">
          <a:xfrm>
            <a:off x="6058858" y="-4281445"/>
            <a:ext cx="4325259" cy="24809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C:\Users\pt40963\Desktop\Mp_F_final\up_head\blast2go\secreted\compartment\b2g_stat_20140314_1137cbcbbc.pn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92" r="4474"/>
          <a:stretch/>
        </p:blipFill>
        <p:spPr bwMode="auto">
          <a:xfrm>
            <a:off x="-2286673" y="-1331165"/>
            <a:ext cx="4519391" cy="261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 descr="C:\Users\pt40963\Desktop\Mp_F_final\up_head\blast2go\secreted\molecular_function\b2g_stat_20140314_1136mnnm.pn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10" r="12986"/>
          <a:stretch/>
        </p:blipFill>
        <p:spPr bwMode="auto">
          <a:xfrm>
            <a:off x="2120144" y="-1330712"/>
            <a:ext cx="4271153" cy="261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 descr="C:\Users\pt40963\Desktop\Mp_F_final\up_head\blast2go\secreted\processes\b2g_stat_20140314_1135bnbn.png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60" r="11158"/>
          <a:stretch/>
        </p:blipFill>
        <p:spPr bwMode="auto">
          <a:xfrm>
            <a:off x="6074096" y="-1330712"/>
            <a:ext cx="4310022" cy="261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 descr="C:\Users\pt40963\Desktop\Mp_F_final\up_body\blast2go\up_body\compartment\b2g_stat_20140314_1zdghz602.png"/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55" r="8941"/>
          <a:stretch/>
        </p:blipFill>
        <p:spPr bwMode="auto">
          <a:xfrm>
            <a:off x="-2286673" y="1657152"/>
            <a:ext cx="4288418" cy="24809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 descr="C:\Users\pt40963\Desktop\Mp_F_final\up_body\blast2go\up_body\molecular_function\b2g_stat_20140314e5ye5u_1457.png"/>
          <p:cNvPicPr/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8" r="16530"/>
          <a:stretch/>
        </p:blipFill>
        <p:spPr bwMode="auto">
          <a:xfrm>
            <a:off x="2001745" y="1657152"/>
            <a:ext cx="4298525" cy="24809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 descr="C:\Users\pt40963\Desktop\Mp_F_final\up_body\blast2go\up_body\processes\b2g_stat_201403zfxgjzg14_1454.png"/>
          <p:cNvPicPr/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57" r="11714"/>
          <a:stretch/>
        </p:blipFill>
        <p:spPr bwMode="auto">
          <a:xfrm>
            <a:off x="6110021" y="1657151"/>
            <a:ext cx="4238171" cy="24809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 descr="C:\Users\pt40963\Desktop\Mp_F_final\up_body\blast2go\secreted\compartment\b2g_stat_20140314_145aergr2.png"/>
          <p:cNvPicPr/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06" r="10847"/>
          <a:stretch/>
        </p:blipFill>
        <p:spPr bwMode="auto">
          <a:xfrm>
            <a:off x="-2286673" y="4485208"/>
            <a:ext cx="4159016" cy="261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 descr="C:\Users\pt40963\Desktop\Mp_F_final\up_body\blast2go\secreted\molecular_function\b2g_stat_20140314_1451rgrg.png"/>
          <p:cNvPicPr/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" r="17875"/>
          <a:stretch/>
        </p:blipFill>
        <p:spPr bwMode="auto">
          <a:xfrm>
            <a:off x="1451429" y="4485208"/>
            <a:ext cx="4688035" cy="261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20" descr="C:\Users\pt40963\Desktop\Mp_F_final\up_body\blast2go\secreted\processes\b2g_stat_20140314_1450bn.png"/>
          <p:cNvPicPr/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92" r="12188"/>
          <a:stretch/>
        </p:blipFill>
        <p:spPr bwMode="auto">
          <a:xfrm>
            <a:off x="6074096" y="4485208"/>
            <a:ext cx="4426857" cy="261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1" descr="C:\Users\pt40963\Desktop\Mp_F_final\Mp_F_vs_nr_BGO\b2g_stat_20140612_1648go_enrichment_bar.png"/>
          <p:cNvPicPr/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673" y="7467162"/>
            <a:ext cx="12787626" cy="49628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8915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2286673" y="-4881537"/>
            <a:ext cx="12194297" cy="17963918"/>
            <a:chOff x="-2286673" y="-4881537"/>
            <a:chExt cx="12194297" cy="17963918"/>
          </a:xfrm>
        </p:grpSpPr>
        <p:sp>
          <p:nvSpPr>
            <p:cNvPr id="4" name="TextBox 3"/>
            <p:cNvSpPr txBox="1"/>
            <p:nvPr/>
          </p:nvSpPr>
          <p:spPr>
            <a:xfrm>
              <a:off x="2232719" y="-4881537"/>
              <a:ext cx="15841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i="1" dirty="0" smtClean="0"/>
                <a:t>R.padi</a:t>
              </a:r>
              <a:endParaRPr lang="en-GB" sz="2400" i="1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-2286673" y="-4619999"/>
              <a:ext cx="180652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600" dirty="0"/>
                <a:t>Up regulated heads</a:t>
              </a:r>
              <a:endParaRPr lang="en-GB" sz="1600" b="1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-2286673" y="-1611560"/>
              <a:ext cx="428841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600" dirty="0" smtClean="0"/>
                <a:t>Up regulated heads and </a:t>
              </a:r>
              <a:r>
                <a:rPr lang="en-GB" sz="1600" dirty="0"/>
                <a:t>s</a:t>
              </a:r>
              <a:r>
                <a:rPr lang="en-GB" sz="1600" dirty="0" smtClean="0"/>
                <a:t>ecreted</a:t>
              </a:r>
              <a:endParaRPr lang="en-GB" sz="1600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-2227304" y="1419404"/>
              <a:ext cx="186422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600" dirty="0" err="1"/>
                <a:t>Upregulated</a:t>
              </a:r>
              <a:r>
                <a:rPr lang="en-GB" sz="1600" dirty="0"/>
                <a:t> bodies </a:t>
              </a:r>
            </a:p>
          </p:txBody>
        </p:sp>
        <p:pic>
          <p:nvPicPr>
            <p:cNvPr id="14" name="Picture 13" descr="C:\Users\pt40963\Desktop\Rpadi_final\up_head\blast2go\up_heads\molecular_function\b2g_stat_20140314_1629fxtjtfjtj.png"/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010" r="13394"/>
            <a:stretch/>
          </p:blipFill>
          <p:spPr bwMode="auto">
            <a:xfrm>
              <a:off x="-2235200" y="-4131840"/>
              <a:ext cx="4333768" cy="24809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Picture 14" descr="C:\Users\pt40963\Desktop\Rpadi_final\up_head\blast2go\up_heads\compartment\b2g_stat_2014031fxtxjtjx4_1632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223" r="21963"/>
            <a:stretch/>
          </p:blipFill>
          <p:spPr bwMode="auto">
            <a:xfrm>
              <a:off x="1619672" y="-4131842"/>
              <a:ext cx="3715657" cy="24809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" name="Picture 15" descr="C:\Users\pt40963\Desktop\Rpadi_final\up_head\blast2go\up_heads\processes\b2g_stat_20140314_16dzrgzgr26.png"/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40" r="8961"/>
            <a:stretch/>
          </p:blipFill>
          <p:spPr bwMode="auto">
            <a:xfrm>
              <a:off x="5436096" y="-4131840"/>
              <a:ext cx="4471528" cy="24809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" name="Picture 16" descr="C:\Users\pt40963\Desktop\Rpadi_final\up_head\blast2go\secreted\compartment\b2g_stat_20140314_16fgnfgngn30.png"/>
            <p:cNvPicPr/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010" r="18352"/>
            <a:stretch/>
          </p:blipFill>
          <p:spPr bwMode="auto">
            <a:xfrm>
              <a:off x="-2235200" y="-1194158"/>
              <a:ext cx="4049486" cy="26162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" name="Picture 17" descr="C:\Users\pt40963\Desktop\Rpadi_final\up_head\blast2go\secreted\molecular_function\b2g_stat_20140314_1segseg627.png"/>
            <p:cNvPicPr/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223" r="21963"/>
            <a:stretch/>
          </p:blipFill>
          <p:spPr bwMode="auto">
            <a:xfrm>
              <a:off x="1723028" y="-1194158"/>
              <a:ext cx="3715657" cy="26162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" name="Picture 18" descr="C:\Users\pt40963\Desktop\Rpadi_final\up_head\blast2go\secreted\processes\b2g_stat_20140314_16ea5ya5y25.png"/>
            <p:cNvPicPr/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40" r="8728"/>
            <a:stretch/>
          </p:blipFill>
          <p:spPr bwMode="auto">
            <a:xfrm>
              <a:off x="5422708" y="-1194158"/>
              <a:ext cx="4484916" cy="26162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Picture 19" descr="C:\Users\pt40963\Desktop\Rpadi_final\up_body\blast2go\up_body\compartment\b2g_stat_20140317_1101dfhfhf.png"/>
            <p:cNvPicPr/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010" r="18352"/>
            <a:stretch/>
          </p:blipFill>
          <p:spPr bwMode="auto">
            <a:xfrm>
              <a:off x="-2235200" y="1866389"/>
              <a:ext cx="4049486" cy="24809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" name="Picture 20" descr="C:\Users\pt40963\Desktop\Rpadi_final\up_body\blast2go\up_body\molecular_function\b2g_stat_20140317_1059uiouio.png"/>
            <p:cNvPicPr/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222" r="21964"/>
            <a:stretch/>
          </p:blipFill>
          <p:spPr bwMode="auto">
            <a:xfrm>
              <a:off x="1619672" y="1866391"/>
              <a:ext cx="3715657" cy="24809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" name="Picture 21" descr="C:\Users\pt40963\Desktop\Rpadi_final\up_body\blast2go\up_body\processes\b2g_stat_20140317_1057dvdvdv.png"/>
            <p:cNvPicPr/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02" r="12786"/>
            <a:stretch/>
          </p:blipFill>
          <p:spPr bwMode="auto">
            <a:xfrm>
              <a:off x="5292080" y="1866391"/>
              <a:ext cx="4615544" cy="248094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" name="Rectangle 22"/>
            <p:cNvSpPr/>
            <p:nvPr/>
          </p:nvSpPr>
          <p:spPr>
            <a:xfrm>
              <a:off x="-2286673" y="4341862"/>
              <a:ext cx="2940292" cy="6155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600" dirty="0" err="1"/>
                <a:t>Upregulated</a:t>
              </a:r>
              <a:r>
                <a:rPr lang="en-GB" sz="1600" dirty="0"/>
                <a:t> </a:t>
              </a:r>
              <a:r>
                <a:rPr lang="en-GB" sz="1600" dirty="0" smtClean="0"/>
                <a:t>bodies and </a:t>
              </a:r>
              <a:r>
                <a:rPr lang="en-GB" sz="1600" dirty="0"/>
                <a:t>secreted</a:t>
              </a:r>
            </a:p>
            <a:p>
              <a:r>
                <a:rPr lang="en-GB" b="1" dirty="0" smtClean="0"/>
                <a:t> </a:t>
              </a:r>
              <a:endParaRPr lang="en-GB" b="1" dirty="0"/>
            </a:p>
          </p:txBody>
        </p:sp>
        <p:pic>
          <p:nvPicPr>
            <p:cNvPr id="24" name="Picture 23" descr="C:\Users\pt40963\Desktop\Rpadi_final\up_body\blast2go\secreted\compartment\b2g_stat_20140317_1110fhkhk.png"/>
            <p:cNvPicPr/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011" r="18353"/>
            <a:stretch/>
          </p:blipFill>
          <p:spPr bwMode="auto">
            <a:xfrm>
              <a:off x="-2235200" y="4853851"/>
              <a:ext cx="4049486" cy="24809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" name="Picture 24" descr="C:\Users\pt40963\Desktop\Rpadi_final\up_body\blast2go\secreted\processes\b2g_stat_20140317_1109dfdfhdfh.png"/>
            <p:cNvPicPr/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528" r="21963"/>
            <a:stretch/>
          </p:blipFill>
          <p:spPr bwMode="auto">
            <a:xfrm>
              <a:off x="1866414" y="4859953"/>
              <a:ext cx="3468915" cy="24809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" name="Picture 25" descr="C:\Users\pt40963\Desktop\Rpadi_final\up_body\blast2go\secreted\processes\b2g_stat_20140317_1107fgfgfg.png"/>
            <p:cNvPicPr/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67" r="7275"/>
            <a:stretch/>
          </p:blipFill>
          <p:spPr bwMode="auto">
            <a:xfrm>
              <a:off x="5376156" y="4859953"/>
              <a:ext cx="4531468" cy="248094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" name="Rectangle 27"/>
            <p:cNvSpPr/>
            <p:nvPr/>
          </p:nvSpPr>
          <p:spPr>
            <a:xfrm>
              <a:off x="-2227304" y="7317432"/>
              <a:ext cx="495203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600" dirty="0" smtClean="0"/>
                <a:t>GO enrichment: Up regulated heads and </a:t>
              </a:r>
              <a:r>
                <a:rPr lang="en-GB" sz="1600" dirty="0"/>
                <a:t>s</a:t>
              </a:r>
              <a:r>
                <a:rPr lang="en-GB" sz="1600" dirty="0" smtClean="0"/>
                <a:t>ecreted</a:t>
              </a:r>
              <a:endParaRPr lang="en-GB" sz="1600" dirty="0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214017" y="7749480"/>
              <a:ext cx="11991011" cy="53329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6817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134</Words>
  <Application>Microsoft Office PowerPoint</Application>
  <PresentationFormat>On-screen Show (4:3)</PresentationFormat>
  <Paragraphs>35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James Hutton Institute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Thorpe</dc:creator>
  <cp:lastModifiedBy>Peter Thorpe</cp:lastModifiedBy>
  <cp:revision>5</cp:revision>
  <cp:lastPrinted>2015-08-12T09:49:36Z</cp:lastPrinted>
  <dcterms:created xsi:type="dcterms:W3CDTF">2015-08-12T09:38:28Z</dcterms:created>
  <dcterms:modified xsi:type="dcterms:W3CDTF">2015-08-12T09:54:10Z</dcterms:modified>
</cp:coreProperties>
</file>