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8" r:id="rId3"/>
    <p:sldId id="272" r:id="rId4"/>
    <p:sldId id="263" r:id="rId5"/>
    <p:sldId id="264" r:id="rId6"/>
    <p:sldId id="269" r:id="rId7"/>
    <p:sldId id="261" r:id="rId8"/>
    <p:sldId id="271" r:id="rId9"/>
    <p:sldId id="267" r:id="rId10"/>
    <p:sldId id="270" r:id="rId11"/>
  </p:sldIdLst>
  <p:sldSz cx="6858000" cy="9144000" type="letter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7" autoAdjust="0"/>
    <p:restoredTop sz="86417" autoAdjust="0"/>
  </p:normalViewPr>
  <p:slideViewPr>
    <p:cSldViewPr snapToGrid="0">
      <p:cViewPr varScale="1">
        <p:scale>
          <a:sx n="83" d="100"/>
          <a:sy n="83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3" d="100"/>
        <a:sy n="11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wmf"/><Relationship Id="rId4" Type="http://schemas.openxmlformats.org/officeDocument/2006/relationships/image" Target="../media/image22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Relationship Id="rId4" Type="http://schemas.openxmlformats.org/officeDocument/2006/relationships/image" Target="../media/image2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F087C62-4289-4BF7-BDA5-0872860069F4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162050"/>
            <a:ext cx="2351087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DEDD91E-E545-468F-822D-BE2179C40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64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65363" y="1162050"/>
            <a:ext cx="2351087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Triplicates GLUL and SLC1A1 time course 2-12 modified</a:t>
            </a:r>
            <a:r>
              <a:rPr lang="en-US" baseline="0" dirty="0" smtClean="0"/>
              <a:t> 1/9/15</a:t>
            </a:r>
          </a:p>
          <a:p>
            <a:r>
              <a:rPr lang="en-US" baseline="0" dirty="0" smtClean="0"/>
              <a:t>Triplicates 6.2.15 isoforms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D91E-E545-468F-822D-BE2179C40A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70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65363" y="1162050"/>
            <a:ext cx="2351087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7/23/15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10/5/12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10/24/12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D91E-E545-468F-822D-BE2179C40AE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03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8/26/11 3 wells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D91E-E545-468F-822D-BE2179C40AE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09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65363" y="1162050"/>
            <a:ext cx="2351087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Top 8/26/11 – excel sheets</a:t>
            </a:r>
          </a:p>
          <a:p>
            <a:r>
              <a:rPr lang="en-US" dirty="0" smtClean="0"/>
              <a:t>Bottom 8/27/15</a:t>
            </a:r>
          </a:p>
          <a:p>
            <a:r>
              <a:rPr lang="en-US" dirty="0" smtClean="0"/>
              <a:t>Cell density</a:t>
            </a:r>
            <a:r>
              <a:rPr lang="en-US" baseline="0" dirty="0" smtClean="0"/>
              <a:t> (absorbance)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D91E-E545-468F-822D-BE2179C40AE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32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Triplicates 3/30/15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D91E-E545-468F-822D-BE2179C40AE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5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7/30/15 3 dishes</a:t>
            </a:r>
          </a:p>
          <a:p>
            <a:r>
              <a:rPr lang="en-US" dirty="0" smtClean="0"/>
              <a:t>7/11/14 3 dishes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D91E-E545-468F-822D-BE2179C40AE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050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65363" y="1162050"/>
            <a:ext cx="2351087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Triplicates modified</a:t>
            </a:r>
            <a:r>
              <a:rPr lang="en-US" baseline="0" dirty="0" smtClean="0"/>
              <a:t> 2/13/15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G6PD - This gene encodes glucose-6-phosphate dehydrogenase. This protein is a cytosolic enzyme encoded by a housekeeping</a:t>
            </a:r>
            <a:br>
              <a:rPr lang="en-US" dirty="0" smtClean="0"/>
            </a:br>
            <a:r>
              <a:rPr lang="en-US" dirty="0" smtClean="0"/>
              <a:t>X-linked gene whose main function is to produce NADPH, a key electron donor in the defense against oxidizing</a:t>
            </a:r>
            <a:br>
              <a:rPr lang="en-US" dirty="0" smtClean="0"/>
            </a:br>
            <a:r>
              <a:rPr lang="en-US" dirty="0" smtClean="0"/>
              <a:t>agents and in reductive biosynthetic reactions. </a:t>
            </a:r>
          </a:p>
          <a:p>
            <a:r>
              <a:rPr lang="en-US" dirty="0" smtClean="0"/>
              <a:t>PGD</a:t>
            </a:r>
            <a:r>
              <a:rPr lang="en-US" baseline="0" dirty="0" smtClean="0"/>
              <a:t> - </a:t>
            </a:r>
            <a:r>
              <a:rPr lang="en-US" dirty="0" smtClean="0"/>
              <a:t>Catalyzes the oxidative decarboxylation of 6-phosphogluconate to ribulose 5-phosphate and CO(2), with</a:t>
            </a:r>
            <a:br>
              <a:rPr lang="en-US" dirty="0" smtClean="0"/>
            </a:br>
            <a:r>
              <a:rPr lang="en-US" dirty="0" smtClean="0"/>
              <a:t>concomitant reduction of NADP to NADPH.</a:t>
            </a:r>
          </a:p>
          <a:p>
            <a:r>
              <a:rPr lang="en-US" dirty="0" smtClean="0"/>
              <a:t>IDH2 - </a:t>
            </a:r>
            <a:r>
              <a:rPr lang="en-US" dirty="0" err="1" smtClean="0"/>
              <a:t>Isocitrate</a:t>
            </a:r>
            <a:r>
              <a:rPr lang="en-US" dirty="0" smtClean="0"/>
              <a:t> dehydrogenases catalyze the oxidative decarboxylation of </a:t>
            </a:r>
            <a:r>
              <a:rPr lang="en-US" dirty="0" err="1" smtClean="0"/>
              <a:t>isocitrate</a:t>
            </a:r>
            <a:r>
              <a:rPr lang="en-US" dirty="0" smtClean="0"/>
              <a:t> to 2-oxoglutarate. These enzymes</a:t>
            </a:r>
            <a:br>
              <a:rPr lang="en-US" dirty="0" smtClean="0"/>
            </a:br>
            <a:r>
              <a:rPr lang="en-US" dirty="0" smtClean="0"/>
              <a:t>belong to two distinct subclasses, one of which utilizes NAD(+) as the electron acceptor and the other NADP(+).</a:t>
            </a:r>
          </a:p>
          <a:p>
            <a:pPr defTabSz="924458">
              <a:defRPr/>
            </a:pPr>
            <a:r>
              <a:rPr lang="en-US" dirty="0" smtClean="0"/>
              <a:t>GCLC - Glutamate-cysteine ligase, also known as gamma-</a:t>
            </a:r>
            <a:r>
              <a:rPr lang="en-US" dirty="0" err="1" smtClean="0"/>
              <a:t>glutamylcysteine</a:t>
            </a:r>
            <a:r>
              <a:rPr lang="en-US" dirty="0" smtClean="0"/>
              <a:t> </a:t>
            </a:r>
            <a:r>
              <a:rPr lang="en-US" dirty="0" err="1" smtClean="0"/>
              <a:t>synthetase</a:t>
            </a:r>
            <a:r>
              <a:rPr lang="en-US" dirty="0" smtClean="0"/>
              <a:t> is the first rate-limiting enzyme of</a:t>
            </a:r>
            <a:br>
              <a:rPr lang="en-US" dirty="0" smtClean="0"/>
            </a:br>
            <a:r>
              <a:rPr lang="en-US" dirty="0" smtClean="0"/>
              <a:t>glutathione synthesis.</a:t>
            </a:r>
          </a:p>
          <a:p>
            <a:endParaRPr lang="en-US" dirty="0" smtClean="0"/>
          </a:p>
          <a:p>
            <a:r>
              <a:rPr lang="en-US" dirty="0"/>
              <a:t>IDH2 acts in the forward Krebs cycle as an NADP</a:t>
            </a:r>
            <a:r>
              <a:rPr lang="en-US" baseline="30000" dirty="0"/>
              <a:t>+</a:t>
            </a:r>
            <a:r>
              <a:rPr lang="en-US" dirty="0"/>
              <a:t>-consuming enzyme, providing NADPH for maintenance of the reduced glutathione </a:t>
            </a:r>
            <a:endParaRPr lang="en-US" dirty="0" smtClean="0"/>
          </a:p>
          <a:p>
            <a:r>
              <a:rPr lang="en-US" dirty="0" smtClean="0"/>
              <a:t>Add</a:t>
            </a:r>
            <a:r>
              <a:rPr lang="en-US" baseline="0" dirty="0" smtClean="0"/>
              <a:t> PRODH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D91E-E545-468F-822D-BE2179C40AE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89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Triplicates</a:t>
            </a:r>
            <a:r>
              <a:rPr lang="en-US" baseline="0" dirty="0" smtClean="0"/>
              <a:t> 6/2/11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D91E-E545-468F-822D-BE2179C40AE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060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8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82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418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07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1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6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2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0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62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1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4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975FD-1188-4978-97A8-663C9546A389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68616-D232-4256-9AAB-931DC8775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2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2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18.e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5.emf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7.emf"/><Relationship Id="rId5" Type="http://schemas.openxmlformats.org/officeDocument/2006/relationships/image" Target="../media/image14.e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2.emf"/><Relationship Id="rId5" Type="http://schemas.openxmlformats.org/officeDocument/2006/relationships/image" Target="../media/image19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6.emf"/><Relationship Id="rId5" Type="http://schemas.openxmlformats.org/officeDocument/2006/relationships/image" Target="../media/image23.e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0323" y="389408"/>
            <a:ext cx="2295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Beaudin and Welsh, Figure 1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15815" y="121227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A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5815" y="451179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B</a:t>
            </a:r>
            <a:endParaRPr lang="en-US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821360"/>
              </p:ext>
            </p:extLst>
          </p:nvPr>
        </p:nvGraphicFramePr>
        <p:xfrm>
          <a:off x="1198649" y="6719828"/>
          <a:ext cx="1725682" cy="2424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7" name="Prism Project" r:id="rId4" imgW="2000086" imgH="2809942" progId="Prism4.Document">
                  <p:embed/>
                </p:oleObj>
              </mc:Choice>
              <mc:Fallback>
                <p:oleObj name="Prism Project" r:id="rId4" imgW="2000086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8649" y="6719828"/>
                        <a:ext cx="1725682" cy="2424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379650"/>
              </p:ext>
            </p:extLst>
          </p:nvPr>
        </p:nvGraphicFramePr>
        <p:xfrm>
          <a:off x="3055761" y="6698580"/>
          <a:ext cx="1776234" cy="2445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8" name="Prism Project" r:id="rId6" imgW="2047743" imgH="2819369" progId="Prism4.Document">
                  <p:embed/>
                </p:oleObj>
              </mc:Choice>
              <mc:Fallback>
                <p:oleObj name="Prism Project" r:id="rId6" imgW="2047743" imgH="2819369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55761" y="6698580"/>
                        <a:ext cx="1776234" cy="2445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977574"/>
              </p:ext>
            </p:extLst>
          </p:nvPr>
        </p:nvGraphicFramePr>
        <p:xfrm>
          <a:off x="1168137" y="4317153"/>
          <a:ext cx="1786705" cy="2572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9" name="Prism Project" r:id="rId8" imgW="1971719" imgH="2838599" progId="Prism4.Document">
                  <p:embed/>
                </p:oleObj>
              </mc:Choice>
              <mc:Fallback>
                <p:oleObj name="Prism Project" r:id="rId8" imgW="1971719" imgH="2838599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68137" y="4317153"/>
                        <a:ext cx="1786705" cy="2572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638023"/>
              </p:ext>
            </p:extLst>
          </p:nvPr>
        </p:nvGraphicFramePr>
        <p:xfrm>
          <a:off x="2954842" y="4367228"/>
          <a:ext cx="1711394" cy="2472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0" name="Prism Project" r:id="rId10" imgW="1971719" imgH="2848026" progId="Prism4.Document">
                  <p:embed/>
                </p:oleObj>
              </mc:Choice>
              <mc:Fallback>
                <p:oleObj name="Prism Project" r:id="rId10" imgW="1971719" imgH="2848026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954842" y="4367228"/>
                        <a:ext cx="1711394" cy="2472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265260"/>
              </p:ext>
            </p:extLst>
          </p:nvPr>
        </p:nvGraphicFramePr>
        <p:xfrm>
          <a:off x="1074841" y="1212003"/>
          <a:ext cx="4143375" cy="310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1" name="Prism Project" r:id="rId12" imgW="4143522" imgH="3105189" progId="Prism4.Document">
                  <p:embed/>
                </p:oleObj>
              </mc:Choice>
              <mc:Fallback>
                <p:oleObj name="Prism Project" r:id="rId12" imgW="4143522" imgH="3105189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74841" y="1212003"/>
                        <a:ext cx="4143375" cy="310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7267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043647" y="1138603"/>
            <a:ext cx="5118325" cy="359229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 smtClean="0">
                <a:latin typeface="+mn-lt"/>
              </a:rPr>
              <a:t>Supplemental Fig 1. Effect of 25-hydroxyvitamin D3 on </a:t>
            </a:r>
            <a:r>
              <a:rPr lang="en-US" sz="1100" b="1" i="1" dirty="0" smtClean="0">
                <a:latin typeface="+mn-lt"/>
              </a:rPr>
              <a:t>SLC1A1</a:t>
            </a:r>
            <a:r>
              <a:rPr lang="en-US" sz="1100" b="1" dirty="0" smtClean="0">
                <a:latin typeface="+mn-lt"/>
              </a:rPr>
              <a:t> expression in hTERT-HME1 cells.  </a:t>
            </a:r>
            <a:r>
              <a:rPr lang="en-US" sz="1100" dirty="0" smtClean="0">
                <a:latin typeface="+mn-lt"/>
              </a:rPr>
              <a:t>Cells were treated with 100nM </a:t>
            </a:r>
            <a:r>
              <a:rPr lang="en-US" sz="1100" dirty="0"/>
              <a:t>25-hydroxyvitamin D3 </a:t>
            </a:r>
            <a:r>
              <a:rPr lang="en-US" sz="1100" dirty="0" smtClean="0"/>
              <a:t>or vehicle for 24h. </a:t>
            </a:r>
            <a:r>
              <a:rPr lang="en-US" sz="1100" i="1" dirty="0" smtClean="0"/>
              <a:t>SLC1A1</a:t>
            </a:r>
            <a:r>
              <a:rPr lang="en-US" sz="1100" dirty="0" smtClean="0"/>
              <a:t> mRNA expression was analyzed by q</a:t>
            </a:r>
            <a:r>
              <a:rPr lang="en-US" sz="1100" dirty="0" smtClean="0">
                <a:latin typeface="+mn-lt"/>
              </a:rPr>
              <a:t>PCR, normalized to </a:t>
            </a:r>
            <a:r>
              <a:rPr lang="en-US" sz="1100" i="1" dirty="0" smtClean="0">
                <a:latin typeface="+mn-lt"/>
              </a:rPr>
              <a:t>18S</a:t>
            </a:r>
            <a:r>
              <a:rPr lang="en-US" sz="1100" dirty="0" smtClean="0">
                <a:latin typeface="+mn-lt"/>
              </a:rPr>
              <a:t> and expressed relative to control values which were set at 1. Data are mean ± SD of triplicates.</a:t>
            </a:r>
            <a:endParaRPr lang="en-US" sz="1100" dirty="0">
              <a:latin typeface="+mn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943146"/>
              </p:ext>
            </p:extLst>
          </p:nvPr>
        </p:nvGraphicFramePr>
        <p:xfrm>
          <a:off x="2357150" y="2126974"/>
          <a:ext cx="2491318" cy="3140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2" name="Prism Project" r:id="rId4" imgW="2228916" imgH="2809942" progId="Prism4.Document">
                  <p:embed/>
                </p:oleObj>
              </mc:Choice>
              <mc:Fallback>
                <p:oleObj name="Prism Project" r:id="rId4" imgW="2228916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57150" y="2126974"/>
                        <a:ext cx="2491318" cy="31407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613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0323" y="389408"/>
            <a:ext cx="2295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Beaudin and Welsh, Figure 2</a:t>
            </a:r>
            <a:endParaRPr lang="en-US" sz="1400" b="1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827799"/>
              </p:ext>
            </p:extLst>
          </p:nvPr>
        </p:nvGraphicFramePr>
        <p:xfrm>
          <a:off x="1670785" y="3775075"/>
          <a:ext cx="2698750" cy="325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1" name="Prism 5" r:id="rId4" imgW="2262960" imgH="2439720" progId="Prism5.Document">
                  <p:embed/>
                </p:oleObj>
              </mc:Choice>
              <mc:Fallback>
                <p:oleObj name="Prism 5" r:id="rId4" imgW="2262960" imgH="2439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70785" y="3775075"/>
                        <a:ext cx="2698750" cy="3252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604384" y="2139517"/>
            <a:ext cx="2530295" cy="1074692"/>
            <a:chOff x="1698169" y="2084493"/>
            <a:chExt cx="2702929" cy="1411070"/>
          </a:xfrm>
        </p:grpSpPr>
        <p:sp>
          <p:nvSpPr>
            <p:cNvPr id="10" name="TextBox 9"/>
            <p:cNvSpPr txBox="1"/>
            <p:nvPr/>
          </p:nvSpPr>
          <p:spPr>
            <a:xfrm>
              <a:off x="1698170" y="3044954"/>
              <a:ext cx="80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98169" y="2482518"/>
              <a:ext cx="7756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EAAT3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" name="Picture 3" descr="C:\Users\Sarah\Documents\Welsh Lab\Westerns\10-5-12 GS SLC1A1 hi.tif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27759" t="27778" r="54369" b="64797"/>
            <a:stretch/>
          </p:blipFill>
          <p:spPr bwMode="auto">
            <a:xfrm>
              <a:off x="2500291" y="2424275"/>
              <a:ext cx="1900807" cy="348453"/>
            </a:xfrm>
            <a:prstGeom prst="rect">
              <a:avLst/>
            </a:prstGeom>
            <a:noFill/>
          </p:spPr>
        </p:pic>
        <p:pic>
          <p:nvPicPr>
            <p:cNvPr id="13" name="Picture 4" descr="C:\Users\Sarah\Documents\Welsh Lab\Westerns\10-10-12 GAPDH hi.tif"/>
            <p:cNvPicPr>
              <a:picLocks noChangeAspect="1" noChangeArrowheads="1"/>
            </p:cNvPicPr>
            <p:nvPr/>
          </p:nvPicPr>
          <p:blipFill rotWithShape="1">
            <a:blip r:embed="rId7" cstate="print"/>
            <a:srcRect l="26522" t="33369" r="54700" b="59071"/>
            <a:stretch/>
          </p:blipFill>
          <p:spPr bwMode="auto">
            <a:xfrm>
              <a:off x="2500289" y="2935129"/>
              <a:ext cx="1892097" cy="560434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3526971" y="2084493"/>
              <a:ext cx="7957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1,25D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12571" y="2088268"/>
              <a:ext cx="7957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172303" y="211015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A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72303" y="403115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B</a:t>
            </a:r>
            <a:endParaRPr lang="en-US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35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0323" y="389408"/>
            <a:ext cx="2295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Beaudin and Welsh, Figure 3</a:t>
            </a:r>
            <a:endParaRPr lang="en-US" sz="1400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9416320"/>
              </p:ext>
            </p:extLst>
          </p:nvPr>
        </p:nvGraphicFramePr>
        <p:xfrm>
          <a:off x="2063750" y="968375"/>
          <a:ext cx="2560638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4" name="Prism 5" r:id="rId4" imgW="2560320" imgH="2587680" progId="Prism5.Document">
                  <p:embed/>
                </p:oleObj>
              </mc:Choice>
              <mc:Fallback>
                <p:oleObj name="Prism 5" r:id="rId4" imgW="2560320" imgH="25876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3750" y="968375"/>
                        <a:ext cx="2560638" cy="2587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734709"/>
              </p:ext>
            </p:extLst>
          </p:nvPr>
        </p:nvGraphicFramePr>
        <p:xfrm>
          <a:off x="2036761" y="3579981"/>
          <a:ext cx="2614613" cy="267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5" name="Prism 5" r:id="rId6" imgW="2615040" imgH="2679120" progId="Prism5.Document">
                  <p:embed/>
                </p:oleObj>
              </mc:Choice>
              <mc:Fallback>
                <p:oleObj name="Prism 5" r:id="rId6" imgW="2615040" imgH="26791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36761" y="3579981"/>
                        <a:ext cx="2614613" cy="267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10595"/>
              </p:ext>
            </p:extLst>
          </p:nvPr>
        </p:nvGraphicFramePr>
        <p:xfrm>
          <a:off x="2063750" y="6391642"/>
          <a:ext cx="2651125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6" name="Prism 5" r:id="rId8" imgW="2651760" imgH="2514600" progId="Prism5.Document">
                  <p:embed/>
                </p:oleObj>
              </mc:Choice>
              <mc:Fallback>
                <p:oleObj name="Prism 5" r:id="rId8" imgW="2651760" imgH="25146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63750" y="6391642"/>
                        <a:ext cx="2651125" cy="251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72303" y="1019915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A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2303" y="3620856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B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72304" y="641094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C</a:t>
            </a:r>
            <a:endParaRPr lang="en-US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013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0323" y="389408"/>
            <a:ext cx="2295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Beaudin and Welsh, Figure 4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9862" y="137160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A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9862" y="529725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B</a:t>
            </a:r>
            <a:endParaRPr lang="en-US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818130"/>
              </p:ext>
            </p:extLst>
          </p:nvPr>
        </p:nvGraphicFramePr>
        <p:xfrm>
          <a:off x="1318419" y="1556266"/>
          <a:ext cx="3686175" cy="310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2" name="Prism Project" r:id="rId4" imgW="3686240" imgH="3105189" progId="Prism4.Document">
                  <p:embed/>
                </p:oleObj>
              </mc:Choice>
              <mc:Fallback>
                <p:oleObj name="Prism Project" r:id="rId4" imgW="3686240" imgH="3105189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18419" y="1556266"/>
                        <a:ext cx="3686175" cy="310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9723886"/>
              </p:ext>
            </p:extLst>
          </p:nvPr>
        </p:nvGraphicFramePr>
        <p:xfrm>
          <a:off x="1189831" y="5017608"/>
          <a:ext cx="3943350" cy="252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3" name="Prism Project" r:id="rId6" imgW="3943437" imgH="2524121" progId="Prism4.Document">
                  <p:embed/>
                </p:oleObj>
              </mc:Choice>
              <mc:Fallback>
                <p:oleObj name="Prism Project" r:id="rId6" imgW="3943437" imgH="2524121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89831" y="5017608"/>
                        <a:ext cx="3943350" cy="2524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248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27126" y="635593"/>
            <a:ext cx="2295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Beaudin and Welsh, Figure 5</a:t>
            </a:r>
            <a:endParaRPr lang="en-US" sz="1400" b="1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9700689"/>
              </p:ext>
            </p:extLst>
          </p:nvPr>
        </p:nvGraphicFramePr>
        <p:xfrm>
          <a:off x="1087523" y="4711700"/>
          <a:ext cx="2352675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9" name="Prism Project" r:id="rId4" imgW="2352597" imgH="2809942" progId="Prism4.Document">
                  <p:embed/>
                </p:oleObj>
              </mc:Choice>
              <mc:Fallback>
                <p:oleObj name="Prism Project" r:id="rId4" imgW="2352597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87523" y="4711700"/>
                        <a:ext cx="2352675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572262"/>
              </p:ext>
            </p:extLst>
          </p:nvPr>
        </p:nvGraphicFramePr>
        <p:xfrm>
          <a:off x="381518" y="1728271"/>
          <a:ext cx="2314575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0" name="Prism Project" r:id="rId6" imgW="2314396" imgH="2809942" progId="Prism4.Document">
                  <p:embed/>
                </p:oleObj>
              </mc:Choice>
              <mc:Fallback>
                <p:oleObj name="Prism Project" r:id="rId6" imgW="2314396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518" y="1728271"/>
                        <a:ext cx="2314575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0838614"/>
              </p:ext>
            </p:extLst>
          </p:nvPr>
        </p:nvGraphicFramePr>
        <p:xfrm>
          <a:off x="2396636" y="1737796"/>
          <a:ext cx="2228850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1" name="Prism Project" r:id="rId8" imgW="2228916" imgH="2809942" progId="Prism4.Document">
                  <p:embed/>
                </p:oleObj>
              </mc:Choice>
              <mc:Fallback>
                <p:oleObj name="Prism Project" r:id="rId8" imgW="2228916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96636" y="1737796"/>
                        <a:ext cx="2228850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703029"/>
              </p:ext>
            </p:extLst>
          </p:nvPr>
        </p:nvGraphicFramePr>
        <p:xfrm>
          <a:off x="4287929" y="1737795"/>
          <a:ext cx="2352675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2" name="Prism Project" r:id="rId10" imgW="2352597" imgH="2809942" progId="Prism4.Document">
                  <p:embed/>
                </p:oleObj>
              </mc:Choice>
              <mc:Fallback>
                <p:oleObj name="Prism Project" r:id="rId10" imgW="2352597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287929" y="1737795"/>
                        <a:ext cx="2352675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2987862"/>
              </p:ext>
            </p:extLst>
          </p:nvPr>
        </p:nvGraphicFramePr>
        <p:xfrm>
          <a:off x="3440198" y="4711700"/>
          <a:ext cx="2352675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3" name="Prism Project" r:id="rId12" imgW="2352597" imgH="2809942" progId="Prism4.Document">
                  <p:embed/>
                </p:oleObj>
              </mc:Choice>
              <mc:Fallback>
                <p:oleObj name="Prism Project" r:id="rId12" imgW="2352597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40198" y="4711700"/>
                        <a:ext cx="2352675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08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0323" y="389408"/>
            <a:ext cx="2295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Beaudin and Welsh, Figure 6</a:t>
            </a:r>
            <a:endParaRPr lang="en-US" sz="14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531262" y="999444"/>
            <a:ext cx="5939518" cy="6240009"/>
            <a:chOff x="447541" y="471649"/>
            <a:chExt cx="5939518" cy="6240009"/>
          </a:xfrm>
        </p:grpSpPr>
        <p:sp>
          <p:nvSpPr>
            <p:cNvPr id="17" name="TextBox 16"/>
            <p:cNvSpPr txBox="1"/>
            <p:nvPr/>
          </p:nvSpPr>
          <p:spPr>
            <a:xfrm>
              <a:off x="686486" y="471649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 Narrow" panose="020B0606020202030204" pitchFamily="34" charset="0"/>
                </a:rPr>
                <a:t>A</a:t>
              </a:r>
              <a:endParaRPr lang="en-US" b="1" dirty="0">
                <a:latin typeface="Arial Narrow" panose="020B060602020203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6486" y="3280776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 Narrow" panose="020B0606020202030204" pitchFamily="34" charset="0"/>
                </a:rPr>
                <a:t>B</a:t>
              </a:r>
              <a:endParaRPr lang="en-US" b="1" dirty="0">
                <a:latin typeface="Arial Narrow" panose="020B060602020203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602" y="5950977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 Narrow" panose="020B0606020202030204" pitchFamily="34" charset="0"/>
                </a:rPr>
                <a:t>C</a:t>
              </a:r>
              <a:endParaRPr lang="en-US" b="1" dirty="0">
                <a:latin typeface="Arial Narrow" panose="020B060602020203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7541" y="5870722"/>
              <a:ext cx="5939518" cy="840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endParaRPr lang="en-US" sz="1100" dirty="0"/>
            </a:p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endParaRPr lang="en-US" sz="1100" dirty="0"/>
            </a:p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endParaRPr lang="en-US" sz="1100" dirty="0"/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56005"/>
              </p:ext>
            </p:extLst>
          </p:nvPr>
        </p:nvGraphicFramePr>
        <p:xfrm>
          <a:off x="2260600" y="6529388"/>
          <a:ext cx="2208213" cy="2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3" name="Prism 4" r:id="rId4" imgW="2340720" imgH="2692800" progId="Prism4.Document">
                  <p:embed/>
                </p:oleObj>
              </mc:Choice>
              <mc:Fallback>
                <p:oleObj name="Prism 4" r:id="rId4" imgW="2340720" imgH="2692800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60600" y="6529388"/>
                        <a:ext cx="2208213" cy="25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3984880"/>
              </p:ext>
            </p:extLst>
          </p:nvPr>
        </p:nvGraphicFramePr>
        <p:xfrm>
          <a:off x="1241946" y="939213"/>
          <a:ext cx="2259075" cy="2766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4" name="Prism Project" r:id="rId6" imgW="2457367" imgH="3009790" progId="Prism4.Document">
                  <p:embed/>
                </p:oleObj>
              </mc:Choice>
              <mc:Fallback>
                <p:oleObj name="Prism Project" r:id="rId6" imgW="2457367" imgH="3009790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41946" y="939213"/>
                        <a:ext cx="2259075" cy="2766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859372"/>
              </p:ext>
            </p:extLst>
          </p:nvPr>
        </p:nvGraphicFramePr>
        <p:xfrm>
          <a:off x="3626830" y="1001792"/>
          <a:ext cx="2207982" cy="270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5" name="Prism Project" r:id="rId8" imgW="2457367" imgH="3009790" progId="Prism4.Document">
                  <p:embed/>
                </p:oleObj>
              </mc:Choice>
              <mc:Fallback>
                <p:oleObj name="Prism Project" r:id="rId8" imgW="2457367" imgH="3009790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26830" y="1001792"/>
                        <a:ext cx="2207982" cy="270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968291"/>
              </p:ext>
            </p:extLst>
          </p:nvPr>
        </p:nvGraphicFramePr>
        <p:xfrm>
          <a:off x="1484827" y="3846305"/>
          <a:ext cx="3861469" cy="2476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" name="Prism Project" r:id="rId10" imgW="4381429" imgH="2809942" progId="Prism4.Document">
                  <p:embed/>
                </p:oleObj>
              </mc:Choice>
              <mc:Fallback>
                <p:oleObj name="Prism Project" r:id="rId10" imgW="4381429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84827" y="3846305"/>
                        <a:ext cx="3861469" cy="24763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7543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60323" y="389408"/>
            <a:ext cx="2295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Beaudin and Welsh, Figure 7</a:t>
            </a:r>
            <a:endParaRPr lang="en-US" sz="1400" b="1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464899"/>
              </p:ext>
            </p:extLst>
          </p:nvPr>
        </p:nvGraphicFramePr>
        <p:xfrm>
          <a:off x="3535363" y="1479550"/>
          <a:ext cx="2228850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2" name="Prism Project" r:id="rId4" imgW="2228916" imgH="2809942" progId="Prism4.Document">
                  <p:embed/>
                </p:oleObj>
              </mc:Choice>
              <mc:Fallback>
                <p:oleObj name="Prism Project" r:id="rId4" imgW="2228916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35363" y="1479550"/>
                        <a:ext cx="2228850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1403304"/>
              </p:ext>
            </p:extLst>
          </p:nvPr>
        </p:nvGraphicFramePr>
        <p:xfrm>
          <a:off x="1279525" y="1479549"/>
          <a:ext cx="2228850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3" name="Prism Project" r:id="rId6" imgW="2228916" imgH="2809942" progId="Prism4.Document">
                  <p:embed/>
                </p:oleObj>
              </mc:Choice>
              <mc:Fallback>
                <p:oleObj name="Prism Project" r:id="rId6" imgW="2228916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79525" y="1479549"/>
                        <a:ext cx="2228850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104041"/>
              </p:ext>
            </p:extLst>
          </p:nvPr>
        </p:nvGraphicFramePr>
        <p:xfrm>
          <a:off x="1306513" y="4289424"/>
          <a:ext cx="2228850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4" name="Prism Project" r:id="rId8" imgW="2228916" imgH="2809942" progId="Prism4.Document">
                  <p:embed/>
                </p:oleObj>
              </mc:Choice>
              <mc:Fallback>
                <p:oleObj name="Prism Project" r:id="rId8" imgW="2228916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06513" y="4289424"/>
                        <a:ext cx="2228850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5135525"/>
              </p:ext>
            </p:extLst>
          </p:nvPr>
        </p:nvGraphicFramePr>
        <p:xfrm>
          <a:off x="3562351" y="4289423"/>
          <a:ext cx="2228850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5" name="Prism Project" r:id="rId10" imgW="2228916" imgH="2809942" progId="Prism4.Document">
                  <p:embed/>
                </p:oleObj>
              </mc:Choice>
              <mc:Fallback>
                <p:oleObj name="Prism Project" r:id="rId10" imgW="2228916" imgH="2809942" progId="Prism4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62351" y="4289423"/>
                        <a:ext cx="2228850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417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7126" y="635593"/>
            <a:ext cx="2295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Beaudin and Welsh, Figure 8</a:t>
            </a:r>
            <a:endParaRPr lang="en-US" sz="14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249382" y="1702675"/>
            <a:ext cx="5881611" cy="5004892"/>
            <a:chOff x="2104418" y="51296"/>
            <a:chExt cx="5881611" cy="5004892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>
            <a:xfrm>
              <a:off x="2104418" y="51296"/>
              <a:ext cx="5881611" cy="5004892"/>
              <a:chOff x="1629864" y="629307"/>
              <a:chExt cx="5881611" cy="5004892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629864" y="629307"/>
                <a:ext cx="5881611" cy="5004892"/>
                <a:chOff x="1629864" y="629307"/>
                <a:chExt cx="5881611" cy="5004892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5355693" y="629307"/>
                  <a:ext cx="775019" cy="33631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tx1"/>
                      </a:solidFill>
                    </a:rPr>
                    <a:t>25D</a:t>
                  </a:r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501736" y="2832426"/>
                  <a:ext cx="1012847" cy="672765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tx1"/>
                      </a:solidFill>
                    </a:rPr>
                    <a:t>VDR</a:t>
                  </a:r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212626" y="2525326"/>
                  <a:ext cx="861174" cy="42015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tx1"/>
                      </a:solidFill>
                    </a:rPr>
                    <a:t>1,25D</a:t>
                  </a:r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6" name="Straight Arrow Connector 15"/>
                <p:cNvCxnSpPr/>
                <p:nvPr/>
              </p:nvCxnSpPr>
              <p:spPr>
                <a:xfrm flipH="1">
                  <a:off x="5734552" y="1864289"/>
                  <a:ext cx="1" cy="624337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>
                  <a:stCxn id="14" idx="2"/>
                </p:cNvCxnSpPr>
                <p:nvPr/>
              </p:nvCxnSpPr>
              <p:spPr>
                <a:xfrm flipH="1" flipV="1">
                  <a:off x="3992193" y="2349911"/>
                  <a:ext cx="1509543" cy="81889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3248847" y="1844512"/>
                  <a:ext cx="729110" cy="73866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i="1" dirty="0" smtClean="0"/>
                    <a:t>SLC1A1</a:t>
                  </a:r>
                </a:p>
                <a:p>
                  <a:pPr algn="ctr"/>
                  <a:r>
                    <a:rPr lang="en-US" sz="1400" b="1" i="1" dirty="0" smtClean="0"/>
                    <a:t>SLC1A2</a:t>
                  </a:r>
                </a:p>
                <a:p>
                  <a:pPr algn="ctr"/>
                  <a:r>
                    <a:rPr lang="en-US" sz="1400" b="1" i="1" dirty="0" smtClean="0"/>
                    <a:t>SLC1A6</a:t>
                  </a:r>
                  <a:endParaRPr lang="en-US" sz="1400" b="1" i="1" dirty="0"/>
                </a:p>
              </p:txBody>
            </p:sp>
            <p:sp>
              <p:nvSpPr>
                <p:cNvPr id="19" name="Rounded Rectangle 18"/>
                <p:cNvSpPr/>
                <p:nvPr/>
              </p:nvSpPr>
              <p:spPr>
                <a:xfrm>
                  <a:off x="2832802" y="3544761"/>
                  <a:ext cx="1272500" cy="272520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tx1"/>
                      </a:solidFill>
                    </a:rPr>
                    <a:t>Glutamate</a:t>
                  </a:r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0" name="Straight Arrow Connector 19"/>
                <p:cNvCxnSpPr>
                  <a:stCxn id="18" idx="0"/>
                </p:cNvCxnSpPr>
                <p:nvPr/>
              </p:nvCxnSpPr>
              <p:spPr>
                <a:xfrm flipV="1">
                  <a:off x="3613402" y="1482130"/>
                  <a:ext cx="0" cy="362382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3447192" y="3817281"/>
                  <a:ext cx="0" cy="46879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Rounded Rectangle 21"/>
                <p:cNvSpPr/>
                <p:nvPr/>
              </p:nvSpPr>
              <p:spPr>
                <a:xfrm>
                  <a:off x="2815945" y="4350731"/>
                  <a:ext cx="1262493" cy="251968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tx1"/>
                      </a:solidFill>
                    </a:rPr>
                    <a:t>GSH</a:t>
                  </a:r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5089076" y="4809578"/>
                  <a:ext cx="5998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i="1" dirty="0" smtClean="0"/>
                    <a:t>G6PD</a:t>
                  </a:r>
                  <a:endParaRPr lang="en-US" sz="1400" b="1" i="1" dirty="0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5134762" y="5059409"/>
                  <a:ext cx="50847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i="1" dirty="0" smtClean="0"/>
                    <a:t>PGD</a:t>
                  </a:r>
                  <a:endParaRPr lang="en-US" sz="1400" b="1" i="1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942613" y="5295028"/>
                  <a:ext cx="89276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i="1" dirty="0" smtClean="0"/>
                    <a:t>IDH2</a:t>
                  </a:r>
                  <a:endParaRPr lang="en-US" sz="1400" b="1" i="1" dirty="0"/>
                </a:p>
              </p:txBody>
            </p:sp>
            <p:cxnSp>
              <p:nvCxnSpPr>
                <p:cNvPr id="26" name="Straight Arrow Connector 25"/>
                <p:cNvCxnSpPr>
                  <a:stCxn id="14" idx="4"/>
                  <a:endCxn id="23" idx="0"/>
                </p:cNvCxnSpPr>
                <p:nvPr/>
              </p:nvCxnSpPr>
              <p:spPr>
                <a:xfrm flipH="1">
                  <a:off x="5388998" y="3505191"/>
                  <a:ext cx="619162" cy="130438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1629864" y="2869779"/>
                  <a:ext cx="8515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i="1" dirty="0" smtClean="0"/>
                    <a:t>SLC7A11</a:t>
                  </a:r>
                  <a:endParaRPr lang="en-US" sz="1400" b="1" i="1" dirty="0"/>
                </a:p>
              </p:txBody>
            </p:sp>
            <p:cxnSp>
              <p:nvCxnSpPr>
                <p:cNvPr id="28" name="Straight Connector 27"/>
                <p:cNvCxnSpPr>
                  <a:stCxn id="14" idx="3"/>
                  <a:endCxn id="27" idx="3"/>
                </p:cNvCxnSpPr>
                <p:nvPr/>
              </p:nvCxnSpPr>
              <p:spPr>
                <a:xfrm flipH="1" flipV="1">
                  <a:off x="2481376" y="3023668"/>
                  <a:ext cx="3168688" cy="38299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2441097" y="2890378"/>
                  <a:ext cx="80557" cy="32007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2264619" y="3259499"/>
                  <a:ext cx="473046" cy="289153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 flipH="1" flipV="1">
                  <a:off x="3464218" y="4665819"/>
                  <a:ext cx="3884" cy="34093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5734552" y="996849"/>
                  <a:ext cx="0" cy="39326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V="1">
                  <a:off x="2019800" y="3231615"/>
                  <a:ext cx="13050" cy="2402584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urved Connector 33"/>
                <p:cNvCxnSpPr>
                  <a:stCxn id="27" idx="0"/>
                </p:cNvCxnSpPr>
                <p:nvPr/>
              </p:nvCxnSpPr>
              <p:spPr>
                <a:xfrm rot="5400000" flipH="1" flipV="1">
                  <a:off x="2190882" y="1885151"/>
                  <a:ext cx="849367" cy="1119890"/>
                </a:xfrm>
                <a:prstGeom prst="curvedConnector2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3977957" y="2011470"/>
                  <a:ext cx="2554355" cy="2579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6" name="Arc 35"/>
                <p:cNvSpPr/>
                <p:nvPr/>
              </p:nvSpPr>
              <p:spPr>
                <a:xfrm>
                  <a:off x="5592674" y="2014049"/>
                  <a:ext cx="1879275" cy="1707212"/>
                </a:xfrm>
                <a:prstGeom prst="arc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7" name="Straight Connector 36"/>
                <p:cNvCxnSpPr>
                  <a:stCxn id="36" idx="2"/>
                </p:cNvCxnSpPr>
                <p:nvPr/>
              </p:nvCxnSpPr>
              <p:spPr>
                <a:xfrm>
                  <a:off x="7471949" y="2867655"/>
                  <a:ext cx="39526" cy="2766544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3502536" y="3895992"/>
                <a:ext cx="5607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i="1" dirty="0" smtClean="0"/>
                  <a:t>GCLC</a:t>
                </a:r>
                <a:endParaRPr lang="en-US" sz="1400" b="1" i="1" dirty="0"/>
              </a:p>
            </p:txBody>
          </p:sp>
        </p:grpSp>
        <p:sp>
          <p:nvSpPr>
            <p:cNvPr id="6" name="Rounded Rectangle 5"/>
            <p:cNvSpPr/>
            <p:nvPr/>
          </p:nvSpPr>
          <p:spPr>
            <a:xfrm>
              <a:off x="3303690" y="4491863"/>
              <a:ext cx="1262493" cy="25196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NADPH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421601" y="539578"/>
              <a:ext cx="1272500" cy="2725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Glutamate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5782743" y="843328"/>
              <a:ext cx="861174" cy="42015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1,25D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563630" y="4428743"/>
              <a:ext cx="0" cy="4037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 flipV="1">
              <a:off x="4639415" y="4630602"/>
              <a:ext cx="915215" cy="468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75493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714" y="630373"/>
            <a:ext cx="4802639" cy="359229"/>
          </a:xfrm>
        </p:spPr>
        <p:txBody>
          <a:bodyPr>
            <a:norm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1.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Primer Sequences used for real time PCR.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613550"/>
              </p:ext>
            </p:extLst>
          </p:nvPr>
        </p:nvGraphicFramePr>
        <p:xfrm>
          <a:off x="1204448" y="1339377"/>
          <a:ext cx="4353169" cy="677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954"/>
                <a:gridCol w="29542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Gene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Primer Sequence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SLC1A1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CGAAAGAACCCTTTCCGATTTGC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Rev: GAAGGTGACAGGCAGTGTTGCT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SLC1A1 P1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GCTGTCGACTGGCTCCTG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Rev: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GGAGAGCTTTTCCACAATGC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SLC1A1 P2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ACTGCCTTTTATGTCTCCAACAGG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TCATGTTCATCTCTGGATCGCTGG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SLC1A1 ex2skip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AGCGCTTCCTGAAGAATAACTGGG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Rev: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GAATCCAGTGCAGCAACACCTAGC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SLC1A1 ex11skip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TTGGGCAGATCATCACCATCAGGG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AATGCCCGTCCCAAAAGCATCACC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G6PD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CTGTTCCGTGAGGACCAGATCT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TGAAGGTGAGGATAACGCAGGC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PGD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GTTCCAAGACACCGATGGCAAAC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CACCGAGCAAAGACAGCTTCTC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IDH2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AGATGGCAGTGGTGTCAAGGAG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CTGGATGGCATACTGGAAGCAG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GCLC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GGAAGTGGATGTGGACACCAGA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GCTTGTAGTCAGGATGGTTTGCG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SLC1A2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TGCCAACAGAGGACATCAGCCT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CAGCTCAGACTTGGAGAGGTGA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SLC1A3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GGTTGCTGCAAGCACTCATCAC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CACGCCATTGTTCTCTTCCAGG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SLC1A6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AACACAAGGGCAGAGTCCTCAG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CCAGCAATCAGGAACAGGATGC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SLC1A7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CAGTGCCTCAATGAGTCGGTCA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CTCCAGGATCTTACCCGCAATG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 smtClean="0">
                          <a:solidFill>
                            <a:schemeClr val="tx1"/>
                          </a:solidFill>
                        </a:rPr>
                        <a:t>SLC7A11</a:t>
                      </a:r>
                      <a:endParaRPr lang="en-US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Fwd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TCCTGCTTTGGCTCCATGAACG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Rev: AGAGGAGTGTGCTTGCGGACAT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498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3235</TotalTime>
  <Words>324</Words>
  <Application>Microsoft Office PowerPoint</Application>
  <PresentationFormat>Letter Paper (8.5x11 in)</PresentationFormat>
  <Paragraphs>117</Paragraphs>
  <Slides>10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Office Theme</vt:lpstr>
      <vt:lpstr>Prism Project</vt:lpstr>
      <vt:lpstr>GraphPad Prism 4 Project</vt:lpstr>
      <vt:lpstr>Prism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Supplemental Table 1. Primer Sequences used for real time PCR.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</dc:title>
  <dc:creator>Microsoft account</dc:creator>
  <cp:lastModifiedBy>JoEllen Welsh</cp:lastModifiedBy>
  <cp:revision>140</cp:revision>
  <cp:lastPrinted>2015-12-16T17:16:21Z</cp:lastPrinted>
  <dcterms:created xsi:type="dcterms:W3CDTF">2015-06-11T19:32:28Z</dcterms:created>
  <dcterms:modified xsi:type="dcterms:W3CDTF">2015-12-22T20:51:32Z</dcterms:modified>
</cp:coreProperties>
</file>