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ers-p01\users$\M\meis15\VStat120\sTNF\TNF%20CYTOTOX%20ASSAY%203-29-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ers-p01\users$\M\meis15\VStat120\sTNF\TNF%20CYTOTOX%20ASSAY%203-29-1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'12 HOURS'!$A$2</c:f>
              <c:strCache>
                <c:ptCount val="1"/>
                <c:pt idx="0">
                  <c:v>U87ΔEGFR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cat>
            <c:numRef>
              <c:f>('12 HOURS'!$B$1,'12 HOURS'!$E$1,'12 HOURS'!$H$1,'12 HOURS'!$K$1,'12 HOURS'!$N$1,'12 HOURS'!$Q$1,'12 HOURS'!$T$1,'12 HOURS'!$W$1,'12 HOURS'!$Z$1)</c:f>
              <c:numCache>
                <c:formatCode>General</c:formatCode>
                <c:ptCount val="9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500</c:v>
                </c:pt>
                <c:pt idx="4">
                  <c:v>1000</c:v>
                </c:pt>
                <c:pt idx="5">
                  <c:v>2500</c:v>
                </c:pt>
                <c:pt idx="6">
                  <c:v>5000</c:v>
                </c:pt>
                <c:pt idx="7">
                  <c:v>10000</c:v>
                </c:pt>
                <c:pt idx="8">
                  <c:v>15000</c:v>
                </c:pt>
              </c:numCache>
            </c:numRef>
          </c:cat>
          <c:val>
            <c:numRef>
              <c:f>('12 HOURS'!$D$12,'12 HOURS'!$G$12,'12 HOURS'!$J$12,'12 HOURS'!$M$12,'12 HOURS'!$P$12,'12 HOURS'!$S$12,'12 HOURS'!$V$12,'12 HOURS'!$Y$12,'12 HOURS'!$AB$12)</c:f>
              <c:numCache>
                <c:formatCode>0.000</c:formatCode>
                <c:ptCount val="9"/>
                <c:pt idx="0">
                  <c:v>100</c:v>
                </c:pt>
                <c:pt idx="1">
                  <c:v>104.30977904178515</c:v>
                </c:pt>
                <c:pt idx="2">
                  <c:v>104.38999489535475</c:v>
                </c:pt>
                <c:pt idx="3">
                  <c:v>105.11193757748023</c:v>
                </c:pt>
                <c:pt idx="4">
                  <c:v>102.75650842266406</c:v>
                </c:pt>
                <c:pt idx="5">
                  <c:v>106.62874644497869</c:v>
                </c:pt>
                <c:pt idx="6">
                  <c:v>107.79552249690074</c:v>
                </c:pt>
                <c:pt idx="7">
                  <c:v>109.04980675271641</c:v>
                </c:pt>
                <c:pt idx="8">
                  <c:v>112.12717858965881</c:v>
                </c:pt>
              </c:numCache>
            </c:numRef>
          </c:val>
        </c:ser>
        <c:ser>
          <c:idx val="1"/>
          <c:order val="1"/>
          <c:tx>
            <c:strRef>
              <c:f>'12 HOURS'!$A$19</c:f>
              <c:strCache>
                <c:ptCount val="1"/>
                <c:pt idx="0">
                  <c:v>LN229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ot"/>
            </a:ln>
          </c:spPr>
          <c:marker>
            <c:symbol val="square"/>
            <c:size val="5"/>
            <c:spPr>
              <a:solidFill>
                <a:schemeClr val="bg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val>
            <c:numRef>
              <c:f>('12 HOURS'!$D$29,'12 HOURS'!$G$29,'12 HOURS'!$J$29,'12 HOURS'!$M$29,'12 HOURS'!$P$29,'12 HOURS'!$S$29,'12 HOURS'!$V$29,'12 HOURS'!$Y$29,'12 HOURS'!$AB$29)</c:f>
              <c:numCache>
                <c:formatCode>0.000</c:formatCode>
                <c:ptCount val="9"/>
                <c:pt idx="0">
                  <c:v>100.00000000000001</c:v>
                </c:pt>
                <c:pt idx="1">
                  <c:v>99.032071655590286</c:v>
                </c:pt>
                <c:pt idx="2">
                  <c:v>98.131561205817832</c:v>
                </c:pt>
                <c:pt idx="3">
                  <c:v>100.75122796879587</c:v>
                </c:pt>
                <c:pt idx="4">
                  <c:v>98.545699701435097</c:v>
                </c:pt>
                <c:pt idx="5">
                  <c:v>100.31301165366465</c:v>
                </c:pt>
                <c:pt idx="6">
                  <c:v>103.07714533371858</c:v>
                </c:pt>
                <c:pt idx="7">
                  <c:v>101.19425984782819</c:v>
                </c:pt>
                <c:pt idx="8">
                  <c:v>106.44804006549167</c:v>
                </c:pt>
              </c:numCache>
            </c:numRef>
          </c:val>
        </c:ser>
        <c:ser>
          <c:idx val="2"/>
          <c:order val="2"/>
          <c:tx>
            <c:strRef>
              <c:f>'12 HOURS'!$A$36</c:f>
              <c:strCache>
                <c:ptCount val="1"/>
                <c:pt idx="0">
                  <c:v>U251-T2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val>
            <c:numRef>
              <c:f>('12 HOURS'!$D$46,'12 HOURS'!$G$46,'12 HOURS'!$J$46,'12 HOURS'!$M$46,'12 HOURS'!$P$46,'12 HOURS'!$S$46,'12 HOURS'!$V$46,'12 HOURS'!$Y$46,'12 HOURS'!$AB$46)</c:f>
              <c:numCache>
                <c:formatCode>0.000</c:formatCode>
                <c:ptCount val="9"/>
                <c:pt idx="0">
                  <c:v>100</c:v>
                </c:pt>
                <c:pt idx="1">
                  <c:v>96.297431705157024</c:v>
                </c:pt>
                <c:pt idx="2">
                  <c:v>96.716397574766589</c:v>
                </c:pt>
                <c:pt idx="3">
                  <c:v>104.39111266824418</c:v>
                </c:pt>
                <c:pt idx="4">
                  <c:v>99.867157163294479</c:v>
                </c:pt>
                <c:pt idx="5">
                  <c:v>102.50357653791085</c:v>
                </c:pt>
                <c:pt idx="6">
                  <c:v>106.15067199984428</c:v>
                </c:pt>
                <c:pt idx="7">
                  <c:v>105.39205667961032</c:v>
                </c:pt>
                <c:pt idx="8">
                  <c:v>101.12064854554085</c:v>
                </c:pt>
              </c:numCache>
            </c:numRef>
          </c:val>
        </c:ser>
        <c:marker val="1"/>
        <c:axId val="87655168"/>
        <c:axId val="134273664"/>
      </c:lineChart>
      <c:catAx>
        <c:axId val="876551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TNF</a:t>
                </a:r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[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pg/mL]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45672331583552056"/>
              <c:y val="0.7970769633177295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34273664"/>
        <c:crosses val="autoZero"/>
        <c:auto val="1"/>
        <c:lblAlgn val="ctr"/>
        <c:lblOffset val="100"/>
      </c:catAx>
      <c:valAx>
        <c:axId val="134273664"/>
        <c:scaling>
          <c:orientation val="minMax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 b="1">
                    <a:latin typeface="Arial" pitchFamily="34" charset="0"/>
                    <a:cs typeface="Arial" pitchFamily="34" charset="0"/>
                  </a:defRPr>
                </a:pP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12 Hr</a:t>
                </a:r>
                <a:r>
                  <a:rPr lang="en-US" sz="1200" b="1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Cell Viability [%]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655168"/>
        <c:crosses val="autoZero"/>
        <c:crossBetween val="between"/>
        <c:majorUnit val="20"/>
      </c:valAx>
    </c:plotArea>
    <c:legend>
      <c:legendPos val="b"/>
      <c:layout/>
      <c:spPr>
        <a:ln>
          <a:noFill/>
        </a:ln>
      </c:sp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'60 HOURS'!$C$51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('60 HOURS'!$C$61,'60 HOURS'!$K$61,'60 HOURS'!$S$62)</c:f>
                <c:numCache>
                  <c:formatCode>General</c:formatCode>
                  <c:ptCount val="3"/>
                  <c:pt idx="0">
                    <c:v>2.4676184743069087</c:v>
                  </c:pt>
                  <c:pt idx="1">
                    <c:v>2.5925312397697509</c:v>
                  </c:pt>
                  <c:pt idx="2">
                    <c:v>3.5352692956543508</c:v>
                  </c:pt>
                </c:numCache>
              </c:numRef>
            </c:plus>
            <c:minus>
              <c:numRef>
                <c:f>('60 HOURS'!$C$61,'60 HOURS'!$K$61,'60 HOURS'!$S$62)</c:f>
                <c:numCache>
                  <c:formatCode>General</c:formatCode>
                  <c:ptCount val="3"/>
                  <c:pt idx="0">
                    <c:v>2.4676184743069087</c:v>
                  </c:pt>
                  <c:pt idx="1">
                    <c:v>2.5925312397697509</c:v>
                  </c:pt>
                  <c:pt idx="2">
                    <c:v>3.5352692956543508</c:v>
                  </c:pt>
                </c:numCache>
              </c:numRef>
            </c:minus>
          </c:errBars>
          <c:cat>
            <c:strRef>
              <c:f>('60 HOURS'!$B$50,'60 HOURS'!$J$50,'60 HOURS'!$R$50)</c:f>
              <c:strCache>
                <c:ptCount val="3"/>
                <c:pt idx="0">
                  <c:v>12 Hours</c:v>
                </c:pt>
                <c:pt idx="1">
                  <c:v>36 Hours</c:v>
                </c:pt>
                <c:pt idx="2">
                  <c:v>60 Hours</c:v>
                </c:pt>
              </c:strCache>
            </c:strRef>
          </c:cat>
          <c:val>
            <c:numRef>
              <c:f>('60 HOURS'!$C$60,'60 HOURS'!$K$60,'60 HOURS'!$S$61)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100.00000000000001</c:v>
                </c:pt>
              </c:numCache>
            </c:numRef>
          </c:val>
        </c:ser>
        <c:ser>
          <c:idx val="1"/>
          <c:order val="1"/>
          <c:tx>
            <c:strRef>
              <c:f>'60 HOURS'!$D$51</c:f>
              <c:strCache>
                <c:ptCount val="1"/>
                <c:pt idx="0">
                  <c:v>50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('60 HOURS'!$D$61,'60 HOURS'!$L$61,'60 HOURS'!$T$62)</c:f>
                <c:numCache>
                  <c:formatCode>General</c:formatCode>
                  <c:ptCount val="3"/>
                  <c:pt idx="0">
                    <c:v>3.9304405370530779</c:v>
                  </c:pt>
                  <c:pt idx="1">
                    <c:v>6.8196340460337055</c:v>
                  </c:pt>
                  <c:pt idx="2">
                    <c:v>7.3058665535439955</c:v>
                  </c:pt>
                </c:numCache>
              </c:numRef>
            </c:plus>
            <c:minus>
              <c:numRef>
                <c:f>('60 HOURS'!$D$61,'60 HOURS'!$L$61,'60 HOURS'!$T$62)</c:f>
                <c:numCache>
                  <c:formatCode>General</c:formatCode>
                  <c:ptCount val="3"/>
                  <c:pt idx="0">
                    <c:v>3.9304405370530779</c:v>
                  </c:pt>
                  <c:pt idx="1">
                    <c:v>6.8196340460337055</c:v>
                  </c:pt>
                  <c:pt idx="2">
                    <c:v>7.3058665535439955</c:v>
                  </c:pt>
                </c:numCache>
              </c:numRef>
            </c:minus>
          </c:errBars>
          <c:cat>
            <c:strRef>
              <c:f>('60 HOURS'!$B$50,'60 HOURS'!$J$50,'60 HOURS'!$R$50)</c:f>
              <c:strCache>
                <c:ptCount val="3"/>
                <c:pt idx="0">
                  <c:v>12 Hours</c:v>
                </c:pt>
                <c:pt idx="1">
                  <c:v>36 Hours</c:v>
                </c:pt>
                <c:pt idx="2">
                  <c:v>60 Hours</c:v>
                </c:pt>
              </c:strCache>
            </c:strRef>
          </c:cat>
          <c:val>
            <c:numRef>
              <c:f>('60 HOURS'!$D$60,'60 HOURS'!$L$60,'60 HOURS'!$T$61)</c:f>
              <c:numCache>
                <c:formatCode>General</c:formatCode>
                <c:ptCount val="3"/>
                <c:pt idx="0">
                  <c:v>96.297431705157024</c:v>
                </c:pt>
                <c:pt idx="1">
                  <c:v>122.00873362445354</c:v>
                </c:pt>
                <c:pt idx="2">
                  <c:v>121.28436576111081</c:v>
                </c:pt>
              </c:numCache>
            </c:numRef>
          </c:val>
        </c:ser>
        <c:ser>
          <c:idx val="2"/>
          <c:order val="2"/>
          <c:tx>
            <c:strRef>
              <c:f>'60 HOURS'!$E$51</c:f>
              <c:strCache>
                <c:ptCount val="1"/>
                <c:pt idx="0">
                  <c:v>500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('60 HOURS'!$E$61,'60 HOURS'!$M$61,'60 HOURS'!$U$62)</c:f>
                <c:numCache>
                  <c:formatCode>General</c:formatCode>
                  <c:ptCount val="3"/>
                  <c:pt idx="0">
                    <c:v>5.2504628215383784</c:v>
                  </c:pt>
                  <c:pt idx="1">
                    <c:v>11.172405946806091</c:v>
                  </c:pt>
                  <c:pt idx="2">
                    <c:v>8.2446796162326184</c:v>
                  </c:pt>
                </c:numCache>
              </c:numRef>
            </c:plus>
            <c:minus>
              <c:numRef>
                <c:f>('60 HOURS'!$E$61,'60 HOURS'!$M$61,'60 HOURS'!$U$62)</c:f>
                <c:numCache>
                  <c:formatCode>General</c:formatCode>
                  <c:ptCount val="3"/>
                  <c:pt idx="0">
                    <c:v>5.2504628215383784</c:v>
                  </c:pt>
                  <c:pt idx="1">
                    <c:v>11.172405946806091</c:v>
                  </c:pt>
                  <c:pt idx="2">
                    <c:v>8.2446796162326184</c:v>
                  </c:pt>
                </c:numCache>
              </c:numRef>
            </c:minus>
          </c:errBars>
          <c:cat>
            <c:strRef>
              <c:f>('60 HOURS'!$B$50,'60 HOURS'!$J$50,'60 HOURS'!$R$50)</c:f>
              <c:strCache>
                <c:ptCount val="3"/>
                <c:pt idx="0">
                  <c:v>12 Hours</c:v>
                </c:pt>
                <c:pt idx="1">
                  <c:v>36 Hours</c:v>
                </c:pt>
                <c:pt idx="2">
                  <c:v>60 Hours</c:v>
                </c:pt>
              </c:strCache>
            </c:strRef>
          </c:cat>
          <c:val>
            <c:numRef>
              <c:f>('60 HOURS'!$E$60,'60 HOURS'!$M$60,'60 HOURS'!$U$61)</c:f>
              <c:numCache>
                <c:formatCode>General</c:formatCode>
                <c:ptCount val="3"/>
                <c:pt idx="0">
                  <c:v>104.39111266824418</c:v>
                </c:pt>
                <c:pt idx="1">
                  <c:v>127.60747690489571</c:v>
                </c:pt>
                <c:pt idx="2">
                  <c:v>128.11421887003286</c:v>
                </c:pt>
              </c:numCache>
            </c:numRef>
          </c:val>
        </c:ser>
        <c:ser>
          <c:idx val="3"/>
          <c:order val="3"/>
          <c:tx>
            <c:strRef>
              <c:f>'60 HOURS'!$F$51</c:f>
              <c:strCache>
                <c:ptCount val="1"/>
                <c:pt idx="0">
                  <c:v>5000 TNF-α [pg/mL]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('60 HOURS'!$F$61,'60 HOURS'!$N$61,'60 HOURS'!$V$62)</c:f>
                <c:numCache>
                  <c:formatCode>General</c:formatCode>
                  <c:ptCount val="3"/>
                  <c:pt idx="0">
                    <c:v>3.1668735410745992</c:v>
                  </c:pt>
                  <c:pt idx="1">
                    <c:v>4.8765335915302108</c:v>
                  </c:pt>
                  <c:pt idx="2">
                    <c:v>7.6707621915166806</c:v>
                  </c:pt>
                </c:numCache>
              </c:numRef>
            </c:plus>
            <c:minus>
              <c:numRef>
                <c:f>('60 HOURS'!$F$61,'60 HOURS'!$N$61,'60 HOURS'!$V$62)</c:f>
                <c:numCache>
                  <c:formatCode>General</c:formatCode>
                  <c:ptCount val="3"/>
                  <c:pt idx="0">
                    <c:v>3.1668735410745992</c:v>
                  </c:pt>
                  <c:pt idx="1">
                    <c:v>4.8765335915302108</c:v>
                  </c:pt>
                  <c:pt idx="2">
                    <c:v>7.6707621915166806</c:v>
                  </c:pt>
                </c:numCache>
              </c:numRef>
            </c:minus>
          </c:errBars>
          <c:cat>
            <c:strRef>
              <c:f>('60 HOURS'!$B$50,'60 HOURS'!$J$50,'60 HOURS'!$R$50)</c:f>
              <c:strCache>
                <c:ptCount val="3"/>
                <c:pt idx="0">
                  <c:v>12 Hours</c:v>
                </c:pt>
                <c:pt idx="1">
                  <c:v>36 Hours</c:v>
                </c:pt>
                <c:pt idx="2">
                  <c:v>60 Hours</c:v>
                </c:pt>
              </c:strCache>
            </c:strRef>
          </c:cat>
          <c:val>
            <c:numRef>
              <c:f>('60 HOURS'!$F$60,'60 HOURS'!$N$60,'60 HOURS'!$V$61)</c:f>
              <c:numCache>
                <c:formatCode>General</c:formatCode>
                <c:ptCount val="3"/>
                <c:pt idx="0">
                  <c:v>106.15067199984428</c:v>
                </c:pt>
                <c:pt idx="1">
                  <c:v>122.50219781803416</c:v>
                </c:pt>
                <c:pt idx="2">
                  <c:v>137.44168587191737</c:v>
                </c:pt>
              </c:numCache>
            </c:numRef>
          </c:val>
        </c:ser>
        <c:axId val="145398784"/>
        <c:axId val="149317888"/>
      </c:barChart>
      <c:catAx>
        <c:axId val="145398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49317888"/>
        <c:crosses val="autoZero"/>
        <c:auto val="1"/>
        <c:lblAlgn val="ctr"/>
        <c:lblOffset val="100"/>
      </c:catAx>
      <c:valAx>
        <c:axId val="1493178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Proliferation 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[%]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45398784"/>
        <c:crosses val="autoZero"/>
        <c:crossBetween val="between"/>
      </c:valAx>
    </c:plotArea>
    <c:legend>
      <c:legendPos val="b"/>
      <c:layout/>
      <c:spPr>
        <a:ln>
          <a:noFill/>
        </a:ln>
      </c:spPr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C2751-6AFB-4D9A-96E8-88D51657CEC8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91277-A656-4811-9B0E-C3A08DB620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 MTT from 3-29-14 </a:t>
            </a:r>
            <a:r>
              <a:rPr lang="en-US" dirty="0" err="1" smtClean="0"/>
              <a:t>cytotox</a:t>
            </a:r>
            <a:r>
              <a:rPr lang="en-US" dirty="0" smtClean="0"/>
              <a:t> assay; PICs from 7-2-14 studies</a:t>
            </a:r>
            <a:r>
              <a:rPr lang="en-US" baseline="0" dirty="0" smtClean="0"/>
              <a:t> 10x at 12 hours; </a:t>
            </a:r>
            <a:r>
              <a:rPr lang="en-US" dirty="0" smtClean="0"/>
              <a:t>PICS</a:t>
            </a:r>
            <a:r>
              <a:rPr lang="en-US" baseline="0" dirty="0" smtClean="0"/>
              <a:t> Taken from 7-2-14 TNF Alone at 12 hours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1B0CD-0498-4952-BAE3-90A66488D6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95E63-4286-4B81-A72E-7A8576F84CB3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4DD6-C839-4ACC-BA80-3D970D814A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0" y="3810000"/>
          <a:ext cx="4572000" cy="2771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6"/>
          <p:cNvGrpSpPr/>
          <p:nvPr/>
        </p:nvGrpSpPr>
        <p:grpSpPr>
          <a:xfrm>
            <a:off x="76200" y="228600"/>
            <a:ext cx="8839200" cy="2895600"/>
            <a:chOff x="76200" y="228600"/>
            <a:chExt cx="8839200" cy="2895600"/>
          </a:xfrm>
        </p:grpSpPr>
        <p:pic>
          <p:nvPicPr>
            <p:cNvPr id="62465" name="Picture 1" descr="P:\VStat120\sTNF\sTNF Titer and Pics 7-2-14\PICS sTNF 7-2-14\12 HR TNF ONLY 7-2-14\T2 NO TNF 10X 7-2-14.jpg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 l="31667" t="4444" r="5000" b="20000"/>
            <a:stretch>
              <a:fillRect/>
            </a:stretch>
          </p:blipFill>
          <p:spPr bwMode="auto">
            <a:xfrm>
              <a:off x="76200" y="533400"/>
              <a:ext cx="2895600" cy="2590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pic>
          <p:nvPicPr>
            <p:cNvPr id="62466" name="Picture 2" descr="P:\VStat120\sTNF\sTNF Titer and Pics 7-2-14\PICS sTNF 7-2-14\12 HR TNF ONLY 7-2-14\T2 1000PG TNF_2 10X 7-2-14.jpg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 l="36666" t="2222" b="22222"/>
            <a:stretch>
              <a:fillRect/>
            </a:stretch>
          </p:blipFill>
          <p:spPr bwMode="auto">
            <a:xfrm>
              <a:off x="6019800" y="533400"/>
              <a:ext cx="2895600" cy="2590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pic>
          <p:nvPicPr>
            <p:cNvPr id="62467" name="Picture 3" descr="P:\VStat120\sTNF\sTNF Titer and Pics 7-2-14\PICS sTNF 7-2-14\12 HR TNF ONLY 7-2-14\T2 5000PG TNF 10X 7-2-14.jpg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</a:blip>
            <a:srcRect l="33333" t="24444" r="3333"/>
            <a:stretch>
              <a:fillRect/>
            </a:stretch>
          </p:blipFill>
          <p:spPr bwMode="auto">
            <a:xfrm>
              <a:off x="3048000" y="533400"/>
              <a:ext cx="2895600" cy="2590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3048000" y="228600"/>
              <a:ext cx="2895600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sTNFα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 [1000 pg/mL]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19800" y="228600"/>
              <a:ext cx="2895600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sTNFα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 [5000 pg/mL]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200" y="228600"/>
              <a:ext cx="2895600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U251-T2 Glioma Cells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Text Box 1216"/>
          <p:cNvSpPr txBox="1">
            <a:spLocks noChangeArrowheads="1"/>
          </p:cNvSpPr>
          <p:nvPr/>
        </p:nvSpPr>
        <p:spPr bwMode="auto">
          <a:xfrm>
            <a:off x="7010400" y="0"/>
            <a:ext cx="2133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S6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8"/>
          <p:cNvGrpSpPr/>
          <p:nvPr/>
        </p:nvGrpSpPr>
        <p:grpSpPr>
          <a:xfrm>
            <a:off x="4572000" y="3135868"/>
            <a:ext cx="4572000" cy="3188732"/>
            <a:chOff x="4572000" y="3135868"/>
            <a:chExt cx="4572000" cy="3188732"/>
          </a:xfrm>
        </p:grpSpPr>
        <p:graphicFrame>
          <p:nvGraphicFramePr>
            <p:cNvPr id="6" name="Chart 5"/>
            <p:cNvGraphicFramePr>
              <a:graphicFrameLocks/>
            </p:cNvGraphicFramePr>
            <p:nvPr/>
          </p:nvGraphicFramePr>
          <p:xfrm>
            <a:off x="4572000" y="35814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4" name="Group 37"/>
            <p:cNvGrpSpPr/>
            <p:nvPr/>
          </p:nvGrpSpPr>
          <p:grpSpPr>
            <a:xfrm>
              <a:off x="6553200" y="3135868"/>
              <a:ext cx="914400" cy="826532"/>
              <a:chOff x="6553200" y="3581400"/>
              <a:chExt cx="914400" cy="826532"/>
            </a:xfrm>
          </p:grpSpPr>
          <p:grpSp>
            <p:nvGrpSpPr>
              <p:cNvPr id="5" name="Group 11"/>
              <p:cNvGrpSpPr/>
              <p:nvPr/>
            </p:nvGrpSpPr>
            <p:grpSpPr>
              <a:xfrm>
                <a:off x="6553200" y="3581400"/>
                <a:ext cx="533400" cy="369332"/>
                <a:chOff x="-1219200" y="2121932"/>
                <a:chExt cx="609600" cy="369332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-1219200" y="2362200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18"/>
              <p:cNvGrpSpPr/>
              <p:nvPr/>
            </p:nvGrpSpPr>
            <p:grpSpPr>
              <a:xfrm>
                <a:off x="6553200" y="4038600"/>
                <a:ext cx="914400" cy="369332"/>
                <a:chOff x="-1219200" y="2121932"/>
                <a:chExt cx="609600" cy="369332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-1219200" y="2362200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21"/>
              <p:cNvGrpSpPr/>
              <p:nvPr/>
            </p:nvGrpSpPr>
            <p:grpSpPr>
              <a:xfrm>
                <a:off x="6553200" y="3821668"/>
                <a:ext cx="685800" cy="369332"/>
                <a:chOff x="-1219200" y="2121932"/>
                <a:chExt cx="609600" cy="369332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-1219200" y="2350532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10" name="Group 38"/>
            <p:cNvGrpSpPr/>
            <p:nvPr/>
          </p:nvGrpSpPr>
          <p:grpSpPr>
            <a:xfrm>
              <a:off x="7924800" y="3135868"/>
              <a:ext cx="914400" cy="826532"/>
              <a:chOff x="6553200" y="3581400"/>
              <a:chExt cx="914400" cy="82653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553200" y="3581400"/>
                <a:ext cx="533400" cy="369332"/>
                <a:chOff x="-1219200" y="2121932"/>
                <a:chExt cx="609600" cy="369332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-1219200" y="2362200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3" name="Group 18"/>
              <p:cNvGrpSpPr/>
              <p:nvPr/>
            </p:nvGrpSpPr>
            <p:grpSpPr>
              <a:xfrm>
                <a:off x="6553200" y="4038600"/>
                <a:ext cx="914400" cy="369332"/>
                <a:chOff x="-1219200" y="2121932"/>
                <a:chExt cx="609600" cy="369332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-1219200" y="2362200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7" name="Group 21"/>
              <p:cNvGrpSpPr/>
              <p:nvPr/>
            </p:nvGrpSpPr>
            <p:grpSpPr>
              <a:xfrm>
                <a:off x="6553200" y="3821668"/>
                <a:ext cx="685800" cy="369332"/>
                <a:chOff x="-1219200" y="2121932"/>
                <a:chExt cx="609600" cy="369332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-1219200" y="2350532"/>
                  <a:ext cx="609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-1219200" y="2121932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***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50" name="Text Box 1216"/>
          <p:cNvSpPr txBox="1">
            <a:spLocks noChangeArrowheads="1"/>
          </p:cNvSpPr>
          <p:nvPr/>
        </p:nvSpPr>
        <p:spPr bwMode="auto">
          <a:xfrm>
            <a:off x="0" y="0"/>
            <a:ext cx="2445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51" name="Text Box 1216"/>
          <p:cNvSpPr txBox="1">
            <a:spLocks noChangeArrowheads="1"/>
          </p:cNvSpPr>
          <p:nvPr/>
        </p:nvSpPr>
        <p:spPr bwMode="auto">
          <a:xfrm>
            <a:off x="4572000" y="3352800"/>
            <a:ext cx="2445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216"/>
          <p:cNvSpPr txBox="1">
            <a:spLocks noChangeArrowheads="1"/>
          </p:cNvSpPr>
          <p:nvPr/>
        </p:nvSpPr>
        <p:spPr bwMode="auto">
          <a:xfrm>
            <a:off x="0" y="3352800"/>
            <a:ext cx="2445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OSUMC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meis15</dc:creator>
  <cp:lastModifiedBy>meis15</cp:lastModifiedBy>
  <cp:revision>6</cp:revision>
  <dcterms:created xsi:type="dcterms:W3CDTF">2015-02-26T17:48:33Z</dcterms:created>
  <dcterms:modified xsi:type="dcterms:W3CDTF">2015-02-26T17:50:51Z</dcterms:modified>
</cp:coreProperties>
</file>