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9" r:id="rId2"/>
    <p:sldId id="272" r:id="rId3"/>
    <p:sldId id="270" r:id="rId4"/>
    <p:sldId id="277" r:id="rId5"/>
    <p:sldId id="278" r:id="rId6"/>
  </p:sldIdLst>
  <p:sldSz cx="6858000" cy="9906000" type="A4"/>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8" autoAdjust="0"/>
    <p:restoredTop sz="96429" autoAdjust="0"/>
  </p:normalViewPr>
  <p:slideViewPr>
    <p:cSldViewPr snapToGrid="0">
      <p:cViewPr>
        <p:scale>
          <a:sx n="125" d="100"/>
          <a:sy n="125" d="100"/>
        </p:scale>
        <p:origin x="-450" y="197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5659" cy="498056"/>
          </a:xfrm>
          <a:prstGeom prst="rect">
            <a:avLst/>
          </a:prstGeom>
        </p:spPr>
        <p:txBody>
          <a:bodyPr vert="horz" lIns="91275" tIns="45638" rIns="91275" bIns="4563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4" y="0"/>
            <a:ext cx="2945659" cy="498056"/>
          </a:xfrm>
          <a:prstGeom prst="rect">
            <a:avLst/>
          </a:prstGeom>
        </p:spPr>
        <p:txBody>
          <a:bodyPr vert="horz" lIns="91275" tIns="45638" rIns="91275" bIns="45638" rtlCol="0"/>
          <a:lstStyle>
            <a:lvl1pPr algn="r">
              <a:defRPr sz="1200"/>
            </a:lvl1pPr>
          </a:lstStyle>
          <a:p>
            <a:fld id="{58D8AAF7-991B-4970-A13F-5BF6C15E0833}" type="datetimeFigureOut">
              <a:rPr kumimoji="1" lang="ja-JP" altLang="en-US" smtClean="0"/>
              <a:t>2016/3/1</a:t>
            </a:fld>
            <a:endParaRPr kumimoji="1" lang="ja-JP" altLang="en-US"/>
          </a:p>
        </p:txBody>
      </p:sp>
      <p:sp>
        <p:nvSpPr>
          <p:cNvPr id="4" name="スライド イメージ プレースホルダー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275" tIns="45638" rIns="91275" bIns="45638" rtlCol="0" anchor="ctr"/>
          <a:lstStyle/>
          <a:p>
            <a:endParaRPr lang="ja-JP" altLang="en-US"/>
          </a:p>
        </p:txBody>
      </p:sp>
      <p:sp>
        <p:nvSpPr>
          <p:cNvPr id="5" name="ノート プレースホルダー 4"/>
          <p:cNvSpPr>
            <a:spLocks noGrp="1"/>
          </p:cNvSpPr>
          <p:nvPr>
            <p:ph type="body" sz="quarter" idx="3"/>
          </p:nvPr>
        </p:nvSpPr>
        <p:spPr>
          <a:xfrm>
            <a:off x="679768" y="4777195"/>
            <a:ext cx="5438140" cy="3908614"/>
          </a:xfrm>
          <a:prstGeom prst="rect">
            <a:avLst/>
          </a:prstGeom>
        </p:spPr>
        <p:txBody>
          <a:bodyPr vert="horz" lIns="91275" tIns="45638" rIns="91275" bIns="4563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428585"/>
            <a:ext cx="2945659" cy="498055"/>
          </a:xfrm>
          <a:prstGeom prst="rect">
            <a:avLst/>
          </a:prstGeom>
        </p:spPr>
        <p:txBody>
          <a:bodyPr vert="horz" lIns="91275" tIns="45638" rIns="91275" bIns="4563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4" y="9428585"/>
            <a:ext cx="2945659" cy="498055"/>
          </a:xfrm>
          <a:prstGeom prst="rect">
            <a:avLst/>
          </a:prstGeom>
        </p:spPr>
        <p:txBody>
          <a:bodyPr vert="horz" lIns="91275" tIns="45638" rIns="91275" bIns="45638" rtlCol="0" anchor="b"/>
          <a:lstStyle>
            <a:lvl1pPr algn="r">
              <a:defRPr sz="1200"/>
            </a:lvl1pPr>
          </a:lstStyle>
          <a:p>
            <a:fld id="{4F845D06-307B-4DAE-965F-2142CA3A16D7}" type="slidenum">
              <a:rPr kumimoji="1" lang="ja-JP" altLang="en-US" smtClean="0"/>
              <a:t>‹#›</a:t>
            </a:fld>
            <a:endParaRPr kumimoji="1" lang="ja-JP" altLang="en-US"/>
          </a:p>
        </p:txBody>
      </p:sp>
    </p:spTree>
    <p:extLst>
      <p:ext uri="{BB962C8B-B14F-4D97-AF65-F5344CB8AC3E}">
        <p14:creationId xmlns:p14="http://schemas.microsoft.com/office/powerpoint/2010/main" val="37165019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4F845D06-307B-4DAE-965F-2142CA3A16D7}" type="slidenum">
              <a:rPr kumimoji="1" lang="ja-JP" altLang="en-US" smtClean="0"/>
              <a:t>1</a:t>
            </a:fld>
            <a:endParaRPr kumimoji="1" lang="ja-JP" altLang="en-US"/>
          </a:p>
        </p:txBody>
      </p:sp>
    </p:spTree>
    <p:extLst>
      <p:ext uri="{BB962C8B-B14F-4D97-AF65-F5344CB8AC3E}">
        <p14:creationId xmlns:p14="http://schemas.microsoft.com/office/powerpoint/2010/main" val="381811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282641763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C860E1C-4617-4C50-867B-2C603E7EC07D}" type="datetime8">
              <a:rPr kumimoji="1" lang="ja-JP" altLang="en-US" smtClean="0"/>
              <a:t>16/3/1 8時55分</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52478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C332C24-5AE8-4838-BA99-8DADA934072A}" type="datetime8">
              <a:rPr kumimoji="1" lang="ja-JP" altLang="en-US" smtClean="0"/>
              <a:t>16/3/1 8時55分</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1447834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E818204D-4145-4D21-AF78-97F34D3CADC1}" type="datetime8">
              <a:rPr kumimoji="1" lang="ja-JP" altLang="en-US" smtClean="0"/>
              <a:t>16/3/1 8時55分</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4060304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21F783F-0197-4199-9048-86E2BE5907C3}" type="datetime8">
              <a:rPr kumimoji="1" lang="ja-JP" altLang="en-US" smtClean="0"/>
              <a:t>16/3/1 8時55分</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160259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31A6A615-7215-4EEB-9077-1F53F4A50727}" type="datetime8">
              <a:rPr kumimoji="1" lang="ja-JP" altLang="en-US" smtClean="0"/>
              <a:t>16/3/1 8時55分</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2801859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0538B38-1E4D-4BEC-902E-0311201E8CDA}" type="datetime8">
              <a:rPr kumimoji="1" lang="ja-JP" altLang="en-US" smtClean="0"/>
              <a:t>16/3/1 8時55分</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2625398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8E72907-E6EE-4173-B672-E28A4EA37F5B}" type="datetime8">
              <a:rPr kumimoji="1" lang="ja-JP" altLang="en-US" smtClean="0"/>
              <a:t>16/3/1 8時55分</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38805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E91D43-42F0-412A-A7D3-E6C4354D8348}" type="datetime8">
              <a:rPr kumimoji="1" lang="ja-JP" altLang="en-US" smtClean="0"/>
              <a:t>16/3/1 8時55分</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1985644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E31F03B-84DB-45B5-8E13-D0D557B36EFD}" type="datetime8">
              <a:rPr kumimoji="1" lang="ja-JP" altLang="en-US" smtClean="0"/>
              <a:t>16/3/1 8時55分</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873039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7BC325B-3A46-4D90-A2C7-D00D3ABD82F0}" type="datetime8">
              <a:rPr kumimoji="1" lang="ja-JP" altLang="en-US" smtClean="0"/>
              <a:t>16/3/1 8時55分</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3399757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96E90F41-7925-4D84-A1AA-233FD23F93C1}" type="datetime8">
              <a:rPr kumimoji="1" lang="ja-JP" altLang="en-US" smtClean="0"/>
              <a:t>16/3/1 8時55分</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ED8D8026-1A84-4DBF-8CEB-D13A5352A6B5}" type="slidenum">
              <a:rPr kumimoji="1" lang="ja-JP" altLang="en-US" smtClean="0"/>
              <a:t>‹#›</a:t>
            </a:fld>
            <a:endParaRPr kumimoji="1" lang="ja-JP" altLang="en-US"/>
          </a:p>
        </p:txBody>
      </p:sp>
    </p:spTree>
    <p:extLst>
      <p:ext uri="{BB962C8B-B14F-4D97-AF65-F5344CB8AC3E}">
        <p14:creationId xmlns:p14="http://schemas.microsoft.com/office/powerpoint/2010/main" val="12671802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グループ化 23"/>
          <p:cNvGrpSpPr/>
          <p:nvPr/>
        </p:nvGrpSpPr>
        <p:grpSpPr>
          <a:xfrm>
            <a:off x="2175930" y="3414176"/>
            <a:ext cx="2144547" cy="1463162"/>
            <a:chOff x="2186947" y="1376055"/>
            <a:chExt cx="2144547" cy="1463162"/>
          </a:xfrm>
        </p:grpSpPr>
        <p:sp>
          <p:nvSpPr>
            <p:cNvPr id="4" name="Rectangle 48"/>
            <p:cNvSpPr>
              <a:spLocks noChangeArrowheads="1"/>
            </p:cNvSpPr>
            <p:nvPr/>
          </p:nvSpPr>
          <p:spPr bwMode="auto">
            <a:xfrm>
              <a:off x="2600363" y="1654248"/>
              <a:ext cx="180000" cy="935815"/>
            </a:xfrm>
            <a:prstGeom prst="rect">
              <a:avLst/>
            </a:prstGeom>
            <a:solidFill>
              <a:srgbClr val="000000"/>
            </a:solidFill>
            <a:ln w="9525">
              <a:solidFill>
                <a:srgbClr val="000000"/>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5" name="Rectangle 49"/>
            <p:cNvSpPr>
              <a:spLocks noChangeArrowheads="1"/>
            </p:cNvSpPr>
            <p:nvPr/>
          </p:nvSpPr>
          <p:spPr bwMode="auto">
            <a:xfrm>
              <a:off x="2968227" y="2425265"/>
              <a:ext cx="180000" cy="164798"/>
            </a:xfrm>
            <a:prstGeom prst="rect">
              <a:avLst/>
            </a:prstGeom>
            <a:solidFill>
              <a:srgbClr val="000000"/>
            </a:solidFill>
            <a:ln w="9525">
              <a:solidFill>
                <a:srgbClr val="000000"/>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6" name="Rectangle 50"/>
            <p:cNvSpPr>
              <a:spLocks noChangeArrowheads="1"/>
            </p:cNvSpPr>
            <p:nvPr/>
          </p:nvSpPr>
          <p:spPr bwMode="auto">
            <a:xfrm>
              <a:off x="3704941" y="2389952"/>
              <a:ext cx="180000" cy="200112"/>
            </a:xfrm>
            <a:prstGeom prst="rect">
              <a:avLst/>
            </a:prstGeom>
            <a:solidFill>
              <a:srgbClr val="000000"/>
            </a:solidFill>
            <a:ln w="9525">
              <a:solidFill>
                <a:srgbClr val="000000"/>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7" name="Line 51"/>
            <p:cNvSpPr>
              <a:spLocks noChangeShapeType="1"/>
            </p:cNvSpPr>
            <p:nvPr/>
          </p:nvSpPr>
          <p:spPr bwMode="auto">
            <a:xfrm flipV="1">
              <a:off x="2685469" y="1595392"/>
              <a:ext cx="0" cy="58856"/>
            </a:xfrm>
            <a:prstGeom prst="line">
              <a:avLst/>
            </a:prstGeom>
            <a:noFill/>
            <a:ln w="9525">
              <a:solidFill>
                <a:srgbClr val="000000"/>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8" name="Line 52"/>
            <p:cNvSpPr>
              <a:spLocks noChangeShapeType="1"/>
            </p:cNvSpPr>
            <p:nvPr/>
          </p:nvSpPr>
          <p:spPr bwMode="auto">
            <a:xfrm>
              <a:off x="2654461" y="1595392"/>
              <a:ext cx="72000" cy="981"/>
            </a:xfrm>
            <a:prstGeom prst="line">
              <a:avLst/>
            </a:prstGeom>
            <a:noFill/>
            <a:ln w="9525">
              <a:solidFill>
                <a:srgbClr val="000000"/>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9" name="Line 53"/>
            <p:cNvSpPr>
              <a:spLocks noChangeShapeType="1"/>
            </p:cNvSpPr>
            <p:nvPr/>
          </p:nvSpPr>
          <p:spPr bwMode="auto">
            <a:xfrm flipV="1">
              <a:off x="3054732" y="2401723"/>
              <a:ext cx="984" cy="23543"/>
            </a:xfrm>
            <a:prstGeom prst="line">
              <a:avLst/>
            </a:prstGeom>
            <a:noFill/>
            <a:ln w="9525">
              <a:solidFill>
                <a:srgbClr val="000000"/>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0" name="Line 54"/>
            <p:cNvSpPr>
              <a:spLocks noChangeShapeType="1"/>
            </p:cNvSpPr>
            <p:nvPr/>
          </p:nvSpPr>
          <p:spPr bwMode="auto">
            <a:xfrm rot="21540000">
              <a:off x="3022227" y="2396788"/>
              <a:ext cx="72000" cy="981"/>
            </a:xfrm>
            <a:prstGeom prst="line">
              <a:avLst/>
            </a:prstGeom>
            <a:noFill/>
            <a:ln w="9525">
              <a:solidFill>
                <a:srgbClr val="000000"/>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1" name="Line 55"/>
            <p:cNvSpPr>
              <a:spLocks noChangeShapeType="1"/>
            </p:cNvSpPr>
            <p:nvPr/>
          </p:nvSpPr>
          <p:spPr bwMode="auto">
            <a:xfrm flipV="1">
              <a:off x="3407897" y="2514674"/>
              <a:ext cx="0" cy="70628"/>
            </a:xfrm>
            <a:prstGeom prst="line">
              <a:avLst/>
            </a:prstGeom>
            <a:noFill/>
            <a:ln w="9525">
              <a:solidFill>
                <a:srgbClr val="000000"/>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2" name="Line 56"/>
            <p:cNvSpPr>
              <a:spLocks noChangeShapeType="1"/>
            </p:cNvSpPr>
            <p:nvPr/>
          </p:nvSpPr>
          <p:spPr bwMode="auto">
            <a:xfrm>
              <a:off x="3370331" y="2513694"/>
              <a:ext cx="72000" cy="981"/>
            </a:xfrm>
            <a:prstGeom prst="line">
              <a:avLst/>
            </a:prstGeom>
            <a:noFill/>
            <a:ln w="9525">
              <a:solidFill>
                <a:srgbClr val="000000"/>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3" name="Line 57"/>
            <p:cNvSpPr>
              <a:spLocks noChangeShapeType="1"/>
            </p:cNvSpPr>
            <p:nvPr/>
          </p:nvSpPr>
          <p:spPr bwMode="auto">
            <a:xfrm flipV="1">
              <a:off x="3794810" y="2354638"/>
              <a:ext cx="0" cy="34333"/>
            </a:xfrm>
            <a:prstGeom prst="line">
              <a:avLst/>
            </a:prstGeom>
            <a:noFill/>
            <a:ln w="9525">
              <a:solidFill>
                <a:srgbClr val="000000"/>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4" name="Line 58"/>
            <p:cNvSpPr>
              <a:spLocks noChangeShapeType="1"/>
            </p:cNvSpPr>
            <p:nvPr/>
          </p:nvSpPr>
          <p:spPr bwMode="auto">
            <a:xfrm>
              <a:off x="3759040" y="2354638"/>
              <a:ext cx="72000" cy="981"/>
            </a:xfrm>
            <a:prstGeom prst="line">
              <a:avLst/>
            </a:prstGeom>
            <a:noFill/>
            <a:ln w="9525">
              <a:solidFill>
                <a:srgbClr val="000000"/>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5" name="Line 61"/>
            <p:cNvSpPr>
              <a:spLocks noChangeShapeType="1"/>
            </p:cNvSpPr>
            <p:nvPr/>
          </p:nvSpPr>
          <p:spPr bwMode="auto">
            <a:xfrm>
              <a:off x="2495119" y="1442365"/>
              <a:ext cx="984" cy="1147698"/>
            </a:xfrm>
            <a:prstGeom prst="line">
              <a:avLst/>
            </a:prstGeom>
            <a:noFill/>
            <a:ln w="9525">
              <a:solidFill>
                <a:srgbClr val="000000"/>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6" name="Line 63"/>
            <p:cNvSpPr>
              <a:spLocks noChangeShapeType="1"/>
            </p:cNvSpPr>
            <p:nvPr/>
          </p:nvSpPr>
          <p:spPr bwMode="auto">
            <a:xfrm>
              <a:off x="2495118" y="2357581"/>
              <a:ext cx="36000" cy="981"/>
            </a:xfrm>
            <a:prstGeom prst="line">
              <a:avLst/>
            </a:prstGeom>
            <a:noFill/>
            <a:ln w="9525">
              <a:solidFill>
                <a:srgbClr val="000000"/>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7" name="Line 64"/>
            <p:cNvSpPr>
              <a:spLocks noChangeShapeType="1"/>
            </p:cNvSpPr>
            <p:nvPr/>
          </p:nvSpPr>
          <p:spPr bwMode="auto">
            <a:xfrm>
              <a:off x="2495118" y="2130984"/>
              <a:ext cx="36000" cy="981"/>
            </a:xfrm>
            <a:prstGeom prst="line">
              <a:avLst/>
            </a:prstGeom>
            <a:noFill/>
            <a:ln w="9525">
              <a:solidFill>
                <a:srgbClr val="000000"/>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8" name="Line 65"/>
            <p:cNvSpPr>
              <a:spLocks noChangeShapeType="1"/>
            </p:cNvSpPr>
            <p:nvPr/>
          </p:nvSpPr>
          <p:spPr bwMode="auto">
            <a:xfrm>
              <a:off x="2495118" y="1900465"/>
              <a:ext cx="36000" cy="0"/>
            </a:xfrm>
            <a:prstGeom prst="line">
              <a:avLst/>
            </a:prstGeom>
            <a:noFill/>
            <a:ln w="9525">
              <a:solidFill>
                <a:srgbClr val="000000"/>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19" name="Line 66"/>
            <p:cNvSpPr>
              <a:spLocks noChangeShapeType="1"/>
            </p:cNvSpPr>
            <p:nvPr/>
          </p:nvSpPr>
          <p:spPr bwMode="auto">
            <a:xfrm>
              <a:off x="2495118" y="1671906"/>
              <a:ext cx="36000" cy="0"/>
            </a:xfrm>
            <a:prstGeom prst="line">
              <a:avLst/>
            </a:prstGeom>
            <a:noFill/>
            <a:ln w="9525">
              <a:solidFill>
                <a:srgbClr val="000000"/>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20" name="Line 67"/>
            <p:cNvSpPr>
              <a:spLocks noChangeShapeType="1"/>
            </p:cNvSpPr>
            <p:nvPr/>
          </p:nvSpPr>
          <p:spPr bwMode="auto">
            <a:xfrm>
              <a:off x="2495118" y="1442365"/>
              <a:ext cx="36000" cy="981"/>
            </a:xfrm>
            <a:prstGeom prst="line">
              <a:avLst/>
            </a:prstGeom>
            <a:noFill/>
            <a:ln w="9525">
              <a:solidFill>
                <a:srgbClr val="000000"/>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21" name="Line 68"/>
            <p:cNvSpPr>
              <a:spLocks noChangeShapeType="1"/>
            </p:cNvSpPr>
            <p:nvPr/>
          </p:nvSpPr>
          <p:spPr bwMode="auto">
            <a:xfrm>
              <a:off x="2495119" y="2590063"/>
              <a:ext cx="1835391" cy="981"/>
            </a:xfrm>
            <a:prstGeom prst="line">
              <a:avLst/>
            </a:prstGeom>
            <a:noFill/>
            <a:ln w="9525">
              <a:solidFill>
                <a:schemeClr val="tx1"/>
              </a:solidFill>
              <a:round/>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22" name="Line 70"/>
            <p:cNvSpPr>
              <a:spLocks noChangeShapeType="1"/>
            </p:cNvSpPr>
            <p:nvPr/>
          </p:nvSpPr>
          <p:spPr bwMode="auto">
            <a:xfrm flipV="1">
              <a:off x="2860034" y="2553589"/>
              <a:ext cx="0" cy="36000"/>
            </a:xfrm>
            <a:prstGeom prst="line">
              <a:avLst/>
            </a:prstGeom>
            <a:noFill/>
            <a:ln w="9525">
              <a:solidFill>
                <a:schemeClr val="tx1"/>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23" name="Line 71"/>
            <p:cNvSpPr>
              <a:spLocks noChangeShapeType="1"/>
            </p:cNvSpPr>
            <p:nvPr/>
          </p:nvSpPr>
          <p:spPr bwMode="auto">
            <a:xfrm flipV="1">
              <a:off x="3225931" y="2553589"/>
              <a:ext cx="0" cy="36000"/>
            </a:xfrm>
            <a:prstGeom prst="line">
              <a:avLst/>
            </a:prstGeom>
            <a:noFill/>
            <a:ln w="9525">
              <a:solidFill>
                <a:schemeClr val="tx1"/>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25" name="Line 73"/>
            <p:cNvSpPr>
              <a:spLocks noChangeShapeType="1"/>
            </p:cNvSpPr>
            <p:nvPr/>
          </p:nvSpPr>
          <p:spPr bwMode="auto">
            <a:xfrm flipV="1">
              <a:off x="3964613" y="2554851"/>
              <a:ext cx="0" cy="36000"/>
            </a:xfrm>
            <a:prstGeom prst="line">
              <a:avLst/>
            </a:prstGeom>
            <a:noFill/>
            <a:ln w="9525">
              <a:solidFill>
                <a:schemeClr val="tx1"/>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26" name="Line 74"/>
            <p:cNvSpPr>
              <a:spLocks noChangeShapeType="1"/>
            </p:cNvSpPr>
            <p:nvPr/>
          </p:nvSpPr>
          <p:spPr bwMode="auto">
            <a:xfrm flipV="1">
              <a:off x="4330510" y="2553589"/>
              <a:ext cx="984" cy="36000"/>
            </a:xfrm>
            <a:prstGeom prst="line">
              <a:avLst/>
            </a:prstGeom>
            <a:noFill/>
            <a:ln w="9525">
              <a:solidFill>
                <a:schemeClr val="tx1"/>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sp>
          <p:nvSpPr>
            <p:cNvPr id="27" name="Rectangle 75"/>
            <p:cNvSpPr>
              <a:spLocks noChangeArrowheads="1"/>
            </p:cNvSpPr>
            <p:nvPr/>
          </p:nvSpPr>
          <p:spPr bwMode="auto">
            <a:xfrm>
              <a:off x="2396530" y="2561201"/>
              <a:ext cx="29903" cy="79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kumimoji="0" lang="en-US" altLang="ja-JP" sz="600" dirty="0">
                  <a:solidFill>
                    <a:srgbClr val="000000"/>
                  </a:solidFill>
                  <a:latin typeface="Arial" panose="020B0604020202020204" pitchFamily="34" charset="0"/>
                  <a:cs typeface="Arial" panose="020B0604020202020204" pitchFamily="34" charset="0"/>
                </a:rPr>
                <a:t>0</a:t>
              </a:r>
            </a:p>
          </p:txBody>
        </p:sp>
        <p:sp>
          <p:nvSpPr>
            <p:cNvPr id="28" name="Rectangle 76"/>
            <p:cNvSpPr>
              <a:spLocks noChangeArrowheads="1"/>
            </p:cNvSpPr>
            <p:nvPr/>
          </p:nvSpPr>
          <p:spPr bwMode="auto">
            <a:xfrm>
              <a:off x="2396530" y="2323158"/>
              <a:ext cx="29903" cy="7998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600" kern="0" dirty="0" smtClean="0">
                  <a:solidFill>
                    <a:srgbClr val="000000"/>
                  </a:solidFill>
                  <a:latin typeface="Arial" panose="020B0604020202020204" pitchFamily="34" charset="0"/>
                  <a:cs typeface="Arial" panose="020B0604020202020204" pitchFamily="34" charset="0"/>
                </a:rPr>
                <a:t>2</a:t>
              </a:r>
              <a:endParaRPr kumimoji="0" lang="en-US" altLang="ja-JP" sz="600" kern="0" dirty="0">
                <a:solidFill>
                  <a:sysClr val="windowText" lastClr="000000"/>
                </a:solidFill>
                <a:latin typeface="Arial" panose="020B0604020202020204" pitchFamily="34" charset="0"/>
                <a:cs typeface="Arial" panose="020B0604020202020204" pitchFamily="34" charset="0"/>
              </a:endParaRPr>
            </a:p>
          </p:txBody>
        </p:sp>
        <p:sp>
          <p:nvSpPr>
            <p:cNvPr id="29" name="Rectangle 77"/>
            <p:cNvSpPr>
              <a:spLocks noChangeArrowheads="1"/>
            </p:cNvSpPr>
            <p:nvPr/>
          </p:nvSpPr>
          <p:spPr bwMode="auto">
            <a:xfrm>
              <a:off x="2396530" y="2087141"/>
              <a:ext cx="29903" cy="7998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600" kern="0" dirty="0" smtClean="0">
                  <a:solidFill>
                    <a:srgbClr val="000000"/>
                  </a:solidFill>
                  <a:latin typeface="Arial" panose="020B0604020202020204" pitchFamily="34" charset="0"/>
                  <a:cs typeface="Arial" panose="020B0604020202020204" pitchFamily="34" charset="0"/>
                </a:rPr>
                <a:t>4</a:t>
              </a:r>
              <a:endParaRPr kumimoji="0" lang="en-US" altLang="ja-JP" sz="600" kern="0" dirty="0">
                <a:solidFill>
                  <a:sysClr val="windowText" lastClr="000000"/>
                </a:solidFill>
                <a:latin typeface="Arial" panose="020B0604020202020204" pitchFamily="34" charset="0"/>
                <a:cs typeface="Arial" panose="020B0604020202020204" pitchFamily="34" charset="0"/>
              </a:endParaRPr>
            </a:p>
          </p:txBody>
        </p:sp>
        <p:sp>
          <p:nvSpPr>
            <p:cNvPr id="30" name="Rectangle 78"/>
            <p:cNvSpPr>
              <a:spLocks noChangeArrowheads="1"/>
            </p:cNvSpPr>
            <p:nvPr/>
          </p:nvSpPr>
          <p:spPr bwMode="auto">
            <a:xfrm>
              <a:off x="2396530" y="1850115"/>
              <a:ext cx="29903" cy="7998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600" kern="0" dirty="0" smtClean="0">
                  <a:solidFill>
                    <a:srgbClr val="000000"/>
                  </a:solidFill>
                  <a:latin typeface="Arial" panose="020B0604020202020204" pitchFamily="34" charset="0"/>
                  <a:cs typeface="Arial" panose="020B0604020202020204" pitchFamily="34" charset="0"/>
                </a:rPr>
                <a:t>6</a:t>
              </a:r>
              <a:endParaRPr kumimoji="0" lang="en-US" altLang="ja-JP" sz="600" kern="0" dirty="0">
                <a:solidFill>
                  <a:sysClr val="windowText" lastClr="000000"/>
                </a:solidFill>
                <a:latin typeface="Arial" panose="020B0604020202020204" pitchFamily="34" charset="0"/>
                <a:cs typeface="Arial" panose="020B0604020202020204" pitchFamily="34" charset="0"/>
              </a:endParaRPr>
            </a:p>
          </p:txBody>
        </p:sp>
        <p:sp>
          <p:nvSpPr>
            <p:cNvPr id="31" name="Rectangle 79"/>
            <p:cNvSpPr>
              <a:spLocks noChangeArrowheads="1"/>
            </p:cNvSpPr>
            <p:nvPr/>
          </p:nvSpPr>
          <p:spPr bwMode="auto">
            <a:xfrm>
              <a:off x="2396530" y="1613084"/>
              <a:ext cx="29903" cy="7998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600" kern="0" dirty="0" smtClean="0">
                  <a:solidFill>
                    <a:srgbClr val="000000"/>
                  </a:solidFill>
                  <a:latin typeface="Arial" panose="020B0604020202020204" pitchFamily="34" charset="0"/>
                  <a:cs typeface="Arial" panose="020B0604020202020204" pitchFamily="34" charset="0"/>
                </a:rPr>
                <a:t>8</a:t>
              </a:r>
              <a:endParaRPr kumimoji="0" lang="en-US" altLang="ja-JP" sz="600" kern="0" dirty="0">
                <a:solidFill>
                  <a:sysClr val="windowText" lastClr="000000"/>
                </a:solidFill>
                <a:latin typeface="Arial" panose="020B0604020202020204" pitchFamily="34" charset="0"/>
                <a:cs typeface="Arial" panose="020B0604020202020204" pitchFamily="34" charset="0"/>
              </a:endParaRPr>
            </a:p>
          </p:txBody>
        </p:sp>
        <p:sp>
          <p:nvSpPr>
            <p:cNvPr id="32" name="Rectangle 80"/>
            <p:cNvSpPr>
              <a:spLocks noChangeArrowheads="1"/>
            </p:cNvSpPr>
            <p:nvPr/>
          </p:nvSpPr>
          <p:spPr bwMode="auto">
            <a:xfrm>
              <a:off x="2366058" y="1376055"/>
              <a:ext cx="59804" cy="7998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600" kern="0" dirty="0" smtClean="0">
                  <a:solidFill>
                    <a:srgbClr val="000000"/>
                  </a:solidFill>
                  <a:latin typeface="Arial" panose="020B0604020202020204" pitchFamily="34" charset="0"/>
                  <a:cs typeface="Arial" panose="020B0604020202020204" pitchFamily="34" charset="0"/>
                </a:rPr>
                <a:t>10</a:t>
              </a:r>
              <a:endParaRPr kumimoji="0" lang="en-US" altLang="ja-JP" sz="600" kern="0" dirty="0">
                <a:solidFill>
                  <a:sysClr val="windowText" lastClr="000000"/>
                </a:solidFill>
                <a:latin typeface="Arial" panose="020B0604020202020204" pitchFamily="34" charset="0"/>
                <a:cs typeface="Arial" panose="020B0604020202020204" pitchFamily="34" charset="0"/>
              </a:endParaRPr>
            </a:p>
          </p:txBody>
        </p:sp>
        <p:sp>
          <p:nvSpPr>
            <p:cNvPr id="33" name="Rectangle 81"/>
            <p:cNvSpPr>
              <a:spLocks noChangeArrowheads="1"/>
            </p:cNvSpPr>
            <p:nvPr/>
          </p:nvSpPr>
          <p:spPr bwMode="auto">
            <a:xfrm rot="19800000">
              <a:off x="2637390" y="2716106"/>
              <a:ext cx="113814" cy="123111"/>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800" kern="0" dirty="0">
                  <a:solidFill>
                    <a:srgbClr val="000000"/>
                  </a:solidFill>
                  <a:latin typeface="Arial" panose="020B0604020202020204" pitchFamily="34" charset="0"/>
                  <a:ea typeface="Arial Unicode MS" pitchFamily="50" charset="-128"/>
                  <a:cs typeface="Arial" panose="020B0604020202020204" pitchFamily="34" charset="0"/>
                </a:rPr>
                <a:t>A</a:t>
              </a:r>
              <a:r>
                <a:rPr kumimoji="0" lang="en-US" altLang="ja-JP" sz="800" kern="0" dirty="0" smtClean="0">
                  <a:solidFill>
                    <a:srgbClr val="000000"/>
                  </a:solidFill>
                  <a:latin typeface="Arial" panose="020B0604020202020204" pitchFamily="34" charset="0"/>
                  <a:ea typeface="Arial Unicode MS" pitchFamily="50" charset="-128"/>
                  <a:cs typeface="Arial" panose="020B0604020202020204" pitchFamily="34" charset="0"/>
                </a:rPr>
                <a:t>ll</a:t>
              </a:r>
              <a:endParaRPr kumimoji="0" lang="en-US" altLang="ja-JP" sz="800" kern="0" dirty="0">
                <a:solidFill>
                  <a:sysClr val="windowText" lastClr="000000"/>
                </a:solidFill>
                <a:latin typeface="Arial" panose="020B0604020202020204" pitchFamily="34" charset="0"/>
                <a:ea typeface="Arial Unicode MS" pitchFamily="50" charset="-128"/>
                <a:cs typeface="Arial" panose="020B0604020202020204" pitchFamily="34" charset="0"/>
              </a:endParaRPr>
            </a:p>
          </p:txBody>
        </p:sp>
        <p:sp>
          <p:nvSpPr>
            <p:cNvPr id="34" name="Rectangle 82"/>
            <p:cNvSpPr>
              <a:spLocks noChangeArrowheads="1"/>
            </p:cNvSpPr>
            <p:nvPr/>
          </p:nvSpPr>
          <p:spPr bwMode="auto">
            <a:xfrm rot="19800000">
              <a:off x="2924699" y="2716106"/>
              <a:ext cx="262892" cy="123111"/>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800" kern="0" dirty="0" smtClean="0">
                  <a:solidFill>
                    <a:srgbClr val="000000"/>
                  </a:solidFill>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kumimoji="0" lang="en-US" altLang="ja-JP" sz="800" kern="0" dirty="0" smtClean="0">
                  <a:solidFill>
                    <a:srgbClr val="000000"/>
                  </a:solidFill>
                  <a:latin typeface="Arial" panose="020B0604020202020204" pitchFamily="34" charset="0"/>
                  <a:ea typeface="Arial Unicode MS" pitchFamily="50" charset="-128"/>
                  <a:cs typeface="Arial" panose="020B0604020202020204" pitchFamily="34" charset="0"/>
                </a:rPr>
                <a:t>ASA</a:t>
              </a:r>
              <a:endParaRPr kumimoji="0" lang="en-US" altLang="ja-JP" sz="800" kern="0" dirty="0">
                <a:solidFill>
                  <a:sysClr val="windowText" lastClr="000000"/>
                </a:solidFill>
                <a:latin typeface="Arial" panose="020B0604020202020204" pitchFamily="34" charset="0"/>
                <a:ea typeface="Arial Unicode MS" pitchFamily="50" charset="-128"/>
                <a:cs typeface="Arial" panose="020B0604020202020204" pitchFamily="34" charset="0"/>
              </a:endParaRPr>
            </a:p>
          </p:txBody>
        </p:sp>
        <p:sp>
          <p:nvSpPr>
            <p:cNvPr id="35" name="Rectangle 83"/>
            <p:cNvSpPr>
              <a:spLocks noChangeArrowheads="1"/>
            </p:cNvSpPr>
            <p:nvPr/>
          </p:nvSpPr>
          <p:spPr bwMode="auto">
            <a:xfrm rot="19800000">
              <a:off x="3253260" y="2716106"/>
              <a:ext cx="278923" cy="123111"/>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800" kern="0" dirty="0" smtClean="0">
                  <a:solidFill>
                    <a:srgbClr val="000000"/>
                  </a:solidFill>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kumimoji="0" lang="en-US" altLang="ja-JP" sz="800" kern="0" dirty="0" smtClean="0">
                  <a:solidFill>
                    <a:srgbClr val="000000"/>
                  </a:solidFill>
                  <a:latin typeface="Arial" panose="020B0604020202020204" pitchFamily="34" charset="0"/>
                  <a:ea typeface="Arial Unicode MS" pitchFamily="50" charset="-128"/>
                  <a:cs typeface="Arial" panose="020B0604020202020204" pitchFamily="34" charset="0"/>
                </a:rPr>
                <a:t>GSH</a:t>
              </a:r>
              <a:endParaRPr kumimoji="0" lang="en-US" altLang="ja-JP" sz="800" kern="0" dirty="0">
                <a:solidFill>
                  <a:sysClr val="windowText" lastClr="000000"/>
                </a:solidFill>
                <a:latin typeface="Arial" panose="020B0604020202020204" pitchFamily="34" charset="0"/>
                <a:ea typeface="Arial Unicode MS" pitchFamily="50" charset="-128"/>
                <a:cs typeface="Arial" panose="020B0604020202020204" pitchFamily="34" charset="0"/>
              </a:endParaRPr>
            </a:p>
          </p:txBody>
        </p:sp>
        <p:sp>
          <p:nvSpPr>
            <p:cNvPr id="36" name="Rectangle 84"/>
            <p:cNvSpPr>
              <a:spLocks noChangeArrowheads="1"/>
            </p:cNvSpPr>
            <p:nvPr/>
          </p:nvSpPr>
          <p:spPr bwMode="auto">
            <a:xfrm rot="19800000">
              <a:off x="3576260" y="2716106"/>
              <a:ext cx="479298" cy="123111"/>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800" kern="0" dirty="0" smtClean="0">
                  <a:solidFill>
                    <a:srgbClr val="000000"/>
                  </a:solidFill>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kumimoji="0" lang="en-US" altLang="ja-JP" sz="800" kern="0" dirty="0" smtClean="0">
                  <a:solidFill>
                    <a:srgbClr val="000000"/>
                  </a:solidFill>
                  <a:latin typeface="Arial" panose="020B0604020202020204" pitchFamily="34" charset="0"/>
                  <a:ea typeface="Arial Unicode MS" pitchFamily="50" charset="-128"/>
                  <a:cs typeface="Arial" panose="020B0604020202020204" pitchFamily="34" charset="0"/>
                </a:rPr>
                <a:t>TEMPOL</a:t>
              </a:r>
              <a:endParaRPr kumimoji="0" lang="en-US" altLang="ja-JP" sz="800" kern="0" dirty="0">
                <a:solidFill>
                  <a:sysClr val="windowText" lastClr="000000"/>
                </a:solidFill>
                <a:latin typeface="Arial" panose="020B0604020202020204" pitchFamily="34" charset="0"/>
                <a:ea typeface="Arial Unicode MS" pitchFamily="50" charset="-128"/>
                <a:cs typeface="Arial" panose="020B0604020202020204" pitchFamily="34" charset="0"/>
              </a:endParaRPr>
            </a:p>
          </p:txBody>
        </p:sp>
        <p:sp>
          <p:nvSpPr>
            <p:cNvPr id="37" name="Rectangle 85"/>
            <p:cNvSpPr>
              <a:spLocks noChangeArrowheads="1"/>
            </p:cNvSpPr>
            <p:nvPr/>
          </p:nvSpPr>
          <p:spPr bwMode="auto">
            <a:xfrm rot="19800000">
              <a:off x="4062326" y="2716106"/>
              <a:ext cx="209994" cy="123111"/>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800" kern="0" dirty="0" smtClean="0">
                  <a:solidFill>
                    <a:srgbClr val="000000"/>
                  </a:solidFill>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kumimoji="0" lang="en-US" altLang="ja-JP" sz="800" kern="0" dirty="0" smtClean="0">
                  <a:solidFill>
                    <a:srgbClr val="000000"/>
                  </a:solidFill>
                  <a:latin typeface="Arial" panose="020B0604020202020204" pitchFamily="34" charset="0"/>
                  <a:ea typeface="Arial Unicode MS" pitchFamily="50" charset="-128"/>
                  <a:cs typeface="Arial" panose="020B0604020202020204" pitchFamily="34" charset="0"/>
                </a:rPr>
                <a:t>GR</a:t>
              </a:r>
              <a:endParaRPr kumimoji="0" lang="en-US" altLang="ja-JP" sz="800" kern="0" dirty="0">
                <a:solidFill>
                  <a:sysClr val="windowText" lastClr="000000"/>
                </a:solidFill>
                <a:latin typeface="Arial" panose="020B0604020202020204" pitchFamily="34" charset="0"/>
                <a:ea typeface="Arial Unicode MS" pitchFamily="50" charset="-128"/>
                <a:cs typeface="Arial" panose="020B0604020202020204" pitchFamily="34" charset="0"/>
              </a:endParaRPr>
            </a:p>
          </p:txBody>
        </p:sp>
        <p:sp>
          <p:nvSpPr>
            <p:cNvPr id="38" name="Rectangle 381"/>
            <p:cNvSpPr>
              <a:spLocks noChangeArrowheads="1"/>
            </p:cNvSpPr>
            <p:nvPr/>
          </p:nvSpPr>
          <p:spPr bwMode="auto">
            <a:xfrm rot="16200000">
              <a:off x="1718051" y="2053476"/>
              <a:ext cx="1097270" cy="159477"/>
            </a:xfrm>
            <a:prstGeom prst="rect">
              <a:avLst/>
            </a:prstGeom>
            <a:noFill/>
            <a:ln w="9525">
              <a:noFill/>
              <a:miter lim="800000"/>
              <a:headEnd/>
              <a:tailEnd/>
            </a:ln>
          </p:spPr>
          <p:txBody>
            <a:bodyPr wrap="none">
              <a:spAutoFit/>
            </a:bodyPr>
            <a:lstStyle/>
            <a:p>
              <a:r>
                <a:rPr lang="ja-JP" altLang="en-US" sz="900" dirty="0" smtClean="0">
                  <a:latin typeface="Arial" panose="020B0604020202020204" pitchFamily="34" charset="0"/>
                  <a:ea typeface="Arial Unicode MS" pitchFamily="50" charset="-128"/>
                  <a:cs typeface="Arial" panose="020B0604020202020204" pitchFamily="34" charset="0"/>
                </a:rPr>
                <a:t>⊿</a:t>
              </a:r>
              <a:r>
                <a:rPr lang="en-US" altLang="ja-JP" sz="900" dirty="0" smtClean="0">
                  <a:latin typeface="Arial" panose="020B0604020202020204" pitchFamily="34" charset="0"/>
                  <a:ea typeface="Arial Unicode MS" pitchFamily="50" charset="-128"/>
                  <a:cs typeface="Arial" panose="020B0604020202020204" pitchFamily="34" charset="0"/>
                </a:rPr>
                <a:t>OD340/ min (*10</a:t>
              </a:r>
              <a:r>
                <a:rPr lang="en-US" altLang="ja-JP" sz="900" baseline="30000" dirty="0" smtClean="0">
                  <a:latin typeface="Arial" panose="020B0604020202020204" pitchFamily="34" charset="0"/>
                  <a:ea typeface="Arial Unicode MS" pitchFamily="50" charset="-128"/>
                  <a:cs typeface="Arial" panose="020B0604020202020204" pitchFamily="34" charset="0"/>
                </a:rPr>
                <a:t>-3</a:t>
              </a:r>
              <a:r>
                <a:rPr lang="en-US" altLang="ja-JP" sz="900" dirty="0" smtClean="0">
                  <a:latin typeface="Arial" panose="020B0604020202020204" pitchFamily="34" charset="0"/>
                  <a:ea typeface="Arial Unicode MS" pitchFamily="50" charset="-128"/>
                  <a:cs typeface="Arial" panose="020B0604020202020204" pitchFamily="34" charset="0"/>
                </a:rPr>
                <a:t>)</a:t>
              </a:r>
              <a:endParaRPr lang="ja-JP" altLang="en-US" sz="900" dirty="0">
                <a:latin typeface="Arial" panose="020B0604020202020204" pitchFamily="34" charset="0"/>
                <a:ea typeface="Arial Unicode MS" pitchFamily="50" charset="-128"/>
                <a:cs typeface="Arial" panose="020B0604020202020204" pitchFamily="34" charset="0"/>
              </a:endParaRPr>
            </a:p>
          </p:txBody>
        </p:sp>
        <p:sp>
          <p:nvSpPr>
            <p:cNvPr id="40" name="Line 71"/>
            <p:cNvSpPr>
              <a:spLocks noChangeShapeType="1"/>
            </p:cNvSpPr>
            <p:nvPr/>
          </p:nvSpPr>
          <p:spPr bwMode="auto">
            <a:xfrm flipV="1">
              <a:off x="3576260" y="2549302"/>
              <a:ext cx="0" cy="36000"/>
            </a:xfrm>
            <a:prstGeom prst="line">
              <a:avLst/>
            </a:prstGeom>
            <a:noFill/>
            <a:ln w="9525">
              <a:solidFill>
                <a:schemeClr val="tx1"/>
              </a:solidFill>
              <a:miter lim="800000"/>
              <a:headEnd/>
              <a:tailEnd/>
            </a:ln>
          </p:spPr>
          <p:txBody>
            <a:bodyPr/>
            <a:lstStyle/>
            <a:p>
              <a:pPr fontAlgn="auto">
                <a:spcBef>
                  <a:spcPts val="0"/>
                </a:spcBef>
                <a:spcAft>
                  <a:spcPts val="0"/>
                </a:spcAft>
                <a:defRPr/>
              </a:pPr>
              <a:endParaRPr kumimoji="0" lang="ja-JP" altLang="en-US" sz="3600" kern="0">
                <a:solidFill>
                  <a:sysClr val="windowText" lastClr="000000"/>
                </a:solidFill>
                <a:latin typeface="Arial" panose="020B0604020202020204" pitchFamily="34" charset="0"/>
                <a:cs typeface="Arial" panose="020B0604020202020204" pitchFamily="34" charset="0"/>
              </a:endParaRPr>
            </a:p>
          </p:txBody>
        </p:sp>
      </p:grpSp>
      <p:sp>
        <p:nvSpPr>
          <p:cNvPr id="2" name="Rectangle 1"/>
          <p:cNvSpPr/>
          <p:nvPr/>
        </p:nvSpPr>
        <p:spPr>
          <a:xfrm>
            <a:off x="648817" y="5796340"/>
            <a:ext cx="5560366" cy="830997"/>
          </a:xfrm>
          <a:prstGeom prst="rect">
            <a:avLst/>
          </a:prstGeom>
        </p:spPr>
        <p:txBody>
          <a:bodyPr wrap="square">
            <a:spAutoFit/>
          </a:bodyPr>
          <a:lstStyle/>
          <a:p>
            <a:pPr algn="just"/>
            <a:r>
              <a:rPr lang="en-US" sz="1200" b="1" dirty="0"/>
              <a:t>Supplementary Figure 1. </a:t>
            </a:r>
            <a:r>
              <a:rPr lang="en-US" sz="1200" dirty="0"/>
              <a:t>NAD</a:t>
            </a:r>
            <a:r>
              <a:rPr lang="en-US" sz="1200" baseline="30000" dirty="0"/>
              <a:t>+</a:t>
            </a:r>
            <a:r>
              <a:rPr lang="en-US" sz="1200" dirty="0"/>
              <a:t> production in the ascorbic acid (</a:t>
            </a:r>
            <a:r>
              <a:rPr lang="en-US" sz="1200" dirty="0" err="1"/>
              <a:t>AsA</a:t>
            </a:r>
            <a:r>
              <a:rPr lang="en-US" sz="1200" dirty="0"/>
              <a:t>)–glutathione (GSH) redox cycle. (illustrated in Figure 1A)</a:t>
            </a:r>
            <a:r>
              <a:rPr lang="en-US" sz="1200" b="1" dirty="0"/>
              <a:t>. </a:t>
            </a:r>
            <a:r>
              <a:rPr lang="en-US" sz="1200" dirty="0"/>
              <a:t>NADH oxidation was measured at 340 nm. The reaction mixture contained 1 </a:t>
            </a:r>
            <a:r>
              <a:rPr lang="en-US" sz="1200" dirty="0" err="1"/>
              <a:t>mM</a:t>
            </a:r>
            <a:r>
              <a:rPr lang="en-US" sz="1200" dirty="0"/>
              <a:t> </a:t>
            </a:r>
            <a:r>
              <a:rPr lang="en-US" sz="1200" dirty="0" err="1"/>
              <a:t>AsA</a:t>
            </a:r>
            <a:r>
              <a:rPr lang="en-US" sz="1200" dirty="0"/>
              <a:t>, 1 </a:t>
            </a:r>
            <a:r>
              <a:rPr lang="en-US" sz="1200" dirty="0" err="1"/>
              <a:t>mM</a:t>
            </a:r>
            <a:r>
              <a:rPr lang="en-US" sz="1200" dirty="0"/>
              <a:t> GSH, 1 unit GR and 0.5 </a:t>
            </a:r>
            <a:r>
              <a:rPr lang="en-US" sz="1200" dirty="0" err="1"/>
              <a:t>mM</a:t>
            </a:r>
            <a:r>
              <a:rPr lang="en-US" sz="1200" dirty="0"/>
              <a:t> NADH in 10 </a:t>
            </a:r>
            <a:r>
              <a:rPr lang="en-US" sz="1200" dirty="0" err="1"/>
              <a:t>mM</a:t>
            </a:r>
            <a:r>
              <a:rPr lang="en-US" sz="1200" dirty="0"/>
              <a:t> phosphate buffer (pH 7.4) with 1 </a:t>
            </a:r>
            <a:r>
              <a:rPr lang="en-US" sz="1200" dirty="0" err="1"/>
              <a:t>mM</a:t>
            </a:r>
            <a:r>
              <a:rPr lang="en-US" sz="1200" dirty="0"/>
              <a:t> TEMPOL. Values are means ± SD (n = 3).</a:t>
            </a:r>
          </a:p>
        </p:txBody>
      </p:sp>
    </p:spTree>
    <p:extLst>
      <p:ext uri="{BB962C8B-B14F-4D97-AF65-F5344CB8AC3E}">
        <p14:creationId xmlns:p14="http://schemas.microsoft.com/office/powerpoint/2010/main" val="547540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205509" y="2592147"/>
            <a:ext cx="4307607" cy="3766845"/>
            <a:chOff x="817347" y="565043"/>
            <a:chExt cx="4307607" cy="3766845"/>
          </a:xfrm>
        </p:grpSpPr>
        <p:grpSp>
          <p:nvGrpSpPr>
            <p:cNvPr id="4" name="Group 283"/>
            <p:cNvGrpSpPr>
              <a:grpSpLocks/>
            </p:cNvGrpSpPr>
            <p:nvPr/>
          </p:nvGrpSpPr>
          <p:grpSpPr bwMode="auto">
            <a:xfrm>
              <a:off x="1499569" y="872724"/>
              <a:ext cx="1440000" cy="1260000"/>
              <a:chOff x="1062" y="910"/>
              <a:chExt cx="907" cy="793"/>
            </a:xfrm>
          </p:grpSpPr>
          <p:grpSp>
            <p:nvGrpSpPr>
              <p:cNvPr id="18" name="Group 5"/>
              <p:cNvGrpSpPr>
                <a:grpSpLocks/>
              </p:cNvGrpSpPr>
              <p:nvPr/>
            </p:nvGrpSpPr>
            <p:grpSpPr bwMode="auto">
              <a:xfrm>
                <a:off x="1121" y="1230"/>
                <a:ext cx="113" cy="473"/>
                <a:chOff x="724" y="1754"/>
                <a:chExt cx="113" cy="473"/>
              </a:xfrm>
            </p:grpSpPr>
            <p:sp>
              <p:nvSpPr>
                <p:cNvPr id="43" name="Rectangle 6"/>
                <p:cNvSpPr>
                  <a:spLocks noChangeArrowheads="1"/>
                </p:cNvSpPr>
                <p:nvPr/>
              </p:nvSpPr>
              <p:spPr bwMode="auto">
                <a:xfrm>
                  <a:off x="724" y="1778"/>
                  <a:ext cx="113" cy="449"/>
                </a:xfrm>
                <a:prstGeom prst="rect">
                  <a:avLst/>
                </a:prstGeom>
                <a:solidFill>
                  <a:schemeClr val="bg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44" name="Line 7"/>
                <p:cNvSpPr>
                  <a:spLocks noChangeShapeType="1"/>
                </p:cNvSpPr>
                <p:nvPr/>
              </p:nvSpPr>
              <p:spPr bwMode="auto">
                <a:xfrm flipV="1">
                  <a:off x="780" y="1754"/>
                  <a:ext cx="0"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45" name="Line 8"/>
                <p:cNvSpPr>
                  <a:spLocks noChangeShapeType="1"/>
                </p:cNvSpPr>
                <p:nvPr/>
              </p:nvSpPr>
              <p:spPr bwMode="auto">
                <a:xfrm>
                  <a:off x="758" y="1754"/>
                  <a:ext cx="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19" name="Group 9"/>
              <p:cNvGrpSpPr>
                <a:grpSpLocks/>
              </p:cNvGrpSpPr>
              <p:nvPr/>
            </p:nvGrpSpPr>
            <p:grpSpPr bwMode="auto">
              <a:xfrm>
                <a:off x="1345" y="1199"/>
                <a:ext cx="113" cy="504"/>
                <a:chOff x="950" y="1723"/>
                <a:chExt cx="113" cy="504"/>
              </a:xfrm>
            </p:grpSpPr>
            <p:sp>
              <p:nvSpPr>
                <p:cNvPr id="40" name="Rectangle 10"/>
                <p:cNvSpPr>
                  <a:spLocks noChangeArrowheads="1"/>
                </p:cNvSpPr>
                <p:nvPr/>
              </p:nvSpPr>
              <p:spPr bwMode="auto">
                <a:xfrm>
                  <a:off x="950" y="1747"/>
                  <a:ext cx="113" cy="480"/>
                </a:xfrm>
                <a:prstGeom prst="rect">
                  <a:avLst/>
                </a:prstGeom>
                <a:solidFill>
                  <a:schemeClr val="bg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41" name="Line 11"/>
                <p:cNvSpPr>
                  <a:spLocks noChangeShapeType="1"/>
                </p:cNvSpPr>
                <p:nvPr/>
              </p:nvSpPr>
              <p:spPr bwMode="auto">
                <a:xfrm flipV="1">
                  <a:off x="1006" y="1723"/>
                  <a:ext cx="0"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42" name="Line 12"/>
                <p:cNvSpPr>
                  <a:spLocks noChangeShapeType="1"/>
                </p:cNvSpPr>
                <p:nvPr/>
              </p:nvSpPr>
              <p:spPr bwMode="auto">
                <a:xfrm>
                  <a:off x="984" y="1723"/>
                  <a:ext cx="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20" name="Group 13"/>
              <p:cNvGrpSpPr>
                <a:grpSpLocks/>
              </p:cNvGrpSpPr>
              <p:nvPr/>
            </p:nvGrpSpPr>
            <p:grpSpPr bwMode="auto">
              <a:xfrm>
                <a:off x="1574" y="1211"/>
                <a:ext cx="113" cy="492"/>
                <a:chOff x="1177" y="1735"/>
                <a:chExt cx="113" cy="492"/>
              </a:xfrm>
            </p:grpSpPr>
            <p:sp>
              <p:nvSpPr>
                <p:cNvPr id="37" name="Rectangle 14"/>
                <p:cNvSpPr>
                  <a:spLocks noChangeArrowheads="1"/>
                </p:cNvSpPr>
                <p:nvPr/>
              </p:nvSpPr>
              <p:spPr bwMode="auto">
                <a:xfrm>
                  <a:off x="1177" y="1754"/>
                  <a:ext cx="113" cy="473"/>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38" name="Line 15"/>
                <p:cNvSpPr>
                  <a:spLocks noChangeShapeType="1"/>
                </p:cNvSpPr>
                <p:nvPr/>
              </p:nvSpPr>
              <p:spPr bwMode="auto">
                <a:xfrm flipV="1">
                  <a:off x="1233" y="1735"/>
                  <a:ext cx="0" cy="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39" name="Line 16"/>
                <p:cNvSpPr>
                  <a:spLocks noChangeShapeType="1"/>
                </p:cNvSpPr>
                <p:nvPr/>
              </p:nvSpPr>
              <p:spPr bwMode="auto">
                <a:xfrm>
                  <a:off x="1211" y="1735"/>
                  <a:ext cx="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21" name="Group 17"/>
              <p:cNvGrpSpPr>
                <a:grpSpLocks/>
              </p:cNvGrpSpPr>
              <p:nvPr/>
            </p:nvGrpSpPr>
            <p:grpSpPr bwMode="auto">
              <a:xfrm>
                <a:off x="1801" y="1260"/>
                <a:ext cx="113" cy="443"/>
                <a:chOff x="1404" y="1784"/>
                <a:chExt cx="113" cy="443"/>
              </a:xfrm>
            </p:grpSpPr>
            <p:sp>
              <p:nvSpPr>
                <p:cNvPr id="34" name="Rectangle 18"/>
                <p:cNvSpPr>
                  <a:spLocks noChangeArrowheads="1"/>
                </p:cNvSpPr>
                <p:nvPr/>
              </p:nvSpPr>
              <p:spPr bwMode="auto">
                <a:xfrm>
                  <a:off x="1404" y="1803"/>
                  <a:ext cx="113" cy="424"/>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35" name="Line 19"/>
                <p:cNvSpPr>
                  <a:spLocks noChangeShapeType="1"/>
                </p:cNvSpPr>
                <p:nvPr/>
              </p:nvSpPr>
              <p:spPr bwMode="auto">
                <a:xfrm flipV="1">
                  <a:off x="1460" y="1784"/>
                  <a:ext cx="0" cy="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36" name="Line 20"/>
                <p:cNvSpPr>
                  <a:spLocks noChangeShapeType="1"/>
                </p:cNvSpPr>
                <p:nvPr/>
              </p:nvSpPr>
              <p:spPr bwMode="auto">
                <a:xfrm>
                  <a:off x="1438" y="1784"/>
                  <a:ext cx="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22" name="Group 21"/>
              <p:cNvGrpSpPr>
                <a:grpSpLocks/>
              </p:cNvGrpSpPr>
              <p:nvPr/>
            </p:nvGrpSpPr>
            <p:grpSpPr bwMode="auto">
              <a:xfrm>
                <a:off x="1062" y="910"/>
                <a:ext cx="23" cy="793"/>
                <a:chOff x="657" y="1434"/>
                <a:chExt cx="13" cy="793"/>
              </a:xfrm>
            </p:grpSpPr>
            <p:sp>
              <p:nvSpPr>
                <p:cNvPr id="29" name="Line 22"/>
                <p:cNvSpPr>
                  <a:spLocks noChangeShapeType="1"/>
                </p:cNvSpPr>
                <p:nvPr/>
              </p:nvSpPr>
              <p:spPr bwMode="auto">
                <a:xfrm>
                  <a:off x="657" y="1434"/>
                  <a:ext cx="0" cy="7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30" name="Line 23"/>
                <p:cNvSpPr>
                  <a:spLocks noChangeShapeType="1"/>
                </p:cNvSpPr>
                <p:nvPr/>
              </p:nvSpPr>
              <p:spPr bwMode="auto">
                <a:xfrm>
                  <a:off x="657" y="2030"/>
                  <a:ext cx="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31" name="Line 24"/>
                <p:cNvSpPr>
                  <a:spLocks noChangeShapeType="1"/>
                </p:cNvSpPr>
                <p:nvPr/>
              </p:nvSpPr>
              <p:spPr bwMode="auto">
                <a:xfrm>
                  <a:off x="657" y="1833"/>
                  <a:ext cx="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32" name="Line 25"/>
                <p:cNvSpPr>
                  <a:spLocks noChangeShapeType="1"/>
                </p:cNvSpPr>
                <p:nvPr/>
              </p:nvSpPr>
              <p:spPr bwMode="auto">
                <a:xfrm>
                  <a:off x="657" y="1631"/>
                  <a:ext cx="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33" name="Line 26"/>
                <p:cNvSpPr>
                  <a:spLocks noChangeShapeType="1"/>
                </p:cNvSpPr>
                <p:nvPr/>
              </p:nvSpPr>
              <p:spPr bwMode="auto">
                <a:xfrm>
                  <a:off x="657" y="1434"/>
                  <a:ext cx="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23" name="Group 27"/>
              <p:cNvGrpSpPr>
                <a:grpSpLocks/>
              </p:cNvGrpSpPr>
              <p:nvPr/>
            </p:nvGrpSpPr>
            <p:grpSpPr bwMode="auto">
              <a:xfrm>
                <a:off x="1062" y="1680"/>
                <a:ext cx="907" cy="23"/>
                <a:chOff x="657" y="2208"/>
                <a:chExt cx="907" cy="19"/>
              </a:xfrm>
            </p:grpSpPr>
            <p:sp>
              <p:nvSpPr>
                <p:cNvPr id="24" name="Line 28"/>
                <p:cNvSpPr>
                  <a:spLocks noChangeShapeType="1"/>
                </p:cNvSpPr>
                <p:nvPr/>
              </p:nvSpPr>
              <p:spPr bwMode="auto">
                <a:xfrm>
                  <a:off x="657" y="2227"/>
                  <a:ext cx="90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 name="Line 29"/>
                <p:cNvSpPr>
                  <a:spLocks noChangeShapeType="1"/>
                </p:cNvSpPr>
                <p:nvPr/>
              </p:nvSpPr>
              <p:spPr bwMode="auto">
                <a:xfrm flipV="1">
                  <a:off x="884" y="2208"/>
                  <a:ext cx="0" cy="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6" name="Line 30"/>
                <p:cNvSpPr>
                  <a:spLocks noChangeShapeType="1"/>
                </p:cNvSpPr>
                <p:nvPr/>
              </p:nvSpPr>
              <p:spPr bwMode="auto">
                <a:xfrm flipV="1">
                  <a:off x="1111" y="2208"/>
                  <a:ext cx="0" cy="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7" name="Line 31"/>
                <p:cNvSpPr>
                  <a:spLocks noChangeShapeType="1"/>
                </p:cNvSpPr>
                <p:nvPr/>
              </p:nvSpPr>
              <p:spPr bwMode="auto">
                <a:xfrm flipV="1">
                  <a:off x="1337" y="2208"/>
                  <a:ext cx="0" cy="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8" name="Line 32"/>
                <p:cNvSpPr>
                  <a:spLocks noChangeShapeType="1"/>
                </p:cNvSpPr>
                <p:nvPr/>
              </p:nvSpPr>
              <p:spPr bwMode="auto">
                <a:xfrm flipV="1">
                  <a:off x="1564" y="2208"/>
                  <a:ext cx="0" cy="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sp>
          <p:nvSpPr>
            <p:cNvPr id="5" name="Rectangle 33"/>
            <p:cNvSpPr>
              <a:spLocks noChangeArrowheads="1"/>
            </p:cNvSpPr>
            <p:nvPr/>
          </p:nvSpPr>
          <p:spPr bwMode="auto">
            <a:xfrm>
              <a:off x="1375534" y="2071269"/>
              <a:ext cx="39943" cy="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1600">
                <a:cs typeface="Arial" panose="020B0604020202020204" pitchFamily="34" charset="0"/>
              </a:endParaRPr>
            </a:p>
          </p:txBody>
        </p:sp>
        <p:sp>
          <p:nvSpPr>
            <p:cNvPr id="6" name="Rectangle 34"/>
            <p:cNvSpPr>
              <a:spLocks noChangeArrowheads="1"/>
            </p:cNvSpPr>
            <p:nvPr/>
          </p:nvSpPr>
          <p:spPr bwMode="auto">
            <a:xfrm>
              <a:off x="1375534" y="1780507"/>
              <a:ext cx="39943" cy="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5</a:t>
              </a:r>
              <a:endParaRPr lang="en-US" altLang="ja-JP" sz="1600">
                <a:cs typeface="Arial" panose="020B0604020202020204" pitchFamily="34" charset="0"/>
              </a:endParaRPr>
            </a:p>
          </p:txBody>
        </p:sp>
        <p:sp>
          <p:nvSpPr>
            <p:cNvPr id="7" name="Rectangle 35"/>
            <p:cNvSpPr>
              <a:spLocks noChangeArrowheads="1"/>
            </p:cNvSpPr>
            <p:nvPr/>
          </p:nvSpPr>
          <p:spPr bwMode="auto">
            <a:xfrm>
              <a:off x="1353343" y="1455678"/>
              <a:ext cx="81366" cy="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10</a:t>
              </a:r>
              <a:endParaRPr lang="en-US" altLang="ja-JP" sz="1600">
                <a:cs typeface="Arial" panose="020B0604020202020204" pitchFamily="34" charset="0"/>
              </a:endParaRPr>
            </a:p>
          </p:txBody>
        </p:sp>
        <p:sp>
          <p:nvSpPr>
            <p:cNvPr id="8" name="Rectangle 36"/>
            <p:cNvSpPr>
              <a:spLocks noChangeArrowheads="1"/>
            </p:cNvSpPr>
            <p:nvPr/>
          </p:nvSpPr>
          <p:spPr bwMode="auto">
            <a:xfrm>
              <a:off x="1353343" y="1132866"/>
              <a:ext cx="81366" cy="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15</a:t>
              </a:r>
              <a:endParaRPr lang="en-US" altLang="ja-JP" sz="1600" dirty="0">
                <a:cs typeface="Arial" panose="020B0604020202020204" pitchFamily="34" charset="0"/>
              </a:endParaRPr>
            </a:p>
          </p:txBody>
        </p:sp>
        <p:sp>
          <p:nvSpPr>
            <p:cNvPr id="9" name="Rectangle 37"/>
            <p:cNvSpPr>
              <a:spLocks noChangeArrowheads="1"/>
            </p:cNvSpPr>
            <p:nvPr/>
          </p:nvSpPr>
          <p:spPr bwMode="auto">
            <a:xfrm>
              <a:off x="1353343" y="831420"/>
              <a:ext cx="81366" cy="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20</a:t>
              </a:r>
              <a:endParaRPr lang="en-US" altLang="ja-JP" sz="1600" dirty="0">
                <a:cs typeface="Arial" panose="020B0604020202020204" pitchFamily="34" charset="0"/>
              </a:endParaRPr>
            </a:p>
          </p:txBody>
        </p:sp>
        <p:grpSp>
          <p:nvGrpSpPr>
            <p:cNvPr id="226" name="グループ化 225"/>
            <p:cNvGrpSpPr/>
            <p:nvPr/>
          </p:nvGrpSpPr>
          <p:grpSpPr>
            <a:xfrm>
              <a:off x="1526231" y="2193192"/>
              <a:ext cx="1422525" cy="299416"/>
              <a:chOff x="1525666" y="2193192"/>
              <a:chExt cx="1282642" cy="299416"/>
            </a:xfrm>
          </p:grpSpPr>
          <p:sp>
            <p:nvSpPr>
              <p:cNvPr id="10" name="Rectangle 1451"/>
              <p:cNvSpPr>
                <a:spLocks noChangeArrowheads="1"/>
              </p:cNvSpPr>
              <p:nvPr/>
            </p:nvSpPr>
            <p:spPr bwMode="auto">
              <a:xfrm>
                <a:off x="1845975" y="2193192"/>
                <a:ext cx="28473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11" name="Rectangle 1452"/>
              <p:cNvSpPr>
                <a:spLocks noChangeArrowheads="1"/>
              </p:cNvSpPr>
              <p:nvPr/>
            </p:nvSpPr>
            <p:spPr bwMode="auto">
              <a:xfrm>
                <a:off x="1541224" y="2193192"/>
                <a:ext cx="190839" cy="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12" name="Line 1453"/>
              <p:cNvSpPr>
                <a:spLocks noChangeShapeType="1"/>
              </p:cNvSpPr>
              <p:nvPr/>
            </p:nvSpPr>
            <p:spPr bwMode="auto">
              <a:xfrm>
                <a:off x="1525666" y="2320942"/>
                <a:ext cx="60358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3" name="Text Box 1454"/>
              <p:cNvSpPr txBox="1">
                <a:spLocks noChangeArrowheads="1"/>
              </p:cNvSpPr>
              <p:nvPr/>
            </p:nvSpPr>
            <p:spPr bwMode="auto">
              <a:xfrm>
                <a:off x="1686388" y="2292553"/>
                <a:ext cx="282137"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14" name="Text Box 1455"/>
              <p:cNvSpPr txBox="1">
                <a:spLocks noChangeArrowheads="1"/>
              </p:cNvSpPr>
              <p:nvPr/>
            </p:nvSpPr>
            <p:spPr bwMode="auto">
              <a:xfrm>
                <a:off x="2382791" y="2292553"/>
                <a:ext cx="247448"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15" name="Rectangle 1457"/>
              <p:cNvSpPr>
                <a:spLocks noChangeArrowheads="1"/>
              </p:cNvSpPr>
              <p:nvPr/>
            </p:nvSpPr>
            <p:spPr bwMode="auto">
              <a:xfrm>
                <a:off x="2504256" y="2193192"/>
                <a:ext cx="28473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16" name="Rectangle 1458"/>
              <p:cNvSpPr>
                <a:spLocks noChangeArrowheads="1"/>
              </p:cNvSpPr>
              <p:nvPr/>
            </p:nvSpPr>
            <p:spPr bwMode="auto">
              <a:xfrm>
                <a:off x="2242447" y="2193192"/>
                <a:ext cx="190839" cy="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Water</a:t>
                </a:r>
                <a:endParaRPr lang="en-US" altLang="ja-JP" sz="600">
                  <a:cs typeface="Arial" panose="020B0604020202020204" pitchFamily="34" charset="0"/>
                </a:endParaRPr>
              </a:p>
            </p:txBody>
          </p:sp>
          <p:sp>
            <p:nvSpPr>
              <p:cNvPr id="17" name="Line 1459"/>
              <p:cNvSpPr>
                <a:spLocks noChangeShapeType="1"/>
              </p:cNvSpPr>
              <p:nvPr/>
            </p:nvSpPr>
            <p:spPr bwMode="auto">
              <a:xfrm>
                <a:off x="2204723" y="2320942"/>
                <a:ext cx="60358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ctr"/>
                <a:endParaRPr lang="ja-JP" altLang="en-US">
                  <a:latin typeface="Arial" panose="020B0604020202020204" pitchFamily="34" charset="0"/>
                  <a:cs typeface="Arial" panose="020B0604020202020204" pitchFamily="34" charset="0"/>
                </a:endParaRPr>
              </a:p>
            </p:txBody>
          </p:sp>
        </p:grpSp>
        <p:sp>
          <p:nvSpPr>
            <p:cNvPr id="46" name="Text Box 91"/>
            <p:cNvSpPr txBox="1">
              <a:spLocks noChangeArrowheads="1"/>
            </p:cNvSpPr>
            <p:nvPr/>
          </p:nvSpPr>
          <p:spPr bwMode="auto">
            <a:xfrm rot="-5400000">
              <a:off x="640001" y="1296541"/>
              <a:ext cx="1063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a:cs typeface="Arial" panose="020B0604020202020204" pitchFamily="34" charset="0"/>
                </a:rPr>
                <a:t>Intake</a:t>
              </a:r>
            </a:p>
            <a:p>
              <a:pPr algn="ctr" eaLnBrk="1" hangingPunct="1"/>
              <a:r>
                <a:rPr lang="en-US" altLang="ja-JP" sz="900" dirty="0">
                  <a:cs typeface="Arial" panose="020B0604020202020204" pitchFamily="34" charset="0"/>
                </a:rPr>
                <a:t>(kcal/day/mouse)</a:t>
              </a:r>
            </a:p>
          </p:txBody>
        </p:sp>
        <p:sp>
          <p:nvSpPr>
            <p:cNvPr id="47" name="Rectangle 92"/>
            <p:cNvSpPr>
              <a:spLocks noChangeArrowheads="1"/>
            </p:cNvSpPr>
            <p:nvPr/>
          </p:nvSpPr>
          <p:spPr bwMode="auto">
            <a:xfrm>
              <a:off x="817347" y="565043"/>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smtClean="0">
                  <a:cs typeface="Arial" panose="020B0604020202020204" pitchFamily="34" charset="0"/>
                </a:rPr>
                <a:t>A</a:t>
              </a:r>
              <a:endParaRPr lang="ja-JP" altLang="en-US" dirty="0">
                <a:cs typeface="Arial" panose="020B0604020202020204" pitchFamily="34" charset="0"/>
              </a:endParaRPr>
            </a:p>
          </p:txBody>
        </p:sp>
        <p:sp>
          <p:nvSpPr>
            <p:cNvPr id="48" name="Rectangle 93"/>
            <p:cNvSpPr>
              <a:spLocks noChangeArrowheads="1"/>
            </p:cNvSpPr>
            <p:nvPr/>
          </p:nvSpPr>
          <p:spPr bwMode="auto">
            <a:xfrm>
              <a:off x="3034505" y="565043"/>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smtClean="0">
                  <a:cs typeface="Arial" panose="020B0604020202020204" pitchFamily="34" charset="0"/>
                </a:rPr>
                <a:t>B</a:t>
              </a:r>
              <a:endParaRPr lang="ja-JP" altLang="en-US" dirty="0">
                <a:cs typeface="Arial" panose="020B0604020202020204" pitchFamily="34" charset="0"/>
              </a:endParaRPr>
            </a:p>
          </p:txBody>
        </p:sp>
        <p:sp>
          <p:nvSpPr>
            <p:cNvPr id="49" name="Rectangle 94"/>
            <p:cNvSpPr>
              <a:spLocks noChangeArrowheads="1"/>
            </p:cNvSpPr>
            <p:nvPr/>
          </p:nvSpPr>
          <p:spPr bwMode="auto">
            <a:xfrm>
              <a:off x="817347" y="2538512"/>
              <a:ext cx="3513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smtClean="0">
                  <a:cs typeface="Arial" panose="020B0604020202020204" pitchFamily="34" charset="0"/>
                </a:rPr>
                <a:t>C</a:t>
              </a:r>
              <a:endParaRPr lang="ja-JP" altLang="en-US" dirty="0">
                <a:cs typeface="Arial" panose="020B0604020202020204" pitchFamily="34" charset="0"/>
              </a:endParaRPr>
            </a:p>
          </p:txBody>
        </p:sp>
        <p:grpSp>
          <p:nvGrpSpPr>
            <p:cNvPr id="249" name="グループ化 248"/>
            <p:cNvGrpSpPr/>
            <p:nvPr/>
          </p:nvGrpSpPr>
          <p:grpSpPr>
            <a:xfrm>
              <a:off x="1064999" y="2823852"/>
              <a:ext cx="1332103" cy="1481891"/>
              <a:chOff x="1103099" y="3360565"/>
              <a:chExt cx="1332103" cy="1481891"/>
            </a:xfrm>
          </p:grpSpPr>
          <p:grpSp>
            <p:nvGrpSpPr>
              <p:cNvPr id="234" name="グループ化 233"/>
              <p:cNvGrpSpPr/>
              <p:nvPr/>
            </p:nvGrpSpPr>
            <p:grpSpPr>
              <a:xfrm>
                <a:off x="1535202" y="3404153"/>
                <a:ext cx="900000" cy="1258885"/>
                <a:chOff x="1535202" y="3404153"/>
                <a:chExt cx="957265" cy="1258885"/>
              </a:xfrm>
            </p:grpSpPr>
            <p:sp>
              <p:nvSpPr>
                <p:cNvPr id="197" name="Rectangle 358"/>
                <p:cNvSpPr>
                  <a:spLocks noChangeArrowheads="1"/>
                </p:cNvSpPr>
                <p:nvPr/>
              </p:nvSpPr>
              <p:spPr bwMode="auto">
                <a:xfrm>
                  <a:off x="1678077" y="3807377"/>
                  <a:ext cx="179388" cy="855661"/>
                </a:xfrm>
                <a:prstGeom prst="rect">
                  <a:avLst/>
                </a:prstGeom>
                <a:solidFill>
                  <a:schemeClr val="bg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198" name="Rectangle 359"/>
                <p:cNvSpPr>
                  <a:spLocks noChangeArrowheads="1"/>
                </p:cNvSpPr>
                <p:nvPr/>
              </p:nvSpPr>
              <p:spPr bwMode="auto">
                <a:xfrm>
                  <a:off x="2159091" y="3920089"/>
                  <a:ext cx="179389" cy="742949"/>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200" name="Line 361"/>
                <p:cNvSpPr>
                  <a:spLocks noChangeShapeType="1"/>
                </p:cNvSpPr>
                <p:nvPr/>
              </p:nvSpPr>
              <p:spPr bwMode="auto">
                <a:xfrm flipV="1">
                  <a:off x="1768565" y="3559728"/>
                  <a:ext cx="0" cy="2476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01" name="Line 362"/>
                <p:cNvSpPr>
                  <a:spLocks noChangeShapeType="1"/>
                </p:cNvSpPr>
                <p:nvPr/>
              </p:nvSpPr>
              <p:spPr bwMode="auto">
                <a:xfrm>
                  <a:off x="1732052" y="3559728"/>
                  <a:ext cx="7143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02" name="Line 363"/>
                <p:cNvSpPr>
                  <a:spLocks noChangeShapeType="1"/>
                </p:cNvSpPr>
                <p:nvPr/>
              </p:nvSpPr>
              <p:spPr bwMode="auto">
                <a:xfrm flipV="1">
                  <a:off x="2249579" y="3766102"/>
                  <a:ext cx="0" cy="1539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03" name="Line 364"/>
                <p:cNvSpPr>
                  <a:spLocks noChangeShapeType="1"/>
                </p:cNvSpPr>
                <p:nvPr/>
              </p:nvSpPr>
              <p:spPr bwMode="auto">
                <a:xfrm>
                  <a:off x="2213066" y="3766102"/>
                  <a:ext cx="7143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nvGrpSpPr>
                <p:cNvPr id="206" name="Group 406"/>
                <p:cNvGrpSpPr>
                  <a:grpSpLocks/>
                </p:cNvGrpSpPr>
                <p:nvPr/>
              </p:nvGrpSpPr>
              <p:grpSpPr bwMode="auto">
                <a:xfrm>
                  <a:off x="1535202" y="3404153"/>
                  <a:ext cx="36512" cy="1258885"/>
                  <a:chOff x="1518" y="2931"/>
                  <a:chExt cx="23" cy="793"/>
                </a:xfrm>
              </p:grpSpPr>
              <p:sp>
                <p:nvSpPr>
                  <p:cNvPr id="220" name="Line 367"/>
                  <p:cNvSpPr>
                    <a:spLocks noChangeShapeType="1"/>
                  </p:cNvSpPr>
                  <p:nvPr/>
                </p:nvSpPr>
                <p:spPr bwMode="auto">
                  <a:xfrm>
                    <a:off x="1518" y="2931"/>
                    <a:ext cx="0" cy="7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21" name="Line 370"/>
                  <p:cNvSpPr>
                    <a:spLocks noChangeShapeType="1"/>
                  </p:cNvSpPr>
                  <p:nvPr/>
                </p:nvSpPr>
                <p:spPr bwMode="auto">
                  <a:xfrm>
                    <a:off x="1518" y="3458"/>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22" name="Line 372"/>
                  <p:cNvSpPr>
                    <a:spLocks noChangeShapeType="1"/>
                  </p:cNvSpPr>
                  <p:nvPr/>
                </p:nvSpPr>
                <p:spPr bwMode="auto">
                  <a:xfrm>
                    <a:off x="1518" y="3198"/>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23" name="Line 374"/>
                  <p:cNvSpPr>
                    <a:spLocks noChangeShapeType="1"/>
                  </p:cNvSpPr>
                  <p:nvPr/>
                </p:nvSpPr>
                <p:spPr bwMode="auto">
                  <a:xfrm>
                    <a:off x="1518" y="2931"/>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216" name="Line 375"/>
                <p:cNvSpPr>
                  <a:spLocks noChangeShapeType="1"/>
                </p:cNvSpPr>
                <p:nvPr/>
              </p:nvSpPr>
              <p:spPr bwMode="auto">
                <a:xfrm>
                  <a:off x="1535202" y="4663038"/>
                  <a:ext cx="95726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17" name="Line 377"/>
                <p:cNvSpPr>
                  <a:spLocks noChangeShapeType="1"/>
                </p:cNvSpPr>
                <p:nvPr/>
              </p:nvSpPr>
              <p:spPr bwMode="auto">
                <a:xfrm flipV="1">
                  <a:off x="2017804" y="4626526"/>
                  <a:ext cx="0" cy="36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18" name="Line 378"/>
                <p:cNvSpPr>
                  <a:spLocks noChangeShapeType="1"/>
                </p:cNvSpPr>
                <p:nvPr/>
              </p:nvSpPr>
              <p:spPr bwMode="auto">
                <a:xfrm flipV="1">
                  <a:off x="2492467" y="4626526"/>
                  <a:ext cx="0" cy="36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208" name="Group 407"/>
              <p:cNvGrpSpPr>
                <a:grpSpLocks/>
              </p:cNvGrpSpPr>
              <p:nvPr/>
            </p:nvGrpSpPr>
            <p:grpSpPr bwMode="auto">
              <a:xfrm>
                <a:off x="1339941" y="3362876"/>
                <a:ext cx="150814" cy="1352547"/>
                <a:chOff x="1395" y="2905"/>
                <a:chExt cx="95" cy="852"/>
              </a:xfrm>
            </p:grpSpPr>
            <p:sp>
              <p:nvSpPr>
                <p:cNvPr id="212" name="Rectangle 380"/>
                <p:cNvSpPr>
                  <a:spLocks noChangeArrowheads="1"/>
                </p:cNvSpPr>
                <p:nvPr/>
              </p:nvSpPr>
              <p:spPr bwMode="auto">
                <a:xfrm>
                  <a:off x="1434" y="3699"/>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213" name="Rectangle 382"/>
                <p:cNvSpPr>
                  <a:spLocks noChangeArrowheads="1"/>
                </p:cNvSpPr>
                <p:nvPr/>
              </p:nvSpPr>
              <p:spPr bwMode="auto">
                <a:xfrm>
                  <a:off x="1395" y="3431"/>
                  <a:ext cx="95"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0.01</a:t>
                  </a:r>
                  <a:endParaRPr lang="en-US" altLang="ja-JP" sz="600">
                    <a:cs typeface="Arial" panose="020B0604020202020204" pitchFamily="34" charset="0"/>
                  </a:endParaRPr>
                </a:p>
              </p:txBody>
            </p:sp>
            <p:sp>
              <p:nvSpPr>
                <p:cNvPr id="214" name="Rectangle 384"/>
                <p:cNvSpPr>
                  <a:spLocks noChangeArrowheads="1"/>
                </p:cNvSpPr>
                <p:nvPr/>
              </p:nvSpPr>
              <p:spPr bwMode="auto">
                <a:xfrm>
                  <a:off x="1395" y="3169"/>
                  <a:ext cx="95"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0.02</a:t>
                  </a:r>
                  <a:endParaRPr lang="en-US" altLang="ja-JP" sz="600">
                    <a:cs typeface="Arial" panose="020B0604020202020204" pitchFamily="34" charset="0"/>
                  </a:endParaRPr>
                </a:p>
              </p:txBody>
            </p:sp>
            <p:sp>
              <p:nvSpPr>
                <p:cNvPr id="215" name="Rectangle 386"/>
                <p:cNvSpPr>
                  <a:spLocks noChangeArrowheads="1"/>
                </p:cNvSpPr>
                <p:nvPr/>
              </p:nvSpPr>
              <p:spPr bwMode="auto">
                <a:xfrm>
                  <a:off x="1395" y="2905"/>
                  <a:ext cx="95"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0.03</a:t>
                  </a:r>
                  <a:endParaRPr lang="en-US" altLang="ja-JP" sz="600" dirty="0">
                    <a:cs typeface="Arial" panose="020B0604020202020204" pitchFamily="34" charset="0"/>
                  </a:endParaRPr>
                </a:p>
              </p:txBody>
            </p:sp>
          </p:grpSp>
          <p:grpSp>
            <p:nvGrpSpPr>
              <p:cNvPr id="236" name="グループ化 235"/>
              <p:cNvGrpSpPr/>
              <p:nvPr/>
            </p:nvGrpSpPr>
            <p:grpSpPr>
              <a:xfrm>
                <a:off x="1608227" y="4642401"/>
                <a:ext cx="739573" cy="200055"/>
                <a:chOff x="1608227" y="4642401"/>
                <a:chExt cx="739573" cy="200055"/>
              </a:xfrm>
            </p:grpSpPr>
            <p:sp>
              <p:nvSpPr>
                <p:cNvPr id="209" name="Rectangle 401"/>
                <p:cNvSpPr>
                  <a:spLocks noChangeArrowheads="1"/>
                </p:cNvSpPr>
                <p:nvPr/>
              </p:nvSpPr>
              <p:spPr bwMode="auto">
                <a:xfrm>
                  <a:off x="1608227" y="4642401"/>
                  <a:ext cx="31290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a:cs typeface="Arial" panose="020B0604020202020204" pitchFamily="34" charset="0"/>
                    </a:rPr>
                    <a:t>C</a:t>
                  </a:r>
                  <a:r>
                    <a:rPr lang="en-US" altLang="ja-JP" sz="700" dirty="0" smtClean="0">
                      <a:cs typeface="Arial" panose="020B0604020202020204" pitchFamily="34" charset="0"/>
                    </a:rPr>
                    <a:t>D</a:t>
                  </a:r>
                  <a:endParaRPr lang="ja-JP" altLang="en-US" sz="700" dirty="0">
                    <a:cs typeface="Arial" panose="020B0604020202020204" pitchFamily="34" charset="0"/>
                  </a:endParaRPr>
                </a:p>
              </p:txBody>
            </p:sp>
            <p:sp>
              <p:nvSpPr>
                <p:cNvPr id="210" name="Rectangle 402"/>
                <p:cNvSpPr>
                  <a:spLocks noChangeArrowheads="1"/>
                </p:cNvSpPr>
                <p:nvPr/>
              </p:nvSpPr>
              <p:spPr bwMode="auto">
                <a:xfrm>
                  <a:off x="2073366" y="4642401"/>
                  <a:ext cx="27443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a:cs typeface="Arial" panose="020B0604020202020204" pitchFamily="34" charset="0"/>
                    </a:rPr>
                    <a:t>DI</a:t>
                  </a:r>
                  <a:endParaRPr lang="ja-JP" altLang="en-US" sz="700" dirty="0">
                    <a:cs typeface="Arial" panose="020B0604020202020204" pitchFamily="34" charset="0"/>
                  </a:endParaRPr>
                </a:p>
              </p:txBody>
            </p:sp>
          </p:grpSp>
          <p:sp>
            <p:nvSpPr>
              <p:cNvPr id="224" name="Text Box 404"/>
              <p:cNvSpPr txBox="1">
                <a:spLocks noChangeArrowheads="1"/>
              </p:cNvSpPr>
              <p:nvPr/>
            </p:nvSpPr>
            <p:spPr bwMode="auto">
              <a:xfrm rot="16200000">
                <a:off x="507423" y="3956241"/>
                <a:ext cx="142218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smtClean="0">
                    <a:cs typeface="Arial" panose="020B0604020202020204" pitchFamily="34" charset="0"/>
                  </a:rPr>
                  <a:t>TEMPOL, plasma </a:t>
                </a:r>
                <a:r>
                  <a:rPr lang="en-US" altLang="ja-JP" sz="900" dirty="0">
                    <a:cs typeface="Arial" panose="020B0604020202020204" pitchFamily="34" charset="0"/>
                  </a:rPr>
                  <a:t>(m</a:t>
                </a:r>
                <a:r>
                  <a:rPr lang="el-GR" altLang="ja-JP" sz="900" dirty="0">
                    <a:cs typeface="Arial" panose="020B0604020202020204" pitchFamily="34" charset="0"/>
                  </a:rPr>
                  <a:t>M</a:t>
                </a:r>
                <a:r>
                  <a:rPr lang="en-US" altLang="ja-JP" sz="900" dirty="0">
                    <a:cs typeface="Arial" panose="020B0604020202020204" pitchFamily="34" charset="0"/>
                  </a:rPr>
                  <a:t>)</a:t>
                </a:r>
              </a:p>
            </p:txBody>
          </p:sp>
        </p:grpSp>
        <p:sp>
          <p:nvSpPr>
            <p:cNvPr id="225" name="テキスト ボックス 224"/>
            <p:cNvSpPr txBox="1"/>
            <p:nvPr/>
          </p:nvSpPr>
          <p:spPr>
            <a:xfrm>
              <a:off x="3034505" y="2538512"/>
              <a:ext cx="351378" cy="369332"/>
            </a:xfrm>
            <a:prstGeom prst="rect">
              <a:avLst/>
            </a:prstGeom>
            <a:noFill/>
          </p:spPr>
          <p:txBody>
            <a:bodyPr wrap="none" rtlCol="0">
              <a:spAutoFit/>
            </a:bodyPr>
            <a:lstStyle/>
            <a:p>
              <a:r>
                <a:rPr kumimoji="1" lang="en-US" altLang="ja-JP" dirty="0" smtClean="0">
                  <a:latin typeface="Arial" panose="020B0604020202020204" pitchFamily="34" charset="0"/>
                  <a:cs typeface="Arial" panose="020B0604020202020204" pitchFamily="34" charset="0"/>
                </a:rPr>
                <a:t>D</a:t>
              </a:r>
              <a:endParaRPr kumimoji="1" lang="ja-JP" altLang="en-US" dirty="0">
                <a:latin typeface="Arial" panose="020B0604020202020204" pitchFamily="34" charset="0"/>
                <a:cs typeface="Arial" panose="020B0604020202020204" pitchFamily="34" charset="0"/>
              </a:endParaRPr>
            </a:p>
          </p:txBody>
        </p:sp>
        <p:grpSp>
          <p:nvGrpSpPr>
            <p:cNvPr id="251" name="グループ化 250"/>
            <p:cNvGrpSpPr/>
            <p:nvPr/>
          </p:nvGrpSpPr>
          <p:grpSpPr>
            <a:xfrm>
              <a:off x="3160195" y="840944"/>
              <a:ext cx="1964759" cy="1646843"/>
              <a:chOff x="3033195" y="840944"/>
              <a:chExt cx="1964759" cy="1646843"/>
            </a:xfrm>
          </p:grpSpPr>
          <p:grpSp>
            <p:nvGrpSpPr>
              <p:cNvPr id="228" name="グループ化 227"/>
              <p:cNvGrpSpPr/>
              <p:nvPr/>
            </p:nvGrpSpPr>
            <p:grpSpPr>
              <a:xfrm>
                <a:off x="3532568" y="874281"/>
                <a:ext cx="1439863" cy="1258888"/>
                <a:chOff x="3532568" y="874281"/>
                <a:chExt cx="1439863" cy="1258888"/>
              </a:xfrm>
            </p:grpSpPr>
            <p:grpSp>
              <p:nvGrpSpPr>
                <p:cNvPr id="149" name="Group 298"/>
                <p:cNvGrpSpPr>
                  <a:grpSpLocks/>
                </p:cNvGrpSpPr>
                <p:nvPr/>
              </p:nvGrpSpPr>
              <p:grpSpPr bwMode="auto">
                <a:xfrm>
                  <a:off x="3638930" y="1488644"/>
                  <a:ext cx="179388" cy="644525"/>
                  <a:chOff x="1133" y="2659"/>
                  <a:chExt cx="113" cy="406"/>
                </a:xfrm>
              </p:grpSpPr>
              <p:sp>
                <p:nvSpPr>
                  <p:cNvPr id="192" name="Rectangle 151"/>
                  <p:cNvSpPr>
                    <a:spLocks noChangeArrowheads="1"/>
                  </p:cNvSpPr>
                  <p:nvPr/>
                </p:nvSpPr>
                <p:spPr bwMode="auto">
                  <a:xfrm>
                    <a:off x="1133" y="2678"/>
                    <a:ext cx="113" cy="387"/>
                  </a:xfrm>
                  <a:prstGeom prst="rect">
                    <a:avLst/>
                  </a:prstGeom>
                  <a:solidFill>
                    <a:schemeClr val="bg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193" name="Line 155"/>
                  <p:cNvSpPr>
                    <a:spLocks noChangeShapeType="1"/>
                  </p:cNvSpPr>
                  <p:nvPr/>
                </p:nvSpPr>
                <p:spPr bwMode="auto">
                  <a:xfrm flipV="1">
                    <a:off x="1189" y="2659"/>
                    <a:ext cx="0" cy="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94" name="Line 156"/>
                  <p:cNvSpPr>
                    <a:spLocks noChangeShapeType="1"/>
                  </p:cNvSpPr>
                  <p:nvPr/>
                </p:nvSpPr>
                <p:spPr bwMode="auto">
                  <a:xfrm>
                    <a:off x="1167" y="2659"/>
                    <a:ext cx="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150" name="Group 299"/>
                <p:cNvGrpSpPr>
                  <a:grpSpLocks/>
                </p:cNvGrpSpPr>
                <p:nvPr/>
              </p:nvGrpSpPr>
              <p:grpSpPr bwMode="auto">
                <a:xfrm>
                  <a:off x="3999293" y="1507694"/>
                  <a:ext cx="179388" cy="625475"/>
                  <a:chOff x="1360" y="2671"/>
                  <a:chExt cx="113" cy="394"/>
                </a:xfrm>
              </p:grpSpPr>
              <p:sp>
                <p:nvSpPr>
                  <p:cNvPr id="189" name="Rectangle 152"/>
                  <p:cNvSpPr>
                    <a:spLocks noChangeArrowheads="1"/>
                  </p:cNvSpPr>
                  <p:nvPr/>
                </p:nvSpPr>
                <p:spPr bwMode="auto">
                  <a:xfrm>
                    <a:off x="1360" y="2690"/>
                    <a:ext cx="113" cy="375"/>
                  </a:xfrm>
                  <a:prstGeom prst="rect">
                    <a:avLst/>
                  </a:prstGeom>
                  <a:solidFill>
                    <a:schemeClr val="bg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190" name="Line 157"/>
                  <p:cNvSpPr>
                    <a:spLocks noChangeShapeType="1"/>
                  </p:cNvSpPr>
                  <p:nvPr/>
                </p:nvSpPr>
                <p:spPr bwMode="auto">
                  <a:xfrm flipV="1">
                    <a:off x="1416" y="2671"/>
                    <a:ext cx="0" cy="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91" name="Line 158"/>
                  <p:cNvSpPr>
                    <a:spLocks noChangeShapeType="1"/>
                  </p:cNvSpPr>
                  <p:nvPr/>
                </p:nvSpPr>
                <p:spPr bwMode="auto">
                  <a:xfrm>
                    <a:off x="1394" y="2671"/>
                    <a:ext cx="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151" name="Group 300"/>
                <p:cNvGrpSpPr>
                  <a:grpSpLocks/>
                </p:cNvGrpSpPr>
                <p:nvPr/>
              </p:nvGrpSpPr>
              <p:grpSpPr bwMode="auto">
                <a:xfrm>
                  <a:off x="4361243" y="1537856"/>
                  <a:ext cx="179388" cy="595312"/>
                  <a:chOff x="1588" y="2690"/>
                  <a:chExt cx="113" cy="375"/>
                </a:xfrm>
              </p:grpSpPr>
              <p:sp>
                <p:nvSpPr>
                  <p:cNvPr id="186" name="Rectangle 153"/>
                  <p:cNvSpPr>
                    <a:spLocks noChangeArrowheads="1"/>
                  </p:cNvSpPr>
                  <p:nvPr/>
                </p:nvSpPr>
                <p:spPr bwMode="auto">
                  <a:xfrm>
                    <a:off x="1588" y="2708"/>
                    <a:ext cx="113" cy="357"/>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187" name="Line 159"/>
                  <p:cNvSpPr>
                    <a:spLocks noChangeShapeType="1"/>
                  </p:cNvSpPr>
                  <p:nvPr/>
                </p:nvSpPr>
                <p:spPr bwMode="auto">
                  <a:xfrm flipV="1">
                    <a:off x="1644" y="2690"/>
                    <a:ext cx="0" cy="1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88" name="Line 160"/>
                  <p:cNvSpPr>
                    <a:spLocks noChangeShapeType="1"/>
                  </p:cNvSpPr>
                  <p:nvPr/>
                </p:nvSpPr>
                <p:spPr bwMode="auto">
                  <a:xfrm>
                    <a:off x="1622" y="2690"/>
                    <a:ext cx="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152" name="Group 301"/>
                <p:cNvGrpSpPr>
                  <a:grpSpLocks/>
                </p:cNvGrpSpPr>
                <p:nvPr/>
              </p:nvGrpSpPr>
              <p:grpSpPr bwMode="auto">
                <a:xfrm>
                  <a:off x="4716843" y="1537856"/>
                  <a:ext cx="179388" cy="595312"/>
                  <a:chOff x="1812" y="2690"/>
                  <a:chExt cx="113" cy="375"/>
                </a:xfrm>
              </p:grpSpPr>
              <p:sp>
                <p:nvSpPr>
                  <p:cNvPr id="183" name="Rectangle 154"/>
                  <p:cNvSpPr>
                    <a:spLocks noChangeArrowheads="1"/>
                  </p:cNvSpPr>
                  <p:nvPr/>
                </p:nvSpPr>
                <p:spPr bwMode="auto">
                  <a:xfrm>
                    <a:off x="1812" y="2708"/>
                    <a:ext cx="113" cy="357"/>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cs typeface="Arial" panose="020B0604020202020204" pitchFamily="34" charset="0"/>
                    </a:endParaRPr>
                  </a:p>
                </p:txBody>
              </p:sp>
              <p:sp>
                <p:nvSpPr>
                  <p:cNvPr id="184" name="Line 161"/>
                  <p:cNvSpPr>
                    <a:spLocks noChangeShapeType="1"/>
                  </p:cNvSpPr>
                  <p:nvPr/>
                </p:nvSpPr>
                <p:spPr bwMode="auto">
                  <a:xfrm flipV="1">
                    <a:off x="1868" y="2690"/>
                    <a:ext cx="0" cy="1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85" name="Line 162"/>
                  <p:cNvSpPr>
                    <a:spLocks noChangeShapeType="1"/>
                  </p:cNvSpPr>
                  <p:nvPr/>
                </p:nvSpPr>
                <p:spPr bwMode="auto">
                  <a:xfrm>
                    <a:off x="1846" y="2690"/>
                    <a:ext cx="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nvGrpSpPr>
                <p:cNvPr id="153" name="Group 287"/>
                <p:cNvGrpSpPr>
                  <a:grpSpLocks/>
                </p:cNvGrpSpPr>
                <p:nvPr/>
              </p:nvGrpSpPr>
              <p:grpSpPr bwMode="auto">
                <a:xfrm>
                  <a:off x="3532568" y="874281"/>
                  <a:ext cx="36513" cy="1258887"/>
                  <a:chOff x="1066" y="2272"/>
                  <a:chExt cx="23" cy="793"/>
                </a:xfrm>
              </p:grpSpPr>
              <p:sp>
                <p:nvSpPr>
                  <p:cNvPr id="175" name="Line 163"/>
                  <p:cNvSpPr>
                    <a:spLocks noChangeShapeType="1"/>
                  </p:cNvSpPr>
                  <p:nvPr/>
                </p:nvSpPr>
                <p:spPr bwMode="auto">
                  <a:xfrm>
                    <a:off x="1066" y="2272"/>
                    <a:ext cx="0" cy="7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76" name="Line 165"/>
                  <p:cNvSpPr>
                    <a:spLocks noChangeShapeType="1"/>
                  </p:cNvSpPr>
                  <p:nvPr/>
                </p:nvSpPr>
                <p:spPr bwMode="auto">
                  <a:xfrm>
                    <a:off x="1066" y="2954"/>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77" name="Line 166"/>
                  <p:cNvSpPr>
                    <a:spLocks noChangeShapeType="1"/>
                  </p:cNvSpPr>
                  <p:nvPr/>
                </p:nvSpPr>
                <p:spPr bwMode="auto">
                  <a:xfrm>
                    <a:off x="1066" y="2837"/>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78" name="Line 167"/>
                  <p:cNvSpPr>
                    <a:spLocks noChangeShapeType="1"/>
                  </p:cNvSpPr>
                  <p:nvPr/>
                </p:nvSpPr>
                <p:spPr bwMode="auto">
                  <a:xfrm>
                    <a:off x="1066" y="2727"/>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79" name="Line 168"/>
                  <p:cNvSpPr>
                    <a:spLocks noChangeShapeType="1"/>
                  </p:cNvSpPr>
                  <p:nvPr/>
                </p:nvSpPr>
                <p:spPr bwMode="auto">
                  <a:xfrm>
                    <a:off x="1066" y="2610"/>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80" name="Line 169"/>
                  <p:cNvSpPr>
                    <a:spLocks noChangeShapeType="1"/>
                  </p:cNvSpPr>
                  <p:nvPr/>
                </p:nvSpPr>
                <p:spPr bwMode="auto">
                  <a:xfrm>
                    <a:off x="1066" y="2499"/>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81" name="Line 170"/>
                  <p:cNvSpPr>
                    <a:spLocks noChangeShapeType="1"/>
                  </p:cNvSpPr>
                  <p:nvPr/>
                </p:nvSpPr>
                <p:spPr bwMode="auto">
                  <a:xfrm>
                    <a:off x="1066" y="2383"/>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82" name="Line 171"/>
                  <p:cNvSpPr>
                    <a:spLocks noChangeShapeType="1"/>
                  </p:cNvSpPr>
                  <p:nvPr/>
                </p:nvSpPr>
                <p:spPr bwMode="auto">
                  <a:xfrm>
                    <a:off x="1066" y="2272"/>
                    <a:ext cx="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154" name="Line 172"/>
                <p:cNvSpPr>
                  <a:spLocks noChangeShapeType="1"/>
                </p:cNvSpPr>
                <p:nvPr/>
              </p:nvSpPr>
              <p:spPr bwMode="auto">
                <a:xfrm>
                  <a:off x="3532568" y="2133168"/>
                  <a:ext cx="14398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55" name="Line 174"/>
                <p:cNvSpPr>
                  <a:spLocks noChangeShapeType="1"/>
                </p:cNvSpPr>
                <p:nvPr/>
              </p:nvSpPr>
              <p:spPr bwMode="auto">
                <a:xfrm flipV="1">
                  <a:off x="3894518" y="2096656"/>
                  <a:ext cx="0" cy="36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56" name="Line 175"/>
                <p:cNvSpPr>
                  <a:spLocks noChangeShapeType="1"/>
                </p:cNvSpPr>
                <p:nvPr/>
              </p:nvSpPr>
              <p:spPr bwMode="auto">
                <a:xfrm flipV="1">
                  <a:off x="4254880" y="2096656"/>
                  <a:ext cx="0" cy="36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57" name="Line 176"/>
                <p:cNvSpPr>
                  <a:spLocks noChangeShapeType="1"/>
                </p:cNvSpPr>
                <p:nvPr/>
              </p:nvSpPr>
              <p:spPr bwMode="auto">
                <a:xfrm flipV="1">
                  <a:off x="4610480" y="2096656"/>
                  <a:ext cx="0" cy="36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58" name="Line 177"/>
                <p:cNvSpPr>
                  <a:spLocks noChangeShapeType="1"/>
                </p:cNvSpPr>
                <p:nvPr/>
              </p:nvSpPr>
              <p:spPr bwMode="auto">
                <a:xfrm flipV="1">
                  <a:off x="4972430" y="2096656"/>
                  <a:ext cx="0" cy="36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159" name="Rectangle 310"/>
              <p:cNvSpPr>
                <a:spLocks noChangeArrowheads="1"/>
              </p:cNvSpPr>
              <p:nvPr/>
            </p:nvSpPr>
            <p:spPr bwMode="auto">
              <a:xfrm>
                <a:off x="3419855" y="2083956"/>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160" name="Rectangle 311"/>
              <p:cNvSpPr>
                <a:spLocks noChangeArrowheads="1"/>
              </p:cNvSpPr>
              <p:nvPr/>
            </p:nvSpPr>
            <p:spPr bwMode="auto">
              <a:xfrm>
                <a:off x="3419855" y="1912506"/>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a:t>
                </a:r>
                <a:endParaRPr lang="en-US" altLang="ja-JP" sz="600">
                  <a:cs typeface="Arial" panose="020B0604020202020204" pitchFamily="34" charset="0"/>
                </a:endParaRPr>
              </a:p>
            </p:txBody>
          </p:sp>
          <p:sp>
            <p:nvSpPr>
              <p:cNvPr id="161" name="Rectangle 312"/>
              <p:cNvSpPr>
                <a:spLocks noChangeArrowheads="1"/>
              </p:cNvSpPr>
              <p:nvPr/>
            </p:nvSpPr>
            <p:spPr bwMode="auto">
              <a:xfrm>
                <a:off x="3419855" y="1729943"/>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a:t>
                </a:r>
                <a:endParaRPr lang="en-US" altLang="ja-JP" sz="600">
                  <a:cs typeface="Arial" panose="020B0604020202020204" pitchFamily="34" charset="0"/>
                </a:endParaRPr>
              </a:p>
            </p:txBody>
          </p:sp>
          <p:sp>
            <p:nvSpPr>
              <p:cNvPr id="162" name="Rectangle 313"/>
              <p:cNvSpPr>
                <a:spLocks noChangeArrowheads="1"/>
              </p:cNvSpPr>
              <p:nvPr/>
            </p:nvSpPr>
            <p:spPr bwMode="auto">
              <a:xfrm>
                <a:off x="3419855" y="1548969"/>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3</a:t>
                </a:r>
                <a:endParaRPr lang="en-US" altLang="ja-JP" sz="600">
                  <a:cs typeface="Arial" panose="020B0604020202020204" pitchFamily="34" charset="0"/>
                </a:endParaRPr>
              </a:p>
            </p:txBody>
          </p:sp>
          <p:sp>
            <p:nvSpPr>
              <p:cNvPr id="163" name="Rectangle 314"/>
              <p:cNvSpPr>
                <a:spLocks noChangeArrowheads="1"/>
              </p:cNvSpPr>
              <p:nvPr/>
            </p:nvSpPr>
            <p:spPr bwMode="auto">
              <a:xfrm>
                <a:off x="3419855" y="1366406"/>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a:t>
                </a:r>
                <a:endParaRPr lang="en-US" altLang="ja-JP" sz="600">
                  <a:cs typeface="Arial" panose="020B0604020202020204" pitchFamily="34" charset="0"/>
                </a:endParaRPr>
              </a:p>
            </p:txBody>
          </p:sp>
          <p:sp>
            <p:nvSpPr>
              <p:cNvPr id="164" name="Rectangle 315"/>
              <p:cNvSpPr>
                <a:spLocks noChangeArrowheads="1"/>
              </p:cNvSpPr>
              <p:nvPr/>
            </p:nvSpPr>
            <p:spPr bwMode="auto">
              <a:xfrm>
                <a:off x="3419855" y="1185431"/>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5</a:t>
                </a:r>
                <a:endParaRPr lang="en-US" altLang="ja-JP" sz="600">
                  <a:cs typeface="Arial" panose="020B0604020202020204" pitchFamily="34" charset="0"/>
                </a:endParaRPr>
              </a:p>
            </p:txBody>
          </p:sp>
          <p:sp>
            <p:nvSpPr>
              <p:cNvPr id="165" name="Rectangle 316"/>
              <p:cNvSpPr>
                <a:spLocks noChangeArrowheads="1"/>
              </p:cNvSpPr>
              <p:nvPr/>
            </p:nvSpPr>
            <p:spPr bwMode="auto">
              <a:xfrm>
                <a:off x="3419855" y="1012394"/>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6</a:t>
                </a:r>
                <a:endParaRPr lang="en-US" altLang="ja-JP" sz="600">
                  <a:cs typeface="Arial" panose="020B0604020202020204" pitchFamily="34" charset="0"/>
                </a:endParaRPr>
              </a:p>
            </p:txBody>
          </p:sp>
          <p:sp>
            <p:nvSpPr>
              <p:cNvPr id="166" name="Rectangle 317"/>
              <p:cNvSpPr>
                <a:spLocks noChangeArrowheads="1"/>
              </p:cNvSpPr>
              <p:nvPr/>
            </p:nvSpPr>
            <p:spPr bwMode="auto">
              <a:xfrm>
                <a:off x="3419855" y="840944"/>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7</a:t>
                </a:r>
                <a:endParaRPr lang="en-US" altLang="ja-JP" sz="600" dirty="0">
                  <a:cs typeface="Arial" panose="020B0604020202020204" pitchFamily="34" charset="0"/>
                </a:endParaRPr>
              </a:p>
            </p:txBody>
          </p:sp>
          <p:sp>
            <p:nvSpPr>
              <p:cNvPr id="195" name="Text Box 346"/>
              <p:cNvSpPr txBox="1">
                <a:spLocks noChangeArrowheads="1"/>
              </p:cNvSpPr>
              <p:nvPr/>
            </p:nvSpPr>
            <p:spPr bwMode="auto">
              <a:xfrm rot="-5400000">
                <a:off x="2708747" y="1332553"/>
                <a:ext cx="10182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a:cs typeface="Arial" panose="020B0604020202020204" pitchFamily="34" charset="0"/>
                  </a:rPr>
                  <a:t>Drinking</a:t>
                </a:r>
              </a:p>
              <a:p>
                <a:pPr algn="ctr" eaLnBrk="1" hangingPunct="1"/>
                <a:r>
                  <a:rPr lang="en-US" altLang="ja-JP" sz="900" dirty="0">
                    <a:cs typeface="Arial" panose="020B0604020202020204" pitchFamily="34" charset="0"/>
                  </a:rPr>
                  <a:t>(mL/day/mouse)</a:t>
                </a:r>
                <a:endParaRPr lang="ja-JP" altLang="en-US" sz="900" dirty="0">
                  <a:cs typeface="Arial" panose="020B0604020202020204" pitchFamily="34" charset="0"/>
                </a:endParaRPr>
              </a:p>
            </p:txBody>
          </p:sp>
          <p:grpSp>
            <p:nvGrpSpPr>
              <p:cNvPr id="205" name="グループ化 204"/>
              <p:cNvGrpSpPr/>
              <p:nvPr/>
            </p:nvGrpSpPr>
            <p:grpSpPr>
              <a:xfrm>
                <a:off x="3583047" y="2188371"/>
                <a:ext cx="1414907" cy="299416"/>
                <a:chOff x="1506768" y="2193192"/>
                <a:chExt cx="1275776" cy="299416"/>
              </a:xfrm>
            </p:grpSpPr>
            <p:sp>
              <p:nvSpPr>
                <p:cNvPr id="207" name="Rectangle 1451"/>
                <p:cNvSpPr>
                  <a:spLocks noChangeArrowheads="1"/>
                </p:cNvSpPr>
                <p:nvPr/>
              </p:nvSpPr>
              <p:spPr bwMode="auto">
                <a:xfrm>
                  <a:off x="1818492" y="2193192"/>
                  <a:ext cx="28473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211" name="Rectangle 1452"/>
                <p:cNvSpPr>
                  <a:spLocks noChangeArrowheads="1"/>
                </p:cNvSpPr>
                <p:nvPr/>
              </p:nvSpPr>
              <p:spPr bwMode="auto">
                <a:xfrm>
                  <a:off x="1541224" y="2193192"/>
                  <a:ext cx="190839" cy="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219" name="Line 1453"/>
                <p:cNvSpPr>
                  <a:spLocks noChangeShapeType="1"/>
                </p:cNvSpPr>
                <p:nvPr/>
              </p:nvSpPr>
              <p:spPr bwMode="auto">
                <a:xfrm>
                  <a:off x="1506768" y="2320942"/>
                  <a:ext cx="60358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229" name="Text Box 1454"/>
                <p:cNvSpPr txBox="1">
                  <a:spLocks noChangeArrowheads="1"/>
                </p:cNvSpPr>
                <p:nvPr/>
              </p:nvSpPr>
              <p:spPr bwMode="auto">
                <a:xfrm>
                  <a:off x="1667493" y="2292553"/>
                  <a:ext cx="282137"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230" name="Text Box 1455"/>
                <p:cNvSpPr txBox="1">
                  <a:spLocks noChangeArrowheads="1"/>
                </p:cNvSpPr>
                <p:nvPr/>
              </p:nvSpPr>
              <p:spPr bwMode="auto">
                <a:xfrm>
                  <a:off x="2357025" y="2292553"/>
                  <a:ext cx="247449"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231" name="Rectangle 1457"/>
                <p:cNvSpPr>
                  <a:spLocks noChangeArrowheads="1"/>
                </p:cNvSpPr>
                <p:nvPr/>
              </p:nvSpPr>
              <p:spPr bwMode="auto">
                <a:xfrm>
                  <a:off x="2480210" y="2193192"/>
                  <a:ext cx="28474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232" name="Rectangle 1458"/>
                <p:cNvSpPr>
                  <a:spLocks noChangeArrowheads="1"/>
                </p:cNvSpPr>
                <p:nvPr/>
              </p:nvSpPr>
              <p:spPr bwMode="auto">
                <a:xfrm>
                  <a:off x="2199505" y="2193192"/>
                  <a:ext cx="190839" cy="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233" name="Line 1459"/>
                <p:cNvSpPr>
                  <a:spLocks noChangeShapeType="1"/>
                </p:cNvSpPr>
                <p:nvPr/>
              </p:nvSpPr>
              <p:spPr bwMode="auto">
                <a:xfrm>
                  <a:off x="2178959" y="2320942"/>
                  <a:ext cx="60358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grpSp>
        </p:grpSp>
        <p:grpSp>
          <p:nvGrpSpPr>
            <p:cNvPr id="250" name="グループ化 249"/>
            <p:cNvGrpSpPr/>
            <p:nvPr/>
          </p:nvGrpSpPr>
          <p:grpSpPr>
            <a:xfrm>
              <a:off x="3069994" y="2825571"/>
              <a:ext cx="1480000" cy="1506317"/>
              <a:chOff x="3063644" y="3362284"/>
              <a:chExt cx="1480000" cy="1506317"/>
            </a:xfrm>
          </p:grpSpPr>
          <p:grpSp>
            <p:nvGrpSpPr>
              <p:cNvPr id="235" name="グループ化 234"/>
              <p:cNvGrpSpPr/>
              <p:nvPr/>
            </p:nvGrpSpPr>
            <p:grpSpPr>
              <a:xfrm>
                <a:off x="3643644" y="3401702"/>
                <a:ext cx="900000" cy="1259519"/>
                <a:chOff x="3643644" y="3401702"/>
                <a:chExt cx="959941" cy="1259519"/>
              </a:xfrm>
            </p:grpSpPr>
            <p:sp>
              <p:nvSpPr>
                <p:cNvPr id="124" name="Rectangle 228"/>
                <p:cNvSpPr>
                  <a:spLocks noChangeArrowheads="1"/>
                </p:cNvSpPr>
                <p:nvPr/>
              </p:nvSpPr>
              <p:spPr bwMode="auto">
                <a:xfrm>
                  <a:off x="3787636" y="3772869"/>
                  <a:ext cx="179989" cy="888150"/>
                </a:xfrm>
                <a:prstGeom prst="rect">
                  <a:avLst/>
                </a:prstGeom>
                <a:solidFill>
                  <a:schemeClr val="bg1"/>
                </a:solidFill>
                <a:ln w="9525">
                  <a:solidFill>
                    <a:srgbClr val="000000"/>
                  </a:solidFill>
                  <a:miter lim="800000"/>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endParaRPr lang="ja-JP" altLang="en-US" sz="700">
                    <a:latin typeface="Arial" panose="020B0604020202020204" pitchFamily="34" charset="0"/>
                    <a:cs typeface="Arial" panose="020B0604020202020204" pitchFamily="34" charset="0"/>
                  </a:endParaRPr>
                </a:p>
              </p:txBody>
            </p:sp>
            <p:sp>
              <p:nvSpPr>
                <p:cNvPr id="125" name="Rectangle 229"/>
                <p:cNvSpPr>
                  <a:spLocks noChangeArrowheads="1"/>
                </p:cNvSpPr>
                <p:nvPr/>
              </p:nvSpPr>
              <p:spPr bwMode="auto">
                <a:xfrm>
                  <a:off x="4283149" y="3759614"/>
                  <a:ext cx="179989" cy="901406"/>
                </a:xfrm>
                <a:prstGeom prst="rect">
                  <a:avLst/>
                </a:prstGeom>
                <a:solidFill>
                  <a:schemeClr val="tx1"/>
                </a:solidFill>
                <a:ln w="9525">
                  <a:solidFill>
                    <a:srgbClr val="000000"/>
                  </a:solidFill>
                  <a:miter lim="800000"/>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endParaRPr lang="ja-JP" altLang="en-US" sz="700">
                    <a:latin typeface="Arial" panose="020B0604020202020204" pitchFamily="34" charset="0"/>
                    <a:cs typeface="Arial" panose="020B0604020202020204" pitchFamily="34" charset="0"/>
                  </a:endParaRPr>
                </a:p>
              </p:txBody>
            </p:sp>
            <p:sp>
              <p:nvSpPr>
                <p:cNvPr id="127" name="Line 231"/>
                <p:cNvSpPr>
                  <a:spLocks noChangeShapeType="1"/>
                </p:cNvSpPr>
                <p:nvPr/>
              </p:nvSpPr>
              <p:spPr bwMode="auto">
                <a:xfrm flipV="1">
                  <a:off x="3877630" y="3620425"/>
                  <a:ext cx="0" cy="15244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sp>
              <p:nvSpPr>
                <p:cNvPr id="128" name="Line 232"/>
                <p:cNvSpPr>
                  <a:spLocks noChangeShapeType="1"/>
                </p:cNvSpPr>
                <p:nvPr/>
              </p:nvSpPr>
              <p:spPr bwMode="auto">
                <a:xfrm>
                  <a:off x="3841632" y="3620425"/>
                  <a:ext cx="7199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sp>
              <p:nvSpPr>
                <p:cNvPr id="129" name="Line 233"/>
                <p:cNvSpPr>
                  <a:spLocks noChangeShapeType="1"/>
                </p:cNvSpPr>
                <p:nvPr/>
              </p:nvSpPr>
              <p:spPr bwMode="auto">
                <a:xfrm flipV="1">
                  <a:off x="4373143" y="3660193"/>
                  <a:ext cx="0" cy="994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sp>
              <p:nvSpPr>
                <p:cNvPr id="130" name="Line 234"/>
                <p:cNvSpPr>
                  <a:spLocks noChangeShapeType="1"/>
                </p:cNvSpPr>
                <p:nvPr/>
              </p:nvSpPr>
              <p:spPr bwMode="auto">
                <a:xfrm>
                  <a:off x="4337146" y="3660193"/>
                  <a:ext cx="7199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sp>
              <p:nvSpPr>
                <p:cNvPr id="133" name="Line 237"/>
                <p:cNvSpPr>
                  <a:spLocks noChangeShapeType="1"/>
                </p:cNvSpPr>
                <p:nvPr/>
              </p:nvSpPr>
              <p:spPr bwMode="auto">
                <a:xfrm>
                  <a:off x="3643644" y="3401702"/>
                  <a:ext cx="0" cy="125931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sp>
              <p:nvSpPr>
                <p:cNvPr id="134" name="Line 239"/>
                <p:cNvSpPr>
                  <a:spLocks noChangeShapeType="1"/>
                </p:cNvSpPr>
                <p:nvPr/>
              </p:nvSpPr>
              <p:spPr bwMode="auto">
                <a:xfrm>
                  <a:off x="3643644" y="4243456"/>
                  <a:ext cx="3599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sp>
              <p:nvSpPr>
                <p:cNvPr id="135" name="Line 241"/>
                <p:cNvSpPr>
                  <a:spLocks noChangeShapeType="1"/>
                </p:cNvSpPr>
                <p:nvPr/>
              </p:nvSpPr>
              <p:spPr bwMode="auto">
                <a:xfrm>
                  <a:off x="3643644" y="3819266"/>
                  <a:ext cx="3599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sp>
              <p:nvSpPr>
                <p:cNvPr id="136" name="Line 243"/>
                <p:cNvSpPr>
                  <a:spLocks noChangeShapeType="1"/>
                </p:cNvSpPr>
                <p:nvPr/>
              </p:nvSpPr>
              <p:spPr bwMode="auto">
                <a:xfrm>
                  <a:off x="3643644" y="3401702"/>
                  <a:ext cx="3599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grpSp>
              <p:nvGrpSpPr>
                <p:cNvPr id="137" name="グループ化 136"/>
                <p:cNvGrpSpPr>
                  <a:grpSpLocks/>
                </p:cNvGrpSpPr>
                <p:nvPr/>
              </p:nvGrpSpPr>
              <p:grpSpPr bwMode="auto">
                <a:xfrm>
                  <a:off x="3643644" y="4625240"/>
                  <a:ext cx="959941" cy="35981"/>
                  <a:chOff x="6208306" y="5873051"/>
                  <a:chExt cx="960000" cy="36000"/>
                </a:xfrm>
              </p:grpSpPr>
              <p:sp>
                <p:nvSpPr>
                  <p:cNvPr id="145" name="Line 244"/>
                  <p:cNvSpPr>
                    <a:spLocks noChangeShapeType="1"/>
                  </p:cNvSpPr>
                  <p:nvPr/>
                </p:nvSpPr>
                <p:spPr bwMode="auto">
                  <a:xfrm>
                    <a:off x="6208306" y="5909051"/>
                    <a:ext cx="960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sp>
                <p:nvSpPr>
                  <p:cNvPr id="146" name="Line 245"/>
                  <p:cNvSpPr>
                    <a:spLocks noChangeShapeType="1"/>
                  </p:cNvSpPr>
                  <p:nvPr/>
                </p:nvSpPr>
                <p:spPr bwMode="auto">
                  <a:xfrm flipV="1">
                    <a:off x="6688306" y="5873051"/>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sp>
                <p:nvSpPr>
                  <p:cNvPr id="147" name="Line 246"/>
                  <p:cNvSpPr>
                    <a:spLocks noChangeShapeType="1"/>
                  </p:cNvSpPr>
                  <p:nvPr/>
                </p:nvSpPr>
                <p:spPr bwMode="auto">
                  <a:xfrm flipV="1">
                    <a:off x="7168306" y="5873051"/>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grpSp>
          </p:grpSp>
          <p:sp>
            <p:nvSpPr>
              <p:cNvPr id="138" name="Rectangle 248"/>
              <p:cNvSpPr>
                <a:spLocks noChangeArrowheads="1"/>
              </p:cNvSpPr>
              <p:nvPr/>
            </p:nvSpPr>
            <p:spPr bwMode="auto">
              <a:xfrm>
                <a:off x="3520471" y="4625033"/>
                <a:ext cx="4328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en-US" altLang="ja-JP" sz="600">
                    <a:solidFill>
                      <a:srgbClr val="000000"/>
                    </a:solidFill>
                    <a:latin typeface="Arial" panose="020B0604020202020204" pitchFamily="34" charset="0"/>
                    <a:cs typeface="Arial" panose="020B0604020202020204" pitchFamily="34" charset="0"/>
                  </a:rPr>
                  <a:t>0</a:t>
                </a:r>
                <a:endParaRPr lang="ja-JP" altLang="ja-JP" sz="600">
                  <a:latin typeface="Arial" panose="020B0604020202020204" pitchFamily="34" charset="0"/>
                  <a:cs typeface="Arial" panose="020B0604020202020204" pitchFamily="34" charset="0"/>
                </a:endParaRPr>
              </a:p>
            </p:txBody>
          </p:sp>
          <p:sp>
            <p:nvSpPr>
              <p:cNvPr id="139" name="Rectangle 250"/>
              <p:cNvSpPr>
                <a:spLocks noChangeArrowheads="1"/>
              </p:cNvSpPr>
              <p:nvPr/>
            </p:nvSpPr>
            <p:spPr bwMode="auto">
              <a:xfrm>
                <a:off x="3457955" y="4190690"/>
                <a:ext cx="15068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en-US" altLang="ja-JP" sz="600">
                    <a:solidFill>
                      <a:srgbClr val="000000"/>
                    </a:solidFill>
                    <a:latin typeface="Arial" panose="020B0604020202020204" pitchFamily="34" charset="0"/>
                    <a:cs typeface="Arial" panose="020B0604020202020204" pitchFamily="34" charset="0"/>
                  </a:rPr>
                  <a:t>0.01</a:t>
                </a:r>
                <a:endParaRPr lang="ja-JP" altLang="ja-JP" sz="600">
                  <a:latin typeface="Arial" panose="020B0604020202020204" pitchFamily="34" charset="0"/>
                  <a:cs typeface="Arial" panose="020B0604020202020204" pitchFamily="34" charset="0"/>
                </a:endParaRPr>
              </a:p>
            </p:txBody>
          </p:sp>
          <p:sp>
            <p:nvSpPr>
              <p:cNvPr id="140" name="Rectangle 252"/>
              <p:cNvSpPr>
                <a:spLocks noChangeArrowheads="1"/>
              </p:cNvSpPr>
              <p:nvPr/>
            </p:nvSpPr>
            <p:spPr bwMode="auto">
              <a:xfrm>
                <a:off x="3457955" y="3764841"/>
                <a:ext cx="15068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en-US" altLang="ja-JP" sz="600">
                    <a:solidFill>
                      <a:srgbClr val="000000"/>
                    </a:solidFill>
                    <a:latin typeface="Arial" panose="020B0604020202020204" pitchFamily="34" charset="0"/>
                    <a:cs typeface="Arial" panose="020B0604020202020204" pitchFamily="34" charset="0"/>
                  </a:rPr>
                  <a:t>0.02</a:t>
                </a:r>
                <a:endParaRPr lang="ja-JP" altLang="ja-JP" sz="600">
                  <a:latin typeface="Arial" panose="020B0604020202020204" pitchFamily="34" charset="0"/>
                  <a:cs typeface="Arial" panose="020B0604020202020204" pitchFamily="34" charset="0"/>
                </a:endParaRPr>
              </a:p>
            </p:txBody>
          </p:sp>
          <p:sp>
            <p:nvSpPr>
              <p:cNvPr id="141" name="Rectangle 254"/>
              <p:cNvSpPr>
                <a:spLocks noChangeArrowheads="1"/>
              </p:cNvSpPr>
              <p:nvPr/>
            </p:nvSpPr>
            <p:spPr bwMode="auto">
              <a:xfrm>
                <a:off x="3462943" y="3362284"/>
                <a:ext cx="15068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eaLnBrk="1" hangingPunct="1">
                  <a:spcBef>
                    <a:spcPct val="0"/>
                  </a:spcBef>
                  <a:buFontTx/>
                  <a:buNone/>
                </a:pPr>
                <a:r>
                  <a:rPr lang="en-US" altLang="ja-JP" sz="600" dirty="0">
                    <a:solidFill>
                      <a:srgbClr val="000000"/>
                    </a:solidFill>
                    <a:latin typeface="Arial" panose="020B0604020202020204" pitchFamily="34" charset="0"/>
                    <a:cs typeface="Arial" panose="020B0604020202020204" pitchFamily="34" charset="0"/>
                  </a:rPr>
                  <a:t>0.03</a:t>
                </a:r>
                <a:endParaRPr lang="ja-JP" altLang="ja-JP" sz="600" dirty="0">
                  <a:latin typeface="Arial" panose="020B0604020202020204" pitchFamily="34" charset="0"/>
                  <a:cs typeface="Arial" panose="020B0604020202020204" pitchFamily="34" charset="0"/>
                </a:endParaRPr>
              </a:p>
            </p:txBody>
          </p:sp>
          <p:sp>
            <p:nvSpPr>
              <p:cNvPr id="123" name="Text Box 404"/>
              <p:cNvSpPr txBox="1">
                <a:spLocks noChangeArrowheads="1"/>
              </p:cNvSpPr>
              <p:nvPr/>
            </p:nvSpPr>
            <p:spPr bwMode="auto">
              <a:xfrm rot="16200000">
                <a:off x="2748814" y="3803894"/>
                <a:ext cx="9989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hangingPunct="1">
                  <a:spcBef>
                    <a:spcPct val="0"/>
                  </a:spcBef>
                  <a:buFontTx/>
                  <a:buNone/>
                </a:pPr>
                <a:r>
                  <a:rPr lang="en-US" altLang="ja-JP" sz="900" dirty="0" smtClean="0">
                    <a:latin typeface="Arial" panose="020B0604020202020204" pitchFamily="34" charset="0"/>
                    <a:cs typeface="Arial" panose="020B0604020202020204" pitchFamily="34" charset="0"/>
                  </a:rPr>
                  <a:t>TEMPOL, </a:t>
                </a:r>
                <a:r>
                  <a:rPr lang="en-US" altLang="ja-JP" sz="900" dirty="0">
                    <a:latin typeface="Arial" panose="020B0604020202020204" pitchFamily="34" charset="0"/>
                    <a:cs typeface="Arial" panose="020B0604020202020204" pitchFamily="34" charset="0"/>
                  </a:rPr>
                  <a:t>Liver</a:t>
                </a:r>
              </a:p>
              <a:p>
                <a:pPr algn="ctr" eaLnBrk="1" hangingPunct="1">
                  <a:spcBef>
                    <a:spcPct val="0"/>
                  </a:spcBef>
                  <a:buFontTx/>
                  <a:buNone/>
                </a:pPr>
                <a:r>
                  <a:rPr lang="en-US" altLang="ja-JP" sz="900" dirty="0">
                    <a:latin typeface="Arial" panose="020B0604020202020204" pitchFamily="34" charset="0"/>
                    <a:cs typeface="Arial" panose="020B0604020202020204" pitchFamily="34" charset="0"/>
                  </a:rPr>
                  <a:t>(µ</a:t>
                </a:r>
                <a:r>
                  <a:rPr lang="en-US" altLang="ja-JP" sz="900" dirty="0" err="1">
                    <a:latin typeface="Arial" panose="020B0604020202020204" pitchFamily="34" charset="0"/>
                    <a:cs typeface="Arial" panose="020B0604020202020204" pitchFamily="34" charset="0"/>
                  </a:rPr>
                  <a:t>mol</a:t>
                </a:r>
                <a:r>
                  <a:rPr lang="en-US" altLang="ja-JP" sz="900" dirty="0">
                    <a:latin typeface="Arial" panose="020B0604020202020204" pitchFamily="34" charset="0"/>
                    <a:cs typeface="Arial" panose="020B0604020202020204" pitchFamily="34" charset="0"/>
                  </a:rPr>
                  <a:t>/g tissue)</a:t>
                </a:r>
              </a:p>
            </p:txBody>
          </p:sp>
          <p:grpSp>
            <p:nvGrpSpPr>
              <p:cNvPr id="246" name="グループ化 245"/>
              <p:cNvGrpSpPr/>
              <p:nvPr/>
            </p:nvGrpSpPr>
            <p:grpSpPr>
              <a:xfrm>
                <a:off x="3727830" y="4668546"/>
                <a:ext cx="739573" cy="200055"/>
                <a:chOff x="1608227" y="4642401"/>
                <a:chExt cx="739573" cy="200055"/>
              </a:xfrm>
            </p:grpSpPr>
            <p:sp>
              <p:nvSpPr>
                <p:cNvPr id="247" name="Rectangle 401"/>
                <p:cNvSpPr>
                  <a:spLocks noChangeArrowheads="1"/>
                </p:cNvSpPr>
                <p:nvPr/>
              </p:nvSpPr>
              <p:spPr bwMode="auto">
                <a:xfrm>
                  <a:off x="1608227" y="4642401"/>
                  <a:ext cx="31290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a:cs typeface="Arial" panose="020B0604020202020204" pitchFamily="34" charset="0"/>
                    </a:rPr>
                    <a:t>C</a:t>
                  </a:r>
                  <a:r>
                    <a:rPr lang="en-US" altLang="ja-JP" sz="700" dirty="0" smtClean="0">
                      <a:cs typeface="Arial" panose="020B0604020202020204" pitchFamily="34" charset="0"/>
                    </a:rPr>
                    <a:t>D</a:t>
                  </a:r>
                  <a:endParaRPr lang="ja-JP" altLang="en-US" sz="700" dirty="0">
                    <a:cs typeface="Arial" panose="020B0604020202020204" pitchFamily="34" charset="0"/>
                  </a:endParaRPr>
                </a:p>
              </p:txBody>
            </p:sp>
            <p:sp>
              <p:nvSpPr>
                <p:cNvPr id="248" name="Rectangle 402"/>
                <p:cNvSpPr>
                  <a:spLocks noChangeArrowheads="1"/>
                </p:cNvSpPr>
                <p:nvPr/>
              </p:nvSpPr>
              <p:spPr bwMode="auto">
                <a:xfrm>
                  <a:off x="2073366" y="4642401"/>
                  <a:ext cx="27443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a:cs typeface="Arial" panose="020B0604020202020204" pitchFamily="34" charset="0"/>
                    </a:rPr>
                    <a:t>DI</a:t>
                  </a:r>
                  <a:endParaRPr lang="ja-JP" altLang="en-US" sz="700" dirty="0">
                    <a:cs typeface="Arial" panose="020B0604020202020204" pitchFamily="34" charset="0"/>
                  </a:endParaRPr>
                </a:p>
              </p:txBody>
            </p:sp>
          </p:grpSp>
        </p:grpSp>
      </p:grpSp>
      <p:sp>
        <p:nvSpPr>
          <p:cNvPr id="2" name="Rectangle 1"/>
          <p:cNvSpPr/>
          <p:nvPr/>
        </p:nvSpPr>
        <p:spPr>
          <a:xfrm>
            <a:off x="152519" y="6836539"/>
            <a:ext cx="6552962" cy="646331"/>
          </a:xfrm>
          <a:prstGeom prst="rect">
            <a:avLst/>
          </a:prstGeom>
        </p:spPr>
        <p:txBody>
          <a:bodyPr wrap="square">
            <a:spAutoFit/>
          </a:bodyPr>
          <a:lstStyle/>
          <a:p>
            <a:pPr algn="just"/>
            <a:r>
              <a:rPr lang="en-US" sz="1200" b="1" dirty="0"/>
              <a:t>Supplementary Figure 2. Dietary intake and TEMPOL consumption</a:t>
            </a:r>
            <a:r>
              <a:rPr lang="en-US" sz="1200" dirty="0"/>
              <a:t>. (A) Dietary intake (energy) from weeks 8–12. (B) Total amount of water or TEMPOL consumed from weeks 8–12. (C) Plasma TEMPOL levels at the experimental endpoint. (d) TEMPOL levels in the liver. Values are means ± SEM (n = 5). </a:t>
            </a:r>
          </a:p>
        </p:txBody>
      </p:sp>
    </p:spTree>
    <p:extLst>
      <p:ext uri="{BB962C8B-B14F-4D97-AF65-F5344CB8AC3E}">
        <p14:creationId xmlns:p14="http://schemas.microsoft.com/office/powerpoint/2010/main" val="1514303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303031" y="1769801"/>
            <a:ext cx="6205273" cy="5334889"/>
            <a:chOff x="406632" y="646080"/>
            <a:chExt cx="6205273" cy="5334889"/>
          </a:xfrm>
        </p:grpSpPr>
        <p:sp>
          <p:nvSpPr>
            <p:cNvPr id="74" name="Text Box 3096"/>
            <p:cNvSpPr txBox="1">
              <a:spLocks noChangeArrowheads="1"/>
            </p:cNvSpPr>
            <p:nvPr/>
          </p:nvSpPr>
          <p:spPr bwMode="auto">
            <a:xfrm>
              <a:off x="433374" y="2428650"/>
              <a:ext cx="3513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smtClean="0">
                  <a:cs typeface="Arial" panose="020B0604020202020204" pitchFamily="34" charset="0"/>
                </a:rPr>
                <a:t>C</a:t>
              </a:r>
              <a:endParaRPr lang="en-US" altLang="ja-JP" dirty="0">
                <a:cs typeface="Arial" panose="020B0604020202020204" pitchFamily="34" charset="0"/>
              </a:endParaRPr>
            </a:p>
          </p:txBody>
        </p:sp>
        <p:sp>
          <p:nvSpPr>
            <p:cNvPr id="73" name="Text Box 2620"/>
            <p:cNvSpPr txBox="1">
              <a:spLocks noChangeArrowheads="1"/>
            </p:cNvSpPr>
            <p:nvPr/>
          </p:nvSpPr>
          <p:spPr bwMode="auto">
            <a:xfrm rot="16200000">
              <a:off x="135053" y="3105468"/>
              <a:ext cx="9861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900" dirty="0">
                  <a:cs typeface="Arial" panose="020B0604020202020204" pitchFamily="34" charset="0"/>
                </a:rPr>
                <a:t>Body weight (g)</a:t>
              </a:r>
            </a:p>
          </p:txBody>
        </p:sp>
        <p:sp>
          <p:nvSpPr>
            <p:cNvPr id="83" name="Text Box 3095"/>
            <p:cNvSpPr txBox="1">
              <a:spLocks noChangeArrowheads="1"/>
            </p:cNvSpPr>
            <p:nvPr/>
          </p:nvSpPr>
          <p:spPr bwMode="auto">
            <a:xfrm>
              <a:off x="1180893" y="4020257"/>
              <a:ext cx="87075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800" dirty="0">
                  <a:cs typeface="Arial" panose="020B0604020202020204" pitchFamily="34" charset="0"/>
                </a:rPr>
                <a:t>Period (weeks)</a:t>
              </a:r>
            </a:p>
          </p:txBody>
        </p:sp>
        <p:sp>
          <p:nvSpPr>
            <p:cNvPr id="298" name="Rectangle 537"/>
            <p:cNvSpPr>
              <a:spLocks noChangeArrowheads="1"/>
            </p:cNvSpPr>
            <p:nvPr/>
          </p:nvSpPr>
          <p:spPr bwMode="auto">
            <a:xfrm>
              <a:off x="860914" y="3924999"/>
              <a:ext cx="43951"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299" name="Rectangle 538"/>
            <p:cNvSpPr>
              <a:spLocks noChangeArrowheads="1"/>
            </p:cNvSpPr>
            <p:nvPr/>
          </p:nvSpPr>
          <p:spPr bwMode="auto">
            <a:xfrm>
              <a:off x="1115047" y="3924999"/>
              <a:ext cx="43951"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a:t>
              </a:r>
              <a:endParaRPr lang="en-US" altLang="ja-JP" sz="600">
                <a:cs typeface="Arial" panose="020B0604020202020204" pitchFamily="34" charset="0"/>
              </a:endParaRPr>
            </a:p>
          </p:txBody>
        </p:sp>
        <p:sp>
          <p:nvSpPr>
            <p:cNvPr id="300" name="Rectangle 539"/>
            <p:cNvSpPr>
              <a:spLocks noChangeArrowheads="1"/>
            </p:cNvSpPr>
            <p:nvPr/>
          </p:nvSpPr>
          <p:spPr bwMode="auto">
            <a:xfrm>
              <a:off x="1357883" y="3924999"/>
              <a:ext cx="43951"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a:t>
              </a:r>
              <a:endParaRPr lang="en-US" altLang="ja-JP" sz="600">
                <a:cs typeface="Arial" panose="020B0604020202020204" pitchFamily="34" charset="0"/>
              </a:endParaRPr>
            </a:p>
          </p:txBody>
        </p:sp>
        <p:sp>
          <p:nvSpPr>
            <p:cNvPr id="301" name="Rectangle 540"/>
            <p:cNvSpPr>
              <a:spLocks noChangeArrowheads="1"/>
            </p:cNvSpPr>
            <p:nvPr/>
          </p:nvSpPr>
          <p:spPr bwMode="auto">
            <a:xfrm>
              <a:off x="1599314" y="3924999"/>
              <a:ext cx="43951"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6</a:t>
              </a:r>
              <a:endParaRPr lang="en-US" altLang="ja-JP" sz="600">
                <a:cs typeface="Arial" panose="020B0604020202020204" pitchFamily="34" charset="0"/>
              </a:endParaRPr>
            </a:p>
          </p:txBody>
        </p:sp>
        <p:sp>
          <p:nvSpPr>
            <p:cNvPr id="302" name="Rectangle 541"/>
            <p:cNvSpPr>
              <a:spLocks noChangeArrowheads="1"/>
            </p:cNvSpPr>
            <p:nvPr/>
          </p:nvSpPr>
          <p:spPr bwMode="auto">
            <a:xfrm>
              <a:off x="1829450" y="3924999"/>
              <a:ext cx="43951"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8</a:t>
              </a:r>
              <a:endParaRPr lang="en-US" altLang="ja-JP" sz="600">
                <a:cs typeface="Arial" panose="020B0604020202020204" pitchFamily="34" charset="0"/>
              </a:endParaRPr>
            </a:p>
          </p:txBody>
        </p:sp>
        <p:sp>
          <p:nvSpPr>
            <p:cNvPr id="303" name="Rectangle 542"/>
            <p:cNvSpPr>
              <a:spLocks noChangeArrowheads="1"/>
            </p:cNvSpPr>
            <p:nvPr/>
          </p:nvSpPr>
          <p:spPr bwMode="auto">
            <a:xfrm>
              <a:off x="2045483" y="3924999"/>
              <a:ext cx="87901"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10</a:t>
              </a:r>
              <a:endParaRPr lang="en-US" altLang="ja-JP" sz="600" dirty="0">
                <a:cs typeface="Arial" panose="020B0604020202020204" pitchFamily="34" charset="0"/>
              </a:endParaRPr>
            </a:p>
          </p:txBody>
        </p:sp>
        <p:sp>
          <p:nvSpPr>
            <p:cNvPr id="304" name="Rectangle 543"/>
            <p:cNvSpPr>
              <a:spLocks noChangeArrowheads="1"/>
            </p:cNvSpPr>
            <p:nvPr/>
          </p:nvSpPr>
          <p:spPr bwMode="auto">
            <a:xfrm>
              <a:off x="2271406" y="3924999"/>
              <a:ext cx="87901"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12</a:t>
              </a:r>
              <a:endParaRPr lang="en-US" altLang="ja-JP" sz="600" dirty="0">
                <a:cs typeface="Arial" panose="020B0604020202020204" pitchFamily="34" charset="0"/>
              </a:endParaRPr>
            </a:p>
          </p:txBody>
        </p:sp>
        <p:sp>
          <p:nvSpPr>
            <p:cNvPr id="308" name="Rectangle 530"/>
            <p:cNvSpPr>
              <a:spLocks noChangeArrowheads="1"/>
            </p:cNvSpPr>
            <p:nvPr/>
          </p:nvSpPr>
          <p:spPr bwMode="auto">
            <a:xfrm>
              <a:off x="780130" y="3816858"/>
              <a:ext cx="88455" cy="9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20</a:t>
              </a:r>
              <a:endParaRPr lang="en-US" altLang="ja-JP" sz="600">
                <a:cs typeface="Arial" panose="020B0604020202020204" pitchFamily="34" charset="0"/>
              </a:endParaRPr>
            </a:p>
          </p:txBody>
        </p:sp>
        <p:sp>
          <p:nvSpPr>
            <p:cNvPr id="309" name="Rectangle 531"/>
            <p:cNvSpPr>
              <a:spLocks noChangeArrowheads="1"/>
            </p:cNvSpPr>
            <p:nvPr/>
          </p:nvSpPr>
          <p:spPr bwMode="auto">
            <a:xfrm>
              <a:off x="780130" y="3613973"/>
              <a:ext cx="88455" cy="9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25</a:t>
              </a:r>
              <a:endParaRPr lang="en-US" altLang="ja-JP" sz="600">
                <a:cs typeface="Arial" panose="020B0604020202020204" pitchFamily="34" charset="0"/>
              </a:endParaRPr>
            </a:p>
          </p:txBody>
        </p:sp>
        <p:sp>
          <p:nvSpPr>
            <p:cNvPr id="310" name="Rectangle 532"/>
            <p:cNvSpPr>
              <a:spLocks noChangeArrowheads="1"/>
            </p:cNvSpPr>
            <p:nvPr/>
          </p:nvSpPr>
          <p:spPr bwMode="auto">
            <a:xfrm>
              <a:off x="780130" y="3408884"/>
              <a:ext cx="88455" cy="9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30</a:t>
              </a:r>
              <a:endParaRPr lang="en-US" altLang="ja-JP" sz="600">
                <a:cs typeface="Arial" panose="020B0604020202020204" pitchFamily="34" charset="0"/>
              </a:endParaRPr>
            </a:p>
          </p:txBody>
        </p:sp>
        <p:sp>
          <p:nvSpPr>
            <p:cNvPr id="311" name="Rectangle 533"/>
            <p:cNvSpPr>
              <a:spLocks noChangeArrowheads="1"/>
            </p:cNvSpPr>
            <p:nvPr/>
          </p:nvSpPr>
          <p:spPr bwMode="auto">
            <a:xfrm>
              <a:off x="780130" y="3201723"/>
              <a:ext cx="88455" cy="9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35</a:t>
              </a:r>
              <a:endParaRPr lang="en-US" altLang="ja-JP" sz="600">
                <a:cs typeface="Arial" panose="020B0604020202020204" pitchFamily="34" charset="0"/>
              </a:endParaRPr>
            </a:p>
          </p:txBody>
        </p:sp>
        <p:sp>
          <p:nvSpPr>
            <p:cNvPr id="312" name="Rectangle 534"/>
            <p:cNvSpPr>
              <a:spLocks noChangeArrowheads="1"/>
            </p:cNvSpPr>
            <p:nvPr/>
          </p:nvSpPr>
          <p:spPr bwMode="auto">
            <a:xfrm>
              <a:off x="780130" y="2991018"/>
              <a:ext cx="88455" cy="9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40</a:t>
              </a:r>
              <a:endParaRPr lang="en-US" altLang="ja-JP" sz="600">
                <a:cs typeface="Arial" panose="020B0604020202020204" pitchFamily="34" charset="0"/>
              </a:endParaRPr>
            </a:p>
          </p:txBody>
        </p:sp>
        <p:sp>
          <p:nvSpPr>
            <p:cNvPr id="313" name="Rectangle 535"/>
            <p:cNvSpPr>
              <a:spLocks noChangeArrowheads="1"/>
            </p:cNvSpPr>
            <p:nvPr/>
          </p:nvSpPr>
          <p:spPr bwMode="auto">
            <a:xfrm>
              <a:off x="780130" y="2785929"/>
              <a:ext cx="88455" cy="9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45</a:t>
              </a:r>
              <a:endParaRPr lang="en-US" altLang="ja-JP" sz="600">
                <a:cs typeface="Arial" panose="020B0604020202020204" pitchFamily="34" charset="0"/>
              </a:endParaRPr>
            </a:p>
          </p:txBody>
        </p:sp>
        <p:sp>
          <p:nvSpPr>
            <p:cNvPr id="314" name="Rectangle 536"/>
            <p:cNvSpPr>
              <a:spLocks noChangeArrowheads="1"/>
            </p:cNvSpPr>
            <p:nvPr/>
          </p:nvSpPr>
          <p:spPr bwMode="auto">
            <a:xfrm>
              <a:off x="780130" y="2587925"/>
              <a:ext cx="88455" cy="9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50</a:t>
              </a:r>
              <a:endParaRPr lang="en-US" altLang="ja-JP" sz="600" dirty="0">
                <a:cs typeface="Arial" panose="020B0604020202020204" pitchFamily="34" charset="0"/>
              </a:endParaRPr>
            </a:p>
          </p:txBody>
        </p:sp>
        <p:sp>
          <p:nvSpPr>
            <p:cNvPr id="306" name="Line 2615"/>
            <p:cNvSpPr>
              <a:spLocks noChangeShapeType="1"/>
            </p:cNvSpPr>
            <p:nvPr/>
          </p:nvSpPr>
          <p:spPr bwMode="auto">
            <a:xfrm>
              <a:off x="1846923" y="2621196"/>
              <a:ext cx="1274" cy="1255246"/>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nvGrpSpPr>
            <p:cNvPr id="307" name="グループ化 519"/>
            <p:cNvGrpSpPr>
              <a:grpSpLocks/>
            </p:cNvGrpSpPr>
            <p:nvPr/>
          </p:nvGrpSpPr>
          <p:grpSpPr bwMode="auto">
            <a:xfrm>
              <a:off x="1002039" y="2629120"/>
              <a:ext cx="437097" cy="453284"/>
              <a:chOff x="1424961" y="1428917"/>
              <a:chExt cx="545602" cy="453661"/>
            </a:xfrm>
          </p:grpSpPr>
          <p:sp>
            <p:nvSpPr>
              <p:cNvPr id="426" name="正方形/長方形 425"/>
              <p:cNvSpPr/>
              <p:nvPr/>
            </p:nvSpPr>
            <p:spPr>
              <a:xfrm>
                <a:off x="1424961" y="1579889"/>
                <a:ext cx="53966" cy="54035"/>
              </a:xfrm>
              <a:prstGeom prst="rect">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427" name="テキスト ボックス 512"/>
              <p:cNvSpPr txBox="1">
                <a:spLocks noChangeArrowheads="1"/>
              </p:cNvSpPr>
              <p:nvPr/>
            </p:nvSpPr>
            <p:spPr bwMode="auto">
              <a:xfrm>
                <a:off x="1434576" y="1513162"/>
                <a:ext cx="481517" cy="191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a:cs typeface="Arial" panose="020B0604020202020204" pitchFamily="34" charset="0"/>
                  </a:rPr>
                  <a:t>DI/Tiron</a:t>
                </a:r>
                <a:endParaRPr lang="ja-JP" altLang="en-US" sz="500">
                  <a:cs typeface="Arial" panose="020B0604020202020204" pitchFamily="34" charset="0"/>
                </a:endParaRPr>
              </a:p>
            </p:txBody>
          </p:sp>
          <p:sp>
            <p:nvSpPr>
              <p:cNvPr id="428" name="円/楕円 427"/>
              <p:cNvSpPr/>
              <p:nvPr/>
            </p:nvSpPr>
            <p:spPr>
              <a:xfrm>
                <a:off x="1424961" y="1494068"/>
                <a:ext cx="53966" cy="54035"/>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429" name="テキスト ボックス 514"/>
              <p:cNvSpPr txBox="1">
                <a:spLocks noChangeArrowheads="1"/>
              </p:cNvSpPr>
              <p:nvPr/>
            </p:nvSpPr>
            <p:spPr bwMode="auto">
              <a:xfrm>
                <a:off x="1434576" y="1428917"/>
                <a:ext cx="503305" cy="191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a:cs typeface="Arial" panose="020B0604020202020204" pitchFamily="34" charset="0"/>
                  </a:rPr>
                  <a:t>DI/Water</a:t>
                </a:r>
                <a:endParaRPr lang="ja-JP" altLang="en-US" sz="500">
                  <a:cs typeface="Arial" panose="020B0604020202020204" pitchFamily="34" charset="0"/>
                </a:endParaRPr>
              </a:p>
            </p:txBody>
          </p:sp>
          <p:sp>
            <p:nvSpPr>
              <p:cNvPr id="430" name="正方形/長方形 429"/>
              <p:cNvSpPr/>
              <p:nvPr/>
            </p:nvSpPr>
            <p:spPr>
              <a:xfrm>
                <a:off x="1424961" y="1756297"/>
                <a:ext cx="53966" cy="5403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431" name="テキスト ボックス 516"/>
              <p:cNvSpPr txBox="1">
                <a:spLocks noChangeArrowheads="1"/>
              </p:cNvSpPr>
              <p:nvPr/>
            </p:nvSpPr>
            <p:spPr bwMode="auto">
              <a:xfrm>
                <a:off x="1434576" y="1691188"/>
                <a:ext cx="514199" cy="191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dirty="0" smtClean="0">
                    <a:cs typeface="Arial" panose="020B0604020202020204" pitchFamily="34" charset="0"/>
                  </a:rPr>
                  <a:t>CD/</a:t>
                </a:r>
                <a:r>
                  <a:rPr lang="en-US" altLang="ja-JP" sz="500" dirty="0" err="1" smtClean="0">
                    <a:cs typeface="Arial" panose="020B0604020202020204" pitchFamily="34" charset="0"/>
                  </a:rPr>
                  <a:t>Tiron</a:t>
                </a:r>
                <a:endParaRPr lang="ja-JP" altLang="en-US" sz="500" dirty="0">
                  <a:cs typeface="Arial" panose="020B0604020202020204" pitchFamily="34" charset="0"/>
                </a:endParaRPr>
              </a:p>
            </p:txBody>
          </p:sp>
          <p:sp>
            <p:nvSpPr>
              <p:cNvPr id="432" name="円/楕円 431"/>
              <p:cNvSpPr/>
              <p:nvPr/>
            </p:nvSpPr>
            <p:spPr>
              <a:xfrm>
                <a:off x="1424961" y="1667298"/>
                <a:ext cx="53966" cy="54035"/>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433" name="テキスト ボックス 518"/>
              <p:cNvSpPr txBox="1">
                <a:spLocks noChangeArrowheads="1"/>
              </p:cNvSpPr>
              <p:nvPr/>
            </p:nvSpPr>
            <p:spPr bwMode="auto">
              <a:xfrm>
                <a:off x="1434576" y="1602174"/>
                <a:ext cx="535987" cy="19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dirty="0">
                    <a:cs typeface="Arial" panose="020B0604020202020204" pitchFamily="34" charset="0"/>
                  </a:rPr>
                  <a:t>C</a:t>
                </a:r>
                <a:r>
                  <a:rPr lang="en-US" altLang="ja-JP" sz="500" dirty="0" smtClean="0">
                    <a:cs typeface="Arial" panose="020B0604020202020204" pitchFamily="34" charset="0"/>
                  </a:rPr>
                  <a:t>D/Water</a:t>
                </a:r>
                <a:endParaRPr lang="ja-JP" altLang="en-US" sz="500" dirty="0">
                  <a:cs typeface="Arial" panose="020B0604020202020204" pitchFamily="34" charset="0"/>
                </a:endParaRPr>
              </a:p>
            </p:txBody>
          </p:sp>
        </p:grpSp>
        <p:sp>
          <p:nvSpPr>
            <p:cNvPr id="315" name="Line 544"/>
            <p:cNvSpPr>
              <a:spLocks noChangeShapeType="1"/>
            </p:cNvSpPr>
            <p:nvPr/>
          </p:nvSpPr>
          <p:spPr bwMode="auto">
            <a:xfrm>
              <a:off x="912835" y="2621196"/>
              <a:ext cx="0" cy="12568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16" name="Line 545"/>
            <p:cNvSpPr>
              <a:spLocks noChangeShapeType="1"/>
            </p:cNvSpPr>
            <p:nvPr/>
          </p:nvSpPr>
          <p:spPr bwMode="auto">
            <a:xfrm>
              <a:off x="912835" y="3668819"/>
              <a:ext cx="2931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17" name="Line 546"/>
            <p:cNvSpPr>
              <a:spLocks noChangeShapeType="1"/>
            </p:cNvSpPr>
            <p:nvPr/>
          </p:nvSpPr>
          <p:spPr bwMode="auto">
            <a:xfrm>
              <a:off x="912835" y="3459611"/>
              <a:ext cx="2931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18" name="Line 547"/>
            <p:cNvSpPr>
              <a:spLocks noChangeShapeType="1"/>
            </p:cNvSpPr>
            <p:nvPr/>
          </p:nvSpPr>
          <p:spPr bwMode="auto">
            <a:xfrm>
              <a:off x="912835" y="3250404"/>
              <a:ext cx="2931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19" name="Line 548"/>
            <p:cNvSpPr>
              <a:spLocks noChangeShapeType="1"/>
            </p:cNvSpPr>
            <p:nvPr/>
          </p:nvSpPr>
          <p:spPr bwMode="auto">
            <a:xfrm>
              <a:off x="912835" y="3039612"/>
              <a:ext cx="2931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20" name="Line 549"/>
            <p:cNvSpPr>
              <a:spLocks noChangeShapeType="1"/>
            </p:cNvSpPr>
            <p:nvPr/>
          </p:nvSpPr>
          <p:spPr bwMode="auto">
            <a:xfrm>
              <a:off x="912835" y="2830403"/>
              <a:ext cx="2931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21" name="Line 550"/>
            <p:cNvSpPr>
              <a:spLocks noChangeShapeType="1"/>
            </p:cNvSpPr>
            <p:nvPr/>
          </p:nvSpPr>
          <p:spPr bwMode="auto">
            <a:xfrm>
              <a:off x="912835" y="2621196"/>
              <a:ext cx="2931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nvGrpSpPr>
            <p:cNvPr id="322" name="Group 551"/>
            <p:cNvGrpSpPr>
              <a:grpSpLocks/>
            </p:cNvGrpSpPr>
            <p:nvPr/>
          </p:nvGrpSpPr>
          <p:grpSpPr bwMode="auto">
            <a:xfrm>
              <a:off x="912835" y="3844743"/>
              <a:ext cx="1401770" cy="36453"/>
              <a:chOff x="3532" y="1356"/>
              <a:chExt cx="1100" cy="23"/>
            </a:xfrm>
          </p:grpSpPr>
          <p:sp>
            <p:nvSpPr>
              <p:cNvPr id="419" name="Line 552"/>
              <p:cNvSpPr>
                <a:spLocks noChangeShapeType="1"/>
              </p:cNvSpPr>
              <p:nvPr/>
            </p:nvSpPr>
            <p:spPr bwMode="auto">
              <a:xfrm>
                <a:off x="3532" y="1379"/>
                <a:ext cx="11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20" name="Line 553"/>
              <p:cNvSpPr>
                <a:spLocks noChangeShapeType="1"/>
              </p:cNvSpPr>
              <p:nvPr/>
            </p:nvSpPr>
            <p:spPr bwMode="auto">
              <a:xfrm flipV="1">
                <a:off x="3714" y="1356"/>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21" name="Line 554"/>
              <p:cNvSpPr>
                <a:spLocks noChangeShapeType="1"/>
              </p:cNvSpPr>
              <p:nvPr/>
            </p:nvSpPr>
            <p:spPr bwMode="auto">
              <a:xfrm flipV="1">
                <a:off x="3897" y="1356"/>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22" name="Line 555"/>
              <p:cNvSpPr>
                <a:spLocks noChangeShapeType="1"/>
              </p:cNvSpPr>
              <p:nvPr/>
            </p:nvSpPr>
            <p:spPr bwMode="auto">
              <a:xfrm flipV="1">
                <a:off x="4084" y="1356"/>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23" name="Line 556"/>
              <p:cNvSpPr>
                <a:spLocks noChangeShapeType="1"/>
              </p:cNvSpPr>
              <p:nvPr/>
            </p:nvSpPr>
            <p:spPr bwMode="auto">
              <a:xfrm flipV="1">
                <a:off x="4267" y="1356"/>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24" name="Line 557"/>
              <p:cNvSpPr>
                <a:spLocks noChangeShapeType="1"/>
              </p:cNvSpPr>
              <p:nvPr/>
            </p:nvSpPr>
            <p:spPr bwMode="auto">
              <a:xfrm flipV="1">
                <a:off x="4450" y="1356"/>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25" name="Line 558"/>
              <p:cNvSpPr>
                <a:spLocks noChangeShapeType="1"/>
              </p:cNvSpPr>
              <p:nvPr/>
            </p:nvSpPr>
            <p:spPr bwMode="auto">
              <a:xfrm flipV="1">
                <a:off x="4632" y="1356"/>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sp>
          <p:nvSpPr>
            <p:cNvPr id="323" name="Freeform 559"/>
            <p:cNvSpPr>
              <a:spLocks/>
            </p:cNvSpPr>
            <p:nvPr/>
          </p:nvSpPr>
          <p:spPr bwMode="auto">
            <a:xfrm>
              <a:off x="912835" y="3350252"/>
              <a:ext cx="1401770" cy="420000"/>
            </a:xfrm>
            <a:custGeom>
              <a:avLst/>
              <a:gdLst>
                <a:gd name="T0" fmla="*/ 0 w 265"/>
                <a:gd name="T1" fmla="*/ 2147483647 h 58"/>
                <a:gd name="T2" fmla="*/ 2147483647 w 265"/>
                <a:gd name="T3" fmla="*/ 2147483647 h 58"/>
                <a:gd name="T4" fmla="*/ 2147483647 w 265"/>
                <a:gd name="T5" fmla="*/ 2147483647 h 58"/>
                <a:gd name="T6" fmla="*/ 2147483647 w 265"/>
                <a:gd name="T7" fmla="*/ 2147483647 h 58"/>
                <a:gd name="T8" fmla="*/ 2147483647 w 265"/>
                <a:gd name="T9" fmla="*/ 2147483647 h 58"/>
                <a:gd name="T10" fmla="*/ 2147483647 w 265"/>
                <a:gd name="T11" fmla="*/ 2147483647 h 58"/>
                <a:gd name="T12" fmla="*/ 2147483647 w 265"/>
                <a:gd name="T13" fmla="*/ 0 h 58"/>
                <a:gd name="T14" fmla="*/ 0 60000 65536"/>
                <a:gd name="T15" fmla="*/ 0 60000 65536"/>
                <a:gd name="T16" fmla="*/ 0 60000 65536"/>
                <a:gd name="T17" fmla="*/ 0 60000 65536"/>
                <a:gd name="T18" fmla="*/ 0 60000 65536"/>
                <a:gd name="T19" fmla="*/ 0 60000 65536"/>
                <a:gd name="T20" fmla="*/ 0 60000 65536"/>
                <a:gd name="T21" fmla="*/ 0 w 265"/>
                <a:gd name="T22" fmla="*/ 0 h 58"/>
                <a:gd name="T23" fmla="*/ 265 w 265"/>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5" h="58">
                  <a:moveTo>
                    <a:pt x="0" y="58"/>
                  </a:moveTo>
                  <a:lnTo>
                    <a:pt x="44" y="47"/>
                  </a:lnTo>
                  <a:lnTo>
                    <a:pt x="88" y="38"/>
                  </a:lnTo>
                  <a:lnTo>
                    <a:pt x="133" y="25"/>
                  </a:lnTo>
                  <a:lnTo>
                    <a:pt x="177" y="19"/>
                  </a:lnTo>
                  <a:lnTo>
                    <a:pt x="221" y="12"/>
                  </a:lnTo>
                  <a:lnTo>
                    <a:pt x="265" y="0"/>
                  </a:lnTo>
                </a:path>
              </a:pathLst>
            </a:custGeom>
            <a:noFill/>
            <a:ln w="9525">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24" name="Line 560"/>
            <p:cNvSpPr>
              <a:spLocks noChangeShapeType="1"/>
            </p:cNvSpPr>
            <p:nvPr/>
          </p:nvSpPr>
          <p:spPr bwMode="auto">
            <a:xfrm flipV="1">
              <a:off x="912835" y="3755988"/>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25" name="Line 561"/>
            <p:cNvSpPr>
              <a:spLocks noChangeShapeType="1"/>
            </p:cNvSpPr>
            <p:nvPr/>
          </p:nvSpPr>
          <p:spPr bwMode="auto">
            <a:xfrm flipV="1">
              <a:off x="1143490" y="3675158"/>
              <a:ext cx="0" cy="1584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26" name="Line 562"/>
            <p:cNvSpPr>
              <a:spLocks noChangeShapeType="1"/>
            </p:cNvSpPr>
            <p:nvPr/>
          </p:nvSpPr>
          <p:spPr bwMode="auto">
            <a:xfrm flipV="1">
              <a:off x="1377968" y="3610177"/>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27" name="Line 563"/>
            <p:cNvSpPr>
              <a:spLocks noChangeShapeType="1"/>
            </p:cNvSpPr>
            <p:nvPr/>
          </p:nvSpPr>
          <p:spPr bwMode="auto">
            <a:xfrm flipV="1">
              <a:off x="1616269" y="3502404"/>
              <a:ext cx="0" cy="285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28" name="Line 564"/>
            <p:cNvSpPr>
              <a:spLocks noChangeShapeType="1"/>
            </p:cNvSpPr>
            <p:nvPr/>
          </p:nvSpPr>
          <p:spPr bwMode="auto">
            <a:xfrm flipV="1">
              <a:off x="1849472" y="3480215"/>
              <a:ext cx="0" cy="79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29" name="Line 565"/>
            <p:cNvSpPr>
              <a:spLocks noChangeShapeType="1"/>
            </p:cNvSpPr>
            <p:nvPr/>
          </p:nvSpPr>
          <p:spPr bwMode="auto">
            <a:xfrm flipV="1">
              <a:off x="2082675" y="3423158"/>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0" name="Line 566"/>
            <p:cNvSpPr>
              <a:spLocks noChangeShapeType="1"/>
            </p:cNvSpPr>
            <p:nvPr/>
          </p:nvSpPr>
          <p:spPr bwMode="auto">
            <a:xfrm flipV="1">
              <a:off x="2314605" y="3335989"/>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1" name="Line 567"/>
            <p:cNvSpPr>
              <a:spLocks noChangeShapeType="1"/>
            </p:cNvSpPr>
            <p:nvPr/>
          </p:nvSpPr>
          <p:spPr bwMode="auto">
            <a:xfrm>
              <a:off x="912835" y="3770253"/>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2" name="Line 568"/>
            <p:cNvSpPr>
              <a:spLocks noChangeShapeType="1"/>
            </p:cNvSpPr>
            <p:nvPr/>
          </p:nvSpPr>
          <p:spPr bwMode="auto">
            <a:xfrm>
              <a:off x="893720" y="3784517"/>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3" name="Line 569"/>
            <p:cNvSpPr>
              <a:spLocks noChangeShapeType="1"/>
            </p:cNvSpPr>
            <p:nvPr/>
          </p:nvSpPr>
          <p:spPr bwMode="auto">
            <a:xfrm>
              <a:off x="1143490" y="3691008"/>
              <a:ext cx="0" cy="206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4" name="Line 570"/>
            <p:cNvSpPr>
              <a:spLocks noChangeShapeType="1"/>
            </p:cNvSpPr>
            <p:nvPr/>
          </p:nvSpPr>
          <p:spPr bwMode="auto">
            <a:xfrm>
              <a:off x="1124375" y="3711611"/>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5" name="Line 571"/>
            <p:cNvSpPr>
              <a:spLocks noChangeShapeType="1"/>
            </p:cNvSpPr>
            <p:nvPr/>
          </p:nvSpPr>
          <p:spPr bwMode="auto">
            <a:xfrm>
              <a:off x="1377968" y="3624441"/>
              <a:ext cx="0" cy="1584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6" name="Line 572"/>
            <p:cNvSpPr>
              <a:spLocks noChangeShapeType="1"/>
            </p:cNvSpPr>
            <p:nvPr/>
          </p:nvSpPr>
          <p:spPr bwMode="auto">
            <a:xfrm>
              <a:off x="1360127" y="3640290"/>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7" name="Line 573"/>
            <p:cNvSpPr>
              <a:spLocks noChangeShapeType="1"/>
            </p:cNvSpPr>
            <p:nvPr/>
          </p:nvSpPr>
          <p:spPr bwMode="auto">
            <a:xfrm>
              <a:off x="1616269" y="3530932"/>
              <a:ext cx="0" cy="285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8" name="Line 574"/>
            <p:cNvSpPr>
              <a:spLocks noChangeShapeType="1"/>
            </p:cNvSpPr>
            <p:nvPr/>
          </p:nvSpPr>
          <p:spPr bwMode="auto">
            <a:xfrm>
              <a:off x="1598428" y="3559461"/>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39" name="Line 575"/>
            <p:cNvSpPr>
              <a:spLocks noChangeShapeType="1"/>
            </p:cNvSpPr>
            <p:nvPr/>
          </p:nvSpPr>
          <p:spPr bwMode="auto">
            <a:xfrm>
              <a:off x="1849472" y="3488140"/>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0" name="Line 576"/>
            <p:cNvSpPr>
              <a:spLocks noChangeShapeType="1"/>
            </p:cNvSpPr>
            <p:nvPr/>
          </p:nvSpPr>
          <p:spPr bwMode="auto">
            <a:xfrm>
              <a:off x="1830358" y="3502404"/>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1" name="Line 577"/>
            <p:cNvSpPr>
              <a:spLocks noChangeShapeType="1"/>
            </p:cNvSpPr>
            <p:nvPr/>
          </p:nvSpPr>
          <p:spPr bwMode="auto">
            <a:xfrm>
              <a:off x="2082675" y="3437422"/>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2" name="Line 578"/>
            <p:cNvSpPr>
              <a:spLocks noChangeShapeType="1"/>
            </p:cNvSpPr>
            <p:nvPr/>
          </p:nvSpPr>
          <p:spPr bwMode="auto">
            <a:xfrm>
              <a:off x="2063561" y="3451687"/>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3" name="Line 579"/>
            <p:cNvSpPr>
              <a:spLocks noChangeShapeType="1"/>
            </p:cNvSpPr>
            <p:nvPr/>
          </p:nvSpPr>
          <p:spPr bwMode="auto">
            <a:xfrm>
              <a:off x="2314605" y="3350252"/>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4" name="Line 580"/>
            <p:cNvSpPr>
              <a:spLocks noChangeShapeType="1"/>
            </p:cNvSpPr>
            <p:nvPr/>
          </p:nvSpPr>
          <p:spPr bwMode="auto">
            <a:xfrm>
              <a:off x="2296765" y="3364517"/>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5" name="Freeform 581"/>
            <p:cNvSpPr>
              <a:spLocks/>
            </p:cNvSpPr>
            <p:nvPr/>
          </p:nvSpPr>
          <p:spPr bwMode="auto">
            <a:xfrm>
              <a:off x="1849472" y="3310630"/>
              <a:ext cx="465133" cy="158491"/>
            </a:xfrm>
            <a:custGeom>
              <a:avLst/>
              <a:gdLst>
                <a:gd name="T0" fmla="*/ 0 w 88"/>
                <a:gd name="T1" fmla="*/ 2147483647 h 22"/>
                <a:gd name="T2" fmla="*/ 2147483647 w 88"/>
                <a:gd name="T3" fmla="*/ 2147483647 h 22"/>
                <a:gd name="T4" fmla="*/ 2147483647 w 88"/>
                <a:gd name="T5" fmla="*/ 0 h 22"/>
                <a:gd name="T6" fmla="*/ 0 60000 65536"/>
                <a:gd name="T7" fmla="*/ 0 60000 65536"/>
                <a:gd name="T8" fmla="*/ 0 60000 65536"/>
                <a:gd name="T9" fmla="*/ 0 w 88"/>
                <a:gd name="T10" fmla="*/ 0 h 22"/>
                <a:gd name="T11" fmla="*/ 88 w 88"/>
                <a:gd name="T12" fmla="*/ 22 h 22"/>
              </a:gdLst>
              <a:ahLst/>
              <a:cxnLst>
                <a:cxn ang="T6">
                  <a:pos x="T0" y="T1"/>
                </a:cxn>
                <a:cxn ang="T7">
                  <a:pos x="T2" y="T3"/>
                </a:cxn>
                <a:cxn ang="T8">
                  <a:pos x="T4" y="T5"/>
                </a:cxn>
              </a:cxnLst>
              <a:rect l="T9" t="T10" r="T11" b="T12"/>
              <a:pathLst>
                <a:path w="88" h="22">
                  <a:moveTo>
                    <a:pt x="0" y="22"/>
                  </a:moveTo>
                  <a:lnTo>
                    <a:pt x="44" y="18"/>
                  </a:lnTo>
                  <a:lnTo>
                    <a:pt x="88" y="0"/>
                  </a:lnTo>
                </a:path>
              </a:pathLst>
            </a:custGeom>
            <a:noFill/>
            <a:ln w="9525">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6" name="Line 582"/>
            <p:cNvSpPr>
              <a:spLocks noChangeShapeType="1"/>
            </p:cNvSpPr>
            <p:nvPr/>
          </p:nvSpPr>
          <p:spPr bwMode="auto">
            <a:xfrm flipV="1">
              <a:off x="1849472" y="3429498"/>
              <a:ext cx="0" cy="364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7" name="Line 583"/>
            <p:cNvSpPr>
              <a:spLocks noChangeShapeType="1"/>
            </p:cNvSpPr>
            <p:nvPr/>
          </p:nvSpPr>
          <p:spPr bwMode="auto">
            <a:xfrm>
              <a:off x="1830358" y="3429498"/>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8" name="Line 584"/>
            <p:cNvSpPr>
              <a:spLocks noChangeShapeType="1"/>
            </p:cNvSpPr>
            <p:nvPr/>
          </p:nvSpPr>
          <p:spPr bwMode="auto">
            <a:xfrm flipV="1">
              <a:off x="2082675" y="3394630"/>
              <a:ext cx="0" cy="427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9" name="Line 585"/>
            <p:cNvSpPr>
              <a:spLocks noChangeShapeType="1"/>
            </p:cNvSpPr>
            <p:nvPr/>
          </p:nvSpPr>
          <p:spPr bwMode="auto">
            <a:xfrm>
              <a:off x="2063561" y="3394630"/>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0" name="Line 586"/>
            <p:cNvSpPr>
              <a:spLocks noChangeShapeType="1"/>
            </p:cNvSpPr>
            <p:nvPr/>
          </p:nvSpPr>
          <p:spPr bwMode="auto">
            <a:xfrm flipV="1">
              <a:off x="2314605" y="3264668"/>
              <a:ext cx="0" cy="427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1" name="Line 587"/>
            <p:cNvSpPr>
              <a:spLocks noChangeShapeType="1"/>
            </p:cNvSpPr>
            <p:nvPr/>
          </p:nvSpPr>
          <p:spPr bwMode="auto">
            <a:xfrm>
              <a:off x="2296765" y="3264668"/>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2" name="Line 588"/>
            <p:cNvSpPr>
              <a:spLocks noChangeShapeType="1"/>
            </p:cNvSpPr>
            <p:nvPr/>
          </p:nvSpPr>
          <p:spPr bwMode="auto">
            <a:xfrm>
              <a:off x="1849472" y="3465951"/>
              <a:ext cx="0" cy="364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3" name="Line 589"/>
            <p:cNvSpPr>
              <a:spLocks noChangeShapeType="1"/>
            </p:cNvSpPr>
            <p:nvPr/>
          </p:nvSpPr>
          <p:spPr bwMode="auto">
            <a:xfrm>
              <a:off x="1830358" y="3502404"/>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4" name="Line 590"/>
            <p:cNvSpPr>
              <a:spLocks noChangeShapeType="1"/>
            </p:cNvSpPr>
            <p:nvPr/>
          </p:nvSpPr>
          <p:spPr bwMode="auto">
            <a:xfrm>
              <a:off x="2082675" y="3437422"/>
              <a:ext cx="0" cy="364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5" name="Line 591"/>
            <p:cNvSpPr>
              <a:spLocks noChangeShapeType="1"/>
            </p:cNvSpPr>
            <p:nvPr/>
          </p:nvSpPr>
          <p:spPr bwMode="auto">
            <a:xfrm>
              <a:off x="2063561" y="3473875"/>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6" name="Line 592"/>
            <p:cNvSpPr>
              <a:spLocks noChangeShapeType="1"/>
            </p:cNvSpPr>
            <p:nvPr/>
          </p:nvSpPr>
          <p:spPr bwMode="auto">
            <a:xfrm>
              <a:off x="2314605" y="3307460"/>
              <a:ext cx="0" cy="427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7" name="Line 593"/>
            <p:cNvSpPr>
              <a:spLocks noChangeShapeType="1"/>
            </p:cNvSpPr>
            <p:nvPr/>
          </p:nvSpPr>
          <p:spPr bwMode="auto">
            <a:xfrm>
              <a:off x="2296765" y="3350252"/>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8" name="Freeform 594"/>
            <p:cNvSpPr>
              <a:spLocks/>
            </p:cNvSpPr>
            <p:nvPr/>
          </p:nvSpPr>
          <p:spPr bwMode="auto">
            <a:xfrm>
              <a:off x="912835" y="2889046"/>
              <a:ext cx="1401770" cy="901812"/>
            </a:xfrm>
            <a:custGeom>
              <a:avLst/>
              <a:gdLst>
                <a:gd name="T0" fmla="*/ 0 w 265"/>
                <a:gd name="T1" fmla="*/ 2147483647 h 125"/>
                <a:gd name="T2" fmla="*/ 2147483647 w 265"/>
                <a:gd name="T3" fmla="*/ 2147483647 h 125"/>
                <a:gd name="T4" fmla="*/ 2147483647 w 265"/>
                <a:gd name="T5" fmla="*/ 2147483647 h 125"/>
                <a:gd name="T6" fmla="*/ 2147483647 w 265"/>
                <a:gd name="T7" fmla="*/ 2147483647 h 125"/>
                <a:gd name="T8" fmla="*/ 2147483647 w 265"/>
                <a:gd name="T9" fmla="*/ 0 h 125"/>
                <a:gd name="T10" fmla="*/ 2147483647 w 265"/>
                <a:gd name="T11" fmla="*/ 2147483647 h 125"/>
                <a:gd name="T12" fmla="*/ 2147483647 w 265"/>
                <a:gd name="T13" fmla="*/ 2147483647 h 125"/>
                <a:gd name="T14" fmla="*/ 0 60000 65536"/>
                <a:gd name="T15" fmla="*/ 0 60000 65536"/>
                <a:gd name="T16" fmla="*/ 0 60000 65536"/>
                <a:gd name="T17" fmla="*/ 0 60000 65536"/>
                <a:gd name="T18" fmla="*/ 0 60000 65536"/>
                <a:gd name="T19" fmla="*/ 0 60000 65536"/>
                <a:gd name="T20" fmla="*/ 0 60000 65536"/>
                <a:gd name="T21" fmla="*/ 0 w 265"/>
                <a:gd name="T22" fmla="*/ 0 h 125"/>
                <a:gd name="T23" fmla="*/ 265 w 265"/>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5" h="125">
                  <a:moveTo>
                    <a:pt x="0" y="125"/>
                  </a:moveTo>
                  <a:lnTo>
                    <a:pt x="44" y="87"/>
                  </a:lnTo>
                  <a:lnTo>
                    <a:pt x="88" y="46"/>
                  </a:lnTo>
                  <a:lnTo>
                    <a:pt x="133" y="16"/>
                  </a:lnTo>
                  <a:lnTo>
                    <a:pt x="177" y="0"/>
                  </a:lnTo>
                  <a:lnTo>
                    <a:pt x="221" y="30"/>
                  </a:lnTo>
                  <a:lnTo>
                    <a:pt x="265" y="3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59" name="Line 595"/>
            <p:cNvSpPr>
              <a:spLocks noChangeShapeType="1"/>
            </p:cNvSpPr>
            <p:nvPr/>
          </p:nvSpPr>
          <p:spPr bwMode="auto">
            <a:xfrm flipV="1">
              <a:off x="912835" y="3776592"/>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0" name="Line 596"/>
            <p:cNvSpPr>
              <a:spLocks noChangeShapeType="1"/>
            </p:cNvSpPr>
            <p:nvPr/>
          </p:nvSpPr>
          <p:spPr bwMode="auto">
            <a:xfrm flipV="1">
              <a:off x="1143490" y="3494479"/>
              <a:ext cx="0" cy="221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1" name="Line 597"/>
            <p:cNvSpPr>
              <a:spLocks noChangeShapeType="1"/>
            </p:cNvSpPr>
            <p:nvPr/>
          </p:nvSpPr>
          <p:spPr bwMode="auto">
            <a:xfrm flipV="1">
              <a:off x="1377968" y="3199686"/>
              <a:ext cx="0" cy="206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2" name="Line 598"/>
            <p:cNvSpPr>
              <a:spLocks noChangeShapeType="1"/>
            </p:cNvSpPr>
            <p:nvPr/>
          </p:nvSpPr>
          <p:spPr bwMode="auto">
            <a:xfrm flipV="1">
              <a:off x="1616269" y="2982555"/>
              <a:ext cx="0" cy="221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3" name="Line 599"/>
            <p:cNvSpPr>
              <a:spLocks noChangeShapeType="1"/>
            </p:cNvSpPr>
            <p:nvPr/>
          </p:nvSpPr>
          <p:spPr bwMode="auto">
            <a:xfrm flipV="1">
              <a:off x="1849472" y="2874781"/>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4" name="Line 600"/>
            <p:cNvSpPr>
              <a:spLocks noChangeShapeType="1"/>
            </p:cNvSpPr>
            <p:nvPr/>
          </p:nvSpPr>
          <p:spPr bwMode="auto">
            <a:xfrm flipV="1">
              <a:off x="2082675" y="3083989"/>
              <a:ext cx="0" cy="206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5" name="Line 601"/>
            <p:cNvSpPr>
              <a:spLocks noChangeShapeType="1"/>
            </p:cNvSpPr>
            <p:nvPr/>
          </p:nvSpPr>
          <p:spPr bwMode="auto">
            <a:xfrm flipV="1">
              <a:off x="2314605" y="3090328"/>
              <a:ext cx="0" cy="285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6" name="Line 602"/>
            <p:cNvSpPr>
              <a:spLocks noChangeShapeType="1"/>
            </p:cNvSpPr>
            <p:nvPr/>
          </p:nvSpPr>
          <p:spPr bwMode="auto">
            <a:xfrm>
              <a:off x="912835" y="3790856"/>
              <a:ext cx="0" cy="79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7" name="Line 603"/>
            <p:cNvSpPr>
              <a:spLocks noChangeShapeType="1"/>
            </p:cNvSpPr>
            <p:nvPr/>
          </p:nvSpPr>
          <p:spPr bwMode="auto">
            <a:xfrm>
              <a:off x="893720" y="3798781"/>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8" name="Line 604"/>
            <p:cNvSpPr>
              <a:spLocks noChangeShapeType="1"/>
            </p:cNvSpPr>
            <p:nvPr/>
          </p:nvSpPr>
          <p:spPr bwMode="auto">
            <a:xfrm>
              <a:off x="1143490" y="3516667"/>
              <a:ext cx="0" cy="285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69" name="Line 605"/>
            <p:cNvSpPr>
              <a:spLocks noChangeShapeType="1"/>
            </p:cNvSpPr>
            <p:nvPr/>
          </p:nvSpPr>
          <p:spPr bwMode="auto">
            <a:xfrm>
              <a:off x="1124375" y="3545196"/>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0" name="Line 606"/>
            <p:cNvSpPr>
              <a:spLocks noChangeShapeType="1"/>
            </p:cNvSpPr>
            <p:nvPr/>
          </p:nvSpPr>
          <p:spPr bwMode="auto">
            <a:xfrm>
              <a:off x="1377968" y="3220290"/>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1" name="Line 607"/>
            <p:cNvSpPr>
              <a:spLocks noChangeShapeType="1"/>
            </p:cNvSpPr>
            <p:nvPr/>
          </p:nvSpPr>
          <p:spPr bwMode="auto">
            <a:xfrm>
              <a:off x="1360127" y="3234554"/>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2" name="Line 608"/>
            <p:cNvSpPr>
              <a:spLocks noChangeShapeType="1"/>
            </p:cNvSpPr>
            <p:nvPr/>
          </p:nvSpPr>
          <p:spPr bwMode="auto">
            <a:xfrm>
              <a:off x="1616269" y="3004744"/>
              <a:ext cx="0" cy="285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3" name="Line 609"/>
            <p:cNvSpPr>
              <a:spLocks noChangeShapeType="1"/>
            </p:cNvSpPr>
            <p:nvPr/>
          </p:nvSpPr>
          <p:spPr bwMode="auto">
            <a:xfrm>
              <a:off x="1598428" y="3033271"/>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4" name="Line 610"/>
            <p:cNvSpPr>
              <a:spLocks noChangeShapeType="1"/>
            </p:cNvSpPr>
            <p:nvPr/>
          </p:nvSpPr>
          <p:spPr bwMode="auto">
            <a:xfrm>
              <a:off x="1849472" y="2889046"/>
              <a:ext cx="0" cy="206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5" name="Line 611"/>
            <p:cNvSpPr>
              <a:spLocks noChangeShapeType="1"/>
            </p:cNvSpPr>
            <p:nvPr/>
          </p:nvSpPr>
          <p:spPr bwMode="auto">
            <a:xfrm>
              <a:off x="1830358" y="2909649"/>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6" name="Line 612"/>
            <p:cNvSpPr>
              <a:spLocks noChangeShapeType="1"/>
            </p:cNvSpPr>
            <p:nvPr/>
          </p:nvSpPr>
          <p:spPr bwMode="auto">
            <a:xfrm>
              <a:off x="2082675" y="3104592"/>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7" name="Line 613"/>
            <p:cNvSpPr>
              <a:spLocks noChangeShapeType="1"/>
            </p:cNvSpPr>
            <p:nvPr/>
          </p:nvSpPr>
          <p:spPr bwMode="auto">
            <a:xfrm>
              <a:off x="2063561" y="3118857"/>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8" name="Line 614"/>
            <p:cNvSpPr>
              <a:spLocks noChangeShapeType="1"/>
            </p:cNvSpPr>
            <p:nvPr/>
          </p:nvSpPr>
          <p:spPr bwMode="auto">
            <a:xfrm>
              <a:off x="2314605" y="3118857"/>
              <a:ext cx="0" cy="364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79" name="Line 615"/>
            <p:cNvSpPr>
              <a:spLocks noChangeShapeType="1"/>
            </p:cNvSpPr>
            <p:nvPr/>
          </p:nvSpPr>
          <p:spPr bwMode="auto">
            <a:xfrm>
              <a:off x="2296765" y="3155309"/>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0" name="Freeform 616"/>
            <p:cNvSpPr>
              <a:spLocks/>
            </p:cNvSpPr>
            <p:nvPr/>
          </p:nvSpPr>
          <p:spPr bwMode="auto">
            <a:xfrm>
              <a:off x="1849472" y="2889046"/>
              <a:ext cx="465133" cy="194944"/>
            </a:xfrm>
            <a:custGeom>
              <a:avLst/>
              <a:gdLst>
                <a:gd name="T0" fmla="*/ 0 w 88"/>
                <a:gd name="T1" fmla="*/ 0 h 27"/>
                <a:gd name="T2" fmla="*/ 2147483647 w 88"/>
                <a:gd name="T3" fmla="*/ 2147483647 h 27"/>
                <a:gd name="T4" fmla="*/ 2147483647 w 88"/>
                <a:gd name="T5" fmla="*/ 2147483647 h 27"/>
                <a:gd name="T6" fmla="*/ 0 60000 65536"/>
                <a:gd name="T7" fmla="*/ 0 60000 65536"/>
                <a:gd name="T8" fmla="*/ 0 60000 65536"/>
                <a:gd name="T9" fmla="*/ 0 w 88"/>
                <a:gd name="T10" fmla="*/ 0 h 27"/>
                <a:gd name="T11" fmla="*/ 88 w 88"/>
                <a:gd name="T12" fmla="*/ 27 h 27"/>
              </a:gdLst>
              <a:ahLst/>
              <a:cxnLst>
                <a:cxn ang="T6">
                  <a:pos x="T0" y="T1"/>
                </a:cxn>
                <a:cxn ang="T7">
                  <a:pos x="T2" y="T3"/>
                </a:cxn>
                <a:cxn ang="T8">
                  <a:pos x="T4" y="T5"/>
                </a:cxn>
              </a:cxnLst>
              <a:rect l="T9" t="T10" r="T11" b="T12"/>
              <a:pathLst>
                <a:path w="88" h="27">
                  <a:moveTo>
                    <a:pt x="0" y="0"/>
                  </a:moveTo>
                  <a:lnTo>
                    <a:pt x="44" y="27"/>
                  </a:lnTo>
                  <a:lnTo>
                    <a:pt x="88" y="27"/>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1" name="Line 617"/>
            <p:cNvSpPr>
              <a:spLocks noChangeShapeType="1"/>
            </p:cNvSpPr>
            <p:nvPr/>
          </p:nvSpPr>
          <p:spPr bwMode="auto">
            <a:xfrm flipV="1">
              <a:off x="1849472" y="2874781"/>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2" name="Line 618"/>
            <p:cNvSpPr>
              <a:spLocks noChangeShapeType="1"/>
            </p:cNvSpPr>
            <p:nvPr/>
          </p:nvSpPr>
          <p:spPr bwMode="auto">
            <a:xfrm>
              <a:off x="1830358" y="2874781"/>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3" name="Line 619"/>
            <p:cNvSpPr>
              <a:spLocks noChangeShapeType="1"/>
            </p:cNvSpPr>
            <p:nvPr/>
          </p:nvSpPr>
          <p:spPr bwMode="auto">
            <a:xfrm flipV="1">
              <a:off x="2082675" y="3069724"/>
              <a:ext cx="0" cy="142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4" name="Line 620"/>
            <p:cNvSpPr>
              <a:spLocks noChangeShapeType="1"/>
            </p:cNvSpPr>
            <p:nvPr/>
          </p:nvSpPr>
          <p:spPr bwMode="auto">
            <a:xfrm>
              <a:off x="2063561" y="3069724"/>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5" name="Line 621"/>
            <p:cNvSpPr>
              <a:spLocks noChangeShapeType="1"/>
            </p:cNvSpPr>
            <p:nvPr/>
          </p:nvSpPr>
          <p:spPr bwMode="auto">
            <a:xfrm flipV="1">
              <a:off x="2314605" y="3061800"/>
              <a:ext cx="0" cy="221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6" name="Line 622"/>
            <p:cNvSpPr>
              <a:spLocks noChangeShapeType="1"/>
            </p:cNvSpPr>
            <p:nvPr/>
          </p:nvSpPr>
          <p:spPr bwMode="auto">
            <a:xfrm>
              <a:off x="2296765" y="3061800"/>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7" name="Line 623"/>
            <p:cNvSpPr>
              <a:spLocks noChangeShapeType="1"/>
            </p:cNvSpPr>
            <p:nvPr/>
          </p:nvSpPr>
          <p:spPr bwMode="auto">
            <a:xfrm>
              <a:off x="1849472" y="2889046"/>
              <a:ext cx="0" cy="206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8" name="Line 624"/>
            <p:cNvSpPr>
              <a:spLocks noChangeShapeType="1"/>
            </p:cNvSpPr>
            <p:nvPr/>
          </p:nvSpPr>
          <p:spPr bwMode="auto">
            <a:xfrm>
              <a:off x="1830358" y="2909649"/>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89" name="Line 625"/>
            <p:cNvSpPr>
              <a:spLocks noChangeShapeType="1"/>
            </p:cNvSpPr>
            <p:nvPr/>
          </p:nvSpPr>
          <p:spPr bwMode="auto">
            <a:xfrm>
              <a:off x="2082675" y="3083989"/>
              <a:ext cx="0" cy="206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90" name="Line 626"/>
            <p:cNvSpPr>
              <a:spLocks noChangeShapeType="1"/>
            </p:cNvSpPr>
            <p:nvPr/>
          </p:nvSpPr>
          <p:spPr bwMode="auto">
            <a:xfrm>
              <a:off x="2063561" y="3104592"/>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91" name="Line 627"/>
            <p:cNvSpPr>
              <a:spLocks noChangeShapeType="1"/>
            </p:cNvSpPr>
            <p:nvPr/>
          </p:nvSpPr>
          <p:spPr bwMode="auto">
            <a:xfrm>
              <a:off x="2314605" y="3083989"/>
              <a:ext cx="0" cy="206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92" name="Line 628"/>
            <p:cNvSpPr>
              <a:spLocks noChangeShapeType="1"/>
            </p:cNvSpPr>
            <p:nvPr/>
          </p:nvSpPr>
          <p:spPr bwMode="auto">
            <a:xfrm>
              <a:off x="2296765" y="3104592"/>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93" name="Oval 629"/>
            <p:cNvSpPr>
              <a:spLocks noChangeArrowheads="1"/>
            </p:cNvSpPr>
            <p:nvPr/>
          </p:nvSpPr>
          <p:spPr bwMode="auto">
            <a:xfrm>
              <a:off x="894994" y="3740139"/>
              <a:ext cx="34407" cy="42792"/>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394" name="Oval 630"/>
            <p:cNvSpPr>
              <a:spLocks noChangeArrowheads="1"/>
            </p:cNvSpPr>
            <p:nvPr/>
          </p:nvSpPr>
          <p:spPr bwMode="auto">
            <a:xfrm>
              <a:off x="1125649" y="3660894"/>
              <a:ext cx="34407" cy="42792"/>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395" name="Oval 631"/>
            <p:cNvSpPr>
              <a:spLocks noChangeArrowheads="1"/>
            </p:cNvSpPr>
            <p:nvPr/>
          </p:nvSpPr>
          <p:spPr bwMode="auto">
            <a:xfrm>
              <a:off x="1361401" y="3595913"/>
              <a:ext cx="34407" cy="42792"/>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396" name="Oval 632"/>
            <p:cNvSpPr>
              <a:spLocks noChangeArrowheads="1"/>
            </p:cNvSpPr>
            <p:nvPr/>
          </p:nvSpPr>
          <p:spPr bwMode="auto">
            <a:xfrm>
              <a:off x="1598428" y="3505574"/>
              <a:ext cx="34407" cy="42792"/>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397" name="Oval 633"/>
            <p:cNvSpPr>
              <a:spLocks noChangeArrowheads="1"/>
            </p:cNvSpPr>
            <p:nvPr/>
          </p:nvSpPr>
          <p:spPr bwMode="auto">
            <a:xfrm>
              <a:off x="1831632" y="3459611"/>
              <a:ext cx="34407" cy="42792"/>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398" name="Oval 634"/>
            <p:cNvSpPr>
              <a:spLocks noChangeArrowheads="1"/>
            </p:cNvSpPr>
            <p:nvPr/>
          </p:nvSpPr>
          <p:spPr bwMode="auto">
            <a:xfrm>
              <a:off x="2063561" y="3408895"/>
              <a:ext cx="36955" cy="50717"/>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399" name="Oval 635"/>
            <p:cNvSpPr>
              <a:spLocks noChangeArrowheads="1"/>
            </p:cNvSpPr>
            <p:nvPr/>
          </p:nvSpPr>
          <p:spPr bwMode="auto">
            <a:xfrm>
              <a:off x="2298039" y="3321725"/>
              <a:ext cx="34407" cy="42792"/>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0" name="Rectangle 636"/>
            <p:cNvSpPr>
              <a:spLocks noChangeArrowheads="1"/>
            </p:cNvSpPr>
            <p:nvPr/>
          </p:nvSpPr>
          <p:spPr bwMode="auto">
            <a:xfrm>
              <a:off x="1831632" y="3437422"/>
              <a:ext cx="34407" cy="42792"/>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1" name="Rectangle 637"/>
            <p:cNvSpPr>
              <a:spLocks noChangeArrowheads="1"/>
            </p:cNvSpPr>
            <p:nvPr/>
          </p:nvSpPr>
          <p:spPr bwMode="auto">
            <a:xfrm>
              <a:off x="2064835" y="3408895"/>
              <a:ext cx="34407" cy="42792"/>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2" name="Rectangle 638"/>
            <p:cNvSpPr>
              <a:spLocks noChangeArrowheads="1"/>
            </p:cNvSpPr>
            <p:nvPr/>
          </p:nvSpPr>
          <p:spPr bwMode="auto">
            <a:xfrm>
              <a:off x="2298039" y="3278931"/>
              <a:ext cx="34407" cy="42792"/>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3" name="Oval 639"/>
            <p:cNvSpPr>
              <a:spLocks noChangeArrowheads="1"/>
            </p:cNvSpPr>
            <p:nvPr/>
          </p:nvSpPr>
          <p:spPr bwMode="auto">
            <a:xfrm>
              <a:off x="894994" y="3762329"/>
              <a:ext cx="34407" cy="42792"/>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4" name="Oval 640"/>
            <p:cNvSpPr>
              <a:spLocks noChangeArrowheads="1"/>
            </p:cNvSpPr>
            <p:nvPr/>
          </p:nvSpPr>
          <p:spPr bwMode="auto">
            <a:xfrm>
              <a:off x="1125649" y="3494479"/>
              <a:ext cx="34407" cy="42792"/>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5" name="Oval 641"/>
            <p:cNvSpPr>
              <a:spLocks noChangeArrowheads="1"/>
            </p:cNvSpPr>
            <p:nvPr/>
          </p:nvSpPr>
          <p:spPr bwMode="auto">
            <a:xfrm>
              <a:off x="1361401" y="3191762"/>
              <a:ext cx="34407" cy="42792"/>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6" name="Oval 642"/>
            <p:cNvSpPr>
              <a:spLocks noChangeArrowheads="1"/>
            </p:cNvSpPr>
            <p:nvPr/>
          </p:nvSpPr>
          <p:spPr bwMode="auto">
            <a:xfrm>
              <a:off x="1598428" y="2984140"/>
              <a:ext cx="34407" cy="42792"/>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7" name="Oval 643"/>
            <p:cNvSpPr>
              <a:spLocks noChangeArrowheads="1"/>
            </p:cNvSpPr>
            <p:nvPr/>
          </p:nvSpPr>
          <p:spPr bwMode="auto">
            <a:xfrm>
              <a:off x="1830358" y="2858932"/>
              <a:ext cx="36955" cy="50717"/>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8" name="Oval 644"/>
            <p:cNvSpPr>
              <a:spLocks noChangeArrowheads="1"/>
            </p:cNvSpPr>
            <p:nvPr/>
          </p:nvSpPr>
          <p:spPr bwMode="auto">
            <a:xfrm>
              <a:off x="2064835" y="3076063"/>
              <a:ext cx="34407" cy="42792"/>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09" name="Oval 645"/>
            <p:cNvSpPr>
              <a:spLocks noChangeArrowheads="1"/>
            </p:cNvSpPr>
            <p:nvPr/>
          </p:nvSpPr>
          <p:spPr bwMode="auto">
            <a:xfrm>
              <a:off x="2298039" y="3090328"/>
              <a:ext cx="34407" cy="42792"/>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10" name="Rectangle 646"/>
            <p:cNvSpPr>
              <a:spLocks noChangeArrowheads="1"/>
            </p:cNvSpPr>
            <p:nvPr/>
          </p:nvSpPr>
          <p:spPr bwMode="auto">
            <a:xfrm>
              <a:off x="1831632" y="2858932"/>
              <a:ext cx="34407" cy="42792"/>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11" name="Rectangle 647"/>
            <p:cNvSpPr>
              <a:spLocks noChangeArrowheads="1"/>
            </p:cNvSpPr>
            <p:nvPr/>
          </p:nvSpPr>
          <p:spPr bwMode="auto">
            <a:xfrm>
              <a:off x="2064835" y="3053875"/>
              <a:ext cx="34407" cy="42792"/>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12" name="Rectangle 648"/>
            <p:cNvSpPr>
              <a:spLocks noChangeArrowheads="1"/>
            </p:cNvSpPr>
            <p:nvPr/>
          </p:nvSpPr>
          <p:spPr bwMode="auto">
            <a:xfrm>
              <a:off x="2298039" y="3053875"/>
              <a:ext cx="34407" cy="42792"/>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13" name="Line 649"/>
            <p:cNvSpPr>
              <a:spLocks noChangeShapeType="1"/>
            </p:cNvSpPr>
            <p:nvPr/>
          </p:nvSpPr>
          <p:spPr bwMode="auto">
            <a:xfrm>
              <a:off x="1124375" y="3656140"/>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14" name="Line 650"/>
            <p:cNvSpPr>
              <a:spLocks noChangeShapeType="1"/>
            </p:cNvSpPr>
            <p:nvPr/>
          </p:nvSpPr>
          <p:spPr bwMode="auto">
            <a:xfrm>
              <a:off x="1360127" y="3591158"/>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15" name="Line 651"/>
            <p:cNvSpPr>
              <a:spLocks noChangeShapeType="1"/>
            </p:cNvSpPr>
            <p:nvPr/>
          </p:nvSpPr>
          <p:spPr bwMode="auto">
            <a:xfrm>
              <a:off x="1597153" y="3497649"/>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16" name="Line 652"/>
            <p:cNvSpPr>
              <a:spLocks noChangeShapeType="1"/>
            </p:cNvSpPr>
            <p:nvPr/>
          </p:nvSpPr>
          <p:spPr bwMode="auto">
            <a:xfrm>
              <a:off x="1124375" y="3484970"/>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17" name="Line 653"/>
            <p:cNvSpPr>
              <a:spLocks noChangeShapeType="1"/>
            </p:cNvSpPr>
            <p:nvPr/>
          </p:nvSpPr>
          <p:spPr bwMode="auto">
            <a:xfrm>
              <a:off x="1360127" y="3190178"/>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18" name="Line 654"/>
            <p:cNvSpPr>
              <a:spLocks noChangeShapeType="1"/>
            </p:cNvSpPr>
            <p:nvPr/>
          </p:nvSpPr>
          <p:spPr bwMode="auto">
            <a:xfrm>
              <a:off x="1597153" y="2980969"/>
              <a:ext cx="369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77" name="Rectangle 2901"/>
            <p:cNvSpPr>
              <a:spLocks noChangeArrowheads="1"/>
            </p:cNvSpPr>
            <p:nvPr/>
          </p:nvSpPr>
          <p:spPr bwMode="auto">
            <a:xfrm rot="16200000">
              <a:off x="2367847" y="3169970"/>
              <a:ext cx="9861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a:cs typeface="Arial" panose="020B0604020202020204" pitchFamily="34" charset="0"/>
                </a:rPr>
                <a:t>Body weight (g)</a:t>
              </a:r>
            </a:p>
          </p:txBody>
        </p:sp>
        <p:sp>
          <p:nvSpPr>
            <p:cNvPr id="113" name="Rectangle 3498"/>
            <p:cNvSpPr>
              <a:spLocks noChangeArrowheads="1"/>
            </p:cNvSpPr>
            <p:nvPr/>
          </p:nvSpPr>
          <p:spPr bwMode="auto">
            <a:xfrm>
              <a:off x="3596918" y="3914069"/>
              <a:ext cx="195026"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Tiron</a:t>
              </a:r>
              <a:endParaRPr lang="en-US" altLang="ja-JP" sz="600">
                <a:cs typeface="Arial" panose="020B0604020202020204" pitchFamily="34" charset="0"/>
              </a:endParaRPr>
            </a:p>
          </p:txBody>
        </p:sp>
        <p:sp>
          <p:nvSpPr>
            <p:cNvPr id="114" name="Rectangle 3499"/>
            <p:cNvSpPr>
              <a:spLocks noChangeArrowheads="1"/>
            </p:cNvSpPr>
            <p:nvPr/>
          </p:nvSpPr>
          <p:spPr bwMode="auto">
            <a:xfrm>
              <a:off x="3231630" y="3914069"/>
              <a:ext cx="225983"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115" name="Line 3500"/>
            <p:cNvSpPr>
              <a:spLocks noChangeShapeType="1"/>
            </p:cNvSpPr>
            <p:nvPr/>
          </p:nvSpPr>
          <p:spPr bwMode="auto">
            <a:xfrm>
              <a:off x="3195256" y="4038989"/>
              <a:ext cx="6315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16" name="Text Box 3501"/>
            <p:cNvSpPr txBox="1">
              <a:spLocks noChangeArrowheads="1"/>
            </p:cNvSpPr>
            <p:nvPr/>
          </p:nvSpPr>
          <p:spPr bwMode="auto">
            <a:xfrm>
              <a:off x="3354683" y="4034778"/>
              <a:ext cx="312661" cy="200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117" name="Text Box 3502"/>
            <p:cNvSpPr txBox="1">
              <a:spLocks noChangeArrowheads="1"/>
            </p:cNvSpPr>
            <p:nvPr/>
          </p:nvSpPr>
          <p:spPr bwMode="auto">
            <a:xfrm>
              <a:off x="4087222" y="4034778"/>
              <a:ext cx="273966" cy="200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118" name="Rectangle 3504"/>
            <p:cNvSpPr>
              <a:spLocks noChangeArrowheads="1"/>
            </p:cNvSpPr>
            <p:nvPr/>
          </p:nvSpPr>
          <p:spPr bwMode="auto">
            <a:xfrm>
              <a:off x="4305824" y="3914069"/>
              <a:ext cx="195026"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Tiron</a:t>
              </a:r>
              <a:endParaRPr lang="en-US" altLang="ja-JP" sz="600">
                <a:cs typeface="Arial" panose="020B0604020202020204" pitchFamily="34" charset="0"/>
              </a:endParaRPr>
            </a:p>
          </p:txBody>
        </p:sp>
        <p:sp>
          <p:nvSpPr>
            <p:cNvPr id="119" name="Rectangle 3505"/>
            <p:cNvSpPr>
              <a:spLocks noChangeArrowheads="1"/>
            </p:cNvSpPr>
            <p:nvPr/>
          </p:nvSpPr>
          <p:spPr bwMode="auto">
            <a:xfrm>
              <a:off x="3965301" y="3914069"/>
              <a:ext cx="225983"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Water</a:t>
              </a:r>
              <a:endParaRPr lang="en-US" altLang="ja-JP" sz="600">
                <a:cs typeface="Arial" panose="020B0604020202020204" pitchFamily="34" charset="0"/>
              </a:endParaRPr>
            </a:p>
          </p:txBody>
        </p:sp>
        <p:sp>
          <p:nvSpPr>
            <p:cNvPr id="120" name="Line 3506"/>
            <p:cNvSpPr>
              <a:spLocks noChangeShapeType="1"/>
            </p:cNvSpPr>
            <p:nvPr/>
          </p:nvSpPr>
          <p:spPr bwMode="auto">
            <a:xfrm>
              <a:off x="3908448" y="4038989"/>
              <a:ext cx="6315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55" name="Rectangle 1123"/>
            <p:cNvSpPr>
              <a:spLocks noChangeArrowheads="1"/>
            </p:cNvSpPr>
            <p:nvPr/>
          </p:nvSpPr>
          <p:spPr bwMode="auto">
            <a:xfrm>
              <a:off x="3032170" y="3816681"/>
              <a:ext cx="43512"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456" name="Rectangle 1124"/>
            <p:cNvSpPr>
              <a:spLocks noChangeArrowheads="1"/>
            </p:cNvSpPr>
            <p:nvPr/>
          </p:nvSpPr>
          <p:spPr bwMode="auto">
            <a:xfrm>
              <a:off x="3011116" y="3416521"/>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30</a:t>
              </a:r>
              <a:endParaRPr lang="en-US" altLang="ja-JP" sz="600" dirty="0">
                <a:cs typeface="Arial" panose="020B0604020202020204" pitchFamily="34" charset="0"/>
              </a:endParaRPr>
            </a:p>
          </p:txBody>
        </p:sp>
        <p:sp>
          <p:nvSpPr>
            <p:cNvPr id="457" name="Rectangle 1125"/>
            <p:cNvSpPr>
              <a:spLocks noChangeArrowheads="1"/>
            </p:cNvSpPr>
            <p:nvPr/>
          </p:nvSpPr>
          <p:spPr bwMode="auto">
            <a:xfrm>
              <a:off x="3011116" y="3215003"/>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35</a:t>
              </a:r>
              <a:endParaRPr lang="en-US" altLang="ja-JP" sz="600">
                <a:cs typeface="Arial" panose="020B0604020202020204" pitchFamily="34" charset="0"/>
              </a:endParaRPr>
            </a:p>
          </p:txBody>
        </p:sp>
        <p:sp>
          <p:nvSpPr>
            <p:cNvPr id="458" name="Rectangle 1126"/>
            <p:cNvSpPr>
              <a:spLocks noChangeArrowheads="1"/>
            </p:cNvSpPr>
            <p:nvPr/>
          </p:nvSpPr>
          <p:spPr bwMode="auto">
            <a:xfrm>
              <a:off x="3011116" y="3005064"/>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40</a:t>
              </a:r>
              <a:endParaRPr lang="en-US" altLang="ja-JP" sz="600">
                <a:cs typeface="Arial" panose="020B0604020202020204" pitchFamily="34" charset="0"/>
              </a:endParaRPr>
            </a:p>
          </p:txBody>
        </p:sp>
        <p:sp>
          <p:nvSpPr>
            <p:cNvPr id="459" name="Rectangle 1127"/>
            <p:cNvSpPr>
              <a:spLocks noChangeArrowheads="1"/>
            </p:cNvSpPr>
            <p:nvPr/>
          </p:nvSpPr>
          <p:spPr bwMode="auto">
            <a:xfrm>
              <a:off x="3011116" y="2800003"/>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45</a:t>
              </a:r>
              <a:endParaRPr lang="en-US" altLang="ja-JP" sz="600">
                <a:cs typeface="Arial" panose="020B0604020202020204" pitchFamily="34" charset="0"/>
              </a:endParaRPr>
            </a:p>
          </p:txBody>
        </p:sp>
        <p:sp>
          <p:nvSpPr>
            <p:cNvPr id="460" name="Rectangle 1128"/>
            <p:cNvSpPr>
              <a:spLocks noChangeArrowheads="1"/>
            </p:cNvSpPr>
            <p:nvPr/>
          </p:nvSpPr>
          <p:spPr bwMode="auto">
            <a:xfrm>
              <a:off x="3011116" y="2596346"/>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50</a:t>
              </a:r>
              <a:endParaRPr lang="en-US" altLang="ja-JP" sz="600">
                <a:cs typeface="Arial" panose="020B0604020202020204" pitchFamily="34" charset="0"/>
              </a:endParaRPr>
            </a:p>
          </p:txBody>
        </p:sp>
        <p:grpSp>
          <p:nvGrpSpPr>
            <p:cNvPr id="435" name="Group 832"/>
            <p:cNvGrpSpPr>
              <a:grpSpLocks/>
            </p:cNvGrpSpPr>
            <p:nvPr/>
          </p:nvGrpSpPr>
          <p:grpSpPr bwMode="auto">
            <a:xfrm>
              <a:off x="3328329" y="2622763"/>
              <a:ext cx="1046431" cy="504634"/>
              <a:chOff x="2762" y="887"/>
              <a:chExt cx="678" cy="318"/>
            </a:xfrm>
          </p:grpSpPr>
          <p:sp>
            <p:nvSpPr>
              <p:cNvPr id="471" name="Line 825"/>
              <p:cNvSpPr>
                <a:spLocks noChangeShapeType="1"/>
              </p:cNvSpPr>
              <p:nvPr/>
            </p:nvSpPr>
            <p:spPr bwMode="auto">
              <a:xfrm>
                <a:off x="2762" y="1131"/>
                <a:ext cx="45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72" name="Line 826"/>
              <p:cNvSpPr>
                <a:spLocks noChangeShapeType="1"/>
              </p:cNvSpPr>
              <p:nvPr/>
            </p:nvSpPr>
            <p:spPr bwMode="auto">
              <a:xfrm>
                <a:off x="2987" y="1017"/>
                <a:ext cx="45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73" name="Text Box 829"/>
              <p:cNvSpPr txBox="1">
                <a:spLocks noChangeArrowheads="1"/>
              </p:cNvSpPr>
              <p:nvPr/>
            </p:nvSpPr>
            <p:spPr bwMode="auto">
              <a:xfrm>
                <a:off x="2865" y="1008"/>
                <a:ext cx="258"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sp>
            <p:nvSpPr>
              <p:cNvPr id="474" name="Text Box 830"/>
              <p:cNvSpPr txBox="1">
                <a:spLocks noChangeArrowheads="1"/>
              </p:cNvSpPr>
              <p:nvPr/>
            </p:nvSpPr>
            <p:spPr bwMode="auto">
              <a:xfrm>
                <a:off x="3090" y="887"/>
                <a:ext cx="258"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grpSp>
        <p:sp>
          <p:nvSpPr>
            <p:cNvPr id="436" name="Rectangle 659"/>
            <p:cNvSpPr>
              <a:spLocks noChangeArrowheads="1"/>
            </p:cNvSpPr>
            <p:nvPr/>
          </p:nvSpPr>
          <p:spPr bwMode="auto">
            <a:xfrm>
              <a:off x="3238812" y="3362258"/>
              <a:ext cx="174405" cy="518917"/>
            </a:xfrm>
            <a:prstGeom prst="rect">
              <a:avLst/>
            </a:prstGeom>
            <a:solidFill>
              <a:schemeClr val="bg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37" name="Rectangle 660"/>
            <p:cNvSpPr>
              <a:spLocks noChangeArrowheads="1"/>
            </p:cNvSpPr>
            <p:nvPr/>
          </p:nvSpPr>
          <p:spPr bwMode="auto">
            <a:xfrm>
              <a:off x="3590709" y="3313065"/>
              <a:ext cx="174405" cy="568111"/>
            </a:xfrm>
            <a:prstGeom prst="rect">
              <a:avLst/>
            </a:prstGeom>
            <a:solidFill>
              <a:schemeClr val="bg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38" name="Rectangle 661"/>
            <p:cNvSpPr>
              <a:spLocks noChangeArrowheads="1"/>
            </p:cNvSpPr>
            <p:nvPr/>
          </p:nvSpPr>
          <p:spPr bwMode="auto">
            <a:xfrm>
              <a:off x="3939519" y="3084551"/>
              <a:ext cx="174405" cy="796624"/>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39" name="Rectangle 662"/>
            <p:cNvSpPr>
              <a:spLocks noChangeArrowheads="1"/>
            </p:cNvSpPr>
            <p:nvPr/>
          </p:nvSpPr>
          <p:spPr bwMode="auto">
            <a:xfrm>
              <a:off x="4285242" y="3071856"/>
              <a:ext cx="174405" cy="809320"/>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440" name="Line 663"/>
            <p:cNvSpPr>
              <a:spLocks noChangeShapeType="1"/>
            </p:cNvSpPr>
            <p:nvPr/>
          </p:nvSpPr>
          <p:spPr bwMode="auto">
            <a:xfrm flipV="1">
              <a:off x="3325243" y="3336869"/>
              <a:ext cx="0" cy="2539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41" name="Line 664"/>
            <p:cNvSpPr>
              <a:spLocks noChangeShapeType="1"/>
            </p:cNvSpPr>
            <p:nvPr/>
          </p:nvSpPr>
          <p:spPr bwMode="auto">
            <a:xfrm>
              <a:off x="3291288" y="3336869"/>
              <a:ext cx="6945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42" name="Line 665"/>
            <p:cNvSpPr>
              <a:spLocks noChangeShapeType="1"/>
            </p:cNvSpPr>
            <p:nvPr/>
          </p:nvSpPr>
          <p:spPr bwMode="auto">
            <a:xfrm flipV="1">
              <a:off x="3677140" y="3262284"/>
              <a:ext cx="0" cy="5078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43" name="Line 666"/>
            <p:cNvSpPr>
              <a:spLocks noChangeShapeType="1"/>
            </p:cNvSpPr>
            <p:nvPr/>
          </p:nvSpPr>
          <p:spPr bwMode="auto">
            <a:xfrm>
              <a:off x="3643184" y="3262284"/>
              <a:ext cx="6945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44" name="Line 667"/>
            <p:cNvSpPr>
              <a:spLocks noChangeShapeType="1"/>
            </p:cNvSpPr>
            <p:nvPr/>
          </p:nvSpPr>
          <p:spPr bwMode="auto">
            <a:xfrm flipV="1">
              <a:off x="4025950" y="3059160"/>
              <a:ext cx="0" cy="2539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45" name="Line 668"/>
            <p:cNvSpPr>
              <a:spLocks noChangeShapeType="1"/>
            </p:cNvSpPr>
            <p:nvPr/>
          </p:nvSpPr>
          <p:spPr bwMode="auto">
            <a:xfrm>
              <a:off x="3991995" y="3059160"/>
              <a:ext cx="6945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46" name="Line 669"/>
            <p:cNvSpPr>
              <a:spLocks noChangeShapeType="1"/>
            </p:cNvSpPr>
            <p:nvPr/>
          </p:nvSpPr>
          <p:spPr bwMode="auto">
            <a:xfrm flipV="1">
              <a:off x="4371673" y="3052813"/>
              <a:ext cx="0" cy="1904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47" name="Line 670"/>
            <p:cNvSpPr>
              <a:spLocks noChangeShapeType="1"/>
            </p:cNvSpPr>
            <p:nvPr/>
          </p:nvSpPr>
          <p:spPr bwMode="auto">
            <a:xfrm>
              <a:off x="4337719" y="3052813"/>
              <a:ext cx="6945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nvGrpSpPr>
            <p:cNvPr id="448" name="Group 715"/>
            <p:cNvGrpSpPr>
              <a:grpSpLocks/>
            </p:cNvGrpSpPr>
            <p:nvPr/>
          </p:nvGrpSpPr>
          <p:grpSpPr bwMode="auto">
            <a:xfrm>
              <a:off x="3137044" y="3844359"/>
              <a:ext cx="1399871" cy="36499"/>
              <a:chOff x="2562" y="809"/>
              <a:chExt cx="907" cy="23"/>
            </a:xfrm>
          </p:grpSpPr>
          <p:sp>
            <p:nvSpPr>
              <p:cNvPr id="466" name="Line 679"/>
              <p:cNvSpPr>
                <a:spLocks noChangeShapeType="1"/>
              </p:cNvSpPr>
              <p:nvPr/>
            </p:nvSpPr>
            <p:spPr bwMode="auto">
              <a:xfrm>
                <a:off x="2562" y="832"/>
                <a:ext cx="90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67" name="Line 681"/>
              <p:cNvSpPr>
                <a:spLocks noChangeShapeType="1"/>
              </p:cNvSpPr>
              <p:nvPr/>
            </p:nvSpPr>
            <p:spPr bwMode="auto">
              <a:xfrm flipV="1">
                <a:off x="2790" y="809"/>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68" name="Line 682"/>
              <p:cNvSpPr>
                <a:spLocks noChangeShapeType="1"/>
              </p:cNvSpPr>
              <p:nvPr/>
            </p:nvSpPr>
            <p:spPr bwMode="auto">
              <a:xfrm flipV="1">
                <a:off x="3017" y="809"/>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69" name="Line 683"/>
              <p:cNvSpPr>
                <a:spLocks noChangeShapeType="1"/>
              </p:cNvSpPr>
              <p:nvPr/>
            </p:nvSpPr>
            <p:spPr bwMode="auto">
              <a:xfrm flipV="1">
                <a:off x="3241" y="809"/>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70" name="Line 684"/>
              <p:cNvSpPr>
                <a:spLocks noChangeShapeType="1"/>
              </p:cNvSpPr>
              <p:nvPr/>
            </p:nvSpPr>
            <p:spPr bwMode="auto">
              <a:xfrm flipV="1">
                <a:off x="3469" y="809"/>
                <a:ext cx="0"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sp>
          <p:nvSpPr>
            <p:cNvPr id="449" name="Line 1111"/>
            <p:cNvSpPr>
              <a:spLocks noChangeShapeType="1"/>
            </p:cNvSpPr>
            <p:nvPr/>
          </p:nvSpPr>
          <p:spPr bwMode="auto">
            <a:xfrm>
              <a:off x="3141577" y="2622763"/>
              <a:ext cx="0" cy="109654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50" name="Line 1112"/>
            <p:cNvSpPr>
              <a:spLocks noChangeShapeType="1"/>
            </p:cNvSpPr>
            <p:nvPr/>
          </p:nvSpPr>
          <p:spPr bwMode="auto">
            <a:xfrm>
              <a:off x="3141577" y="3462234"/>
              <a:ext cx="3549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51" name="Line 1113"/>
            <p:cNvSpPr>
              <a:spLocks noChangeShapeType="1"/>
            </p:cNvSpPr>
            <p:nvPr/>
          </p:nvSpPr>
          <p:spPr bwMode="auto">
            <a:xfrm>
              <a:off x="3141577" y="3254350"/>
              <a:ext cx="3549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52" name="Line 1114"/>
            <p:cNvSpPr>
              <a:spLocks noChangeShapeType="1"/>
            </p:cNvSpPr>
            <p:nvPr/>
          </p:nvSpPr>
          <p:spPr bwMode="auto">
            <a:xfrm>
              <a:off x="3141577" y="3041705"/>
              <a:ext cx="3549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53" name="Line 1115"/>
            <p:cNvSpPr>
              <a:spLocks noChangeShapeType="1"/>
            </p:cNvSpPr>
            <p:nvPr/>
          </p:nvSpPr>
          <p:spPr bwMode="auto">
            <a:xfrm>
              <a:off x="3141577" y="2835408"/>
              <a:ext cx="3549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54" name="Line 1116"/>
            <p:cNvSpPr>
              <a:spLocks noChangeShapeType="1"/>
            </p:cNvSpPr>
            <p:nvPr/>
          </p:nvSpPr>
          <p:spPr bwMode="auto">
            <a:xfrm>
              <a:off x="3141577" y="2622763"/>
              <a:ext cx="3549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61" name="Line 1129"/>
            <p:cNvSpPr>
              <a:spLocks noChangeShapeType="1"/>
            </p:cNvSpPr>
            <p:nvPr/>
          </p:nvSpPr>
          <p:spPr bwMode="auto">
            <a:xfrm>
              <a:off x="3141577" y="3768506"/>
              <a:ext cx="0" cy="1079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62" name="Line 1130"/>
            <p:cNvSpPr>
              <a:spLocks noChangeShapeType="1"/>
            </p:cNvSpPr>
            <p:nvPr/>
          </p:nvSpPr>
          <p:spPr bwMode="auto">
            <a:xfrm flipH="1">
              <a:off x="3104535" y="3689161"/>
              <a:ext cx="69453" cy="7299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63" name="Line 1131"/>
            <p:cNvSpPr>
              <a:spLocks noChangeShapeType="1"/>
            </p:cNvSpPr>
            <p:nvPr/>
          </p:nvSpPr>
          <p:spPr bwMode="auto">
            <a:xfrm flipH="1">
              <a:off x="3104535" y="3733593"/>
              <a:ext cx="69453" cy="7299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64" name="Line 1112"/>
            <p:cNvSpPr>
              <a:spLocks noChangeShapeType="1"/>
            </p:cNvSpPr>
            <p:nvPr/>
          </p:nvSpPr>
          <p:spPr bwMode="auto">
            <a:xfrm>
              <a:off x="3141577" y="3668531"/>
              <a:ext cx="3549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65" name="Rectangle 1124"/>
            <p:cNvSpPr>
              <a:spLocks noChangeArrowheads="1"/>
            </p:cNvSpPr>
            <p:nvPr/>
          </p:nvSpPr>
          <p:spPr bwMode="auto">
            <a:xfrm>
              <a:off x="3011116" y="3618038"/>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25</a:t>
              </a:r>
              <a:endParaRPr lang="en-US" altLang="ja-JP" sz="600">
                <a:cs typeface="Arial" panose="020B0604020202020204" pitchFamily="34" charset="0"/>
              </a:endParaRPr>
            </a:p>
          </p:txBody>
        </p:sp>
        <p:sp>
          <p:nvSpPr>
            <p:cNvPr id="568" name="Text Box 426"/>
            <p:cNvSpPr txBox="1">
              <a:spLocks noChangeArrowheads="1"/>
            </p:cNvSpPr>
            <p:nvPr/>
          </p:nvSpPr>
          <p:spPr bwMode="auto">
            <a:xfrm>
              <a:off x="433374" y="646080"/>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smtClean="0">
                  <a:cs typeface="Arial" panose="020B0604020202020204" pitchFamily="34" charset="0"/>
                </a:rPr>
                <a:t>A</a:t>
              </a:r>
              <a:endParaRPr lang="en-US" altLang="ja-JP" dirty="0">
                <a:cs typeface="Arial" panose="020B0604020202020204" pitchFamily="34" charset="0"/>
              </a:endParaRPr>
            </a:p>
          </p:txBody>
        </p:sp>
        <p:sp>
          <p:nvSpPr>
            <p:cNvPr id="475" name="Text Box 84"/>
            <p:cNvSpPr txBox="1">
              <a:spLocks noChangeArrowheads="1"/>
            </p:cNvSpPr>
            <p:nvPr/>
          </p:nvSpPr>
          <p:spPr bwMode="auto">
            <a:xfrm rot="16200000">
              <a:off x="101420" y="1355626"/>
              <a:ext cx="9797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err="1">
                  <a:cs typeface="Arial" panose="020B0604020202020204" pitchFamily="34" charset="0"/>
                </a:rPr>
                <a:t>Cyt.C</a:t>
              </a:r>
              <a:r>
                <a:rPr lang="en-US" altLang="ja-JP" sz="900" dirty="0">
                  <a:cs typeface="Arial" panose="020B0604020202020204" pitchFamily="34" charset="0"/>
                </a:rPr>
                <a:t> reduction</a:t>
              </a:r>
            </a:p>
            <a:p>
              <a:pPr algn="ctr" eaLnBrk="1" hangingPunct="1"/>
              <a:r>
                <a:rPr lang="en-US" altLang="ja-JP" sz="900" dirty="0">
                  <a:cs typeface="Arial" panose="020B0604020202020204" pitchFamily="34" charset="0"/>
                </a:rPr>
                <a:t>(</a:t>
              </a:r>
              <a:r>
                <a:rPr lang="el-GR" altLang="ja-JP" sz="900" dirty="0">
                  <a:cs typeface="Arial" panose="020B0604020202020204" pitchFamily="34" charset="0"/>
                </a:rPr>
                <a:t>Δ</a:t>
              </a:r>
              <a:r>
                <a:rPr lang="en-US" altLang="ja-JP" sz="900" dirty="0">
                  <a:cs typeface="Arial" panose="020B0604020202020204" pitchFamily="34" charset="0"/>
                </a:rPr>
                <a:t>mOD</a:t>
              </a:r>
              <a:r>
                <a:rPr lang="en-US" altLang="ja-JP" sz="900" baseline="-25000" dirty="0">
                  <a:cs typeface="Arial" panose="020B0604020202020204" pitchFamily="34" charset="0"/>
                </a:rPr>
                <a:t>550</a:t>
              </a:r>
              <a:r>
                <a:rPr lang="en-US" altLang="ja-JP" sz="900" dirty="0">
                  <a:cs typeface="Arial" panose="020B0604020202020204" pitchFamily="34" charset="0"/>
                </a:rPr>
                <a:t>) </a:t>
              </a:r>
              <a:endParaRPr lang="ja-JP" altLang="en-US" sz="900" dirty="0">
                <a:cs typeface="Arial" panose="020B0604020202020204" pitchFamily="34" charset="0"/>
              </a:endParaRPr>
            </a:p>
          </p:txBody>
        </p:sp>
        <p:sp>
          <p:nvSpPr>
            <p:cNvPr id="479" name="Rectangle 32"/>
            <p:cNvSpPr>
              <a:spLocks noChangeArrowheads="1"/>
            </p:cNvSpPr>
            <p:nvPr/>
          </p:nvSpPr>
          <p:spPr bwMode="auto">
            <a:xfrm>
              <a:off x="803995" y="2085930"/>
              <a:ext cx="4393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480" name="Rectangle 33"/>
            <p:cNvSpPr>
              <a:spLocks noChangeArrowheads="1"/>
            </p:cNvSpPr>
            <p:nvPr/>
          </p:nvSpPr>
          <p:spPr bwMode="auto">
            <a:xfrm>
              <a:off x="782938" y="1791801"/>
              <a:ext cx="87873"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20</a:t>
              </a:r>
              <a:endParaRPr lang="en-US" altLang="ja-JP" sz="600">
                <a:cs typeface="Arial" panose="020B0604020202020204" pitchFamily="34" charset="0"/>
              </a:endParaRPr>
            </a:p>
          </p:txBody>
        </p:sp>
        <p:sp>
          <p:nvSpPr>
            <p:cNvPr id="481" name="Rectangle 34"/>
            <p:cNvSpPr>
              <a:spLocks noChangeArrowheads="1"/>
            </p:cNvSpPr>
            <p:nvPr/>
          </p:nvSpPr>
          <p:spPr bwMode="auto">
            <a:xfrm>
              <a:off x="782938" y="1495601"/>
              <a:ext cx="87873"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40</a:t>
              </a:r>
              <a:endParaRPr lang="en-US" altLang="ja-JP" sz="600">
                <a:cs typeface="Arial" panose="020B0604020202020204" pitchFamily="34" charset="0"/>
              </a:endParaRPr>
            </a:p>
          </p:txBody>
        </p:sp>
        <p:sp>
          <p:nvSpPr>
            <p:cNvPr id="482" name="Rectangle 35"/>
            <p:cNvSpPr>
              <a:spLocks noChangeArrowheads="1"/>
            </p:cNvSpPr>
            <p:nvPr/>
          </p:nvSpPr>
          <p:spPr bwMode="auto">
            <a:xfrm>
              <a:off x="782938" y="1198665"/>
              <a:ext cx="87873"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60</a:t>
              </a:r>
              <a:endParaRPr lang="en-US" altLang="ja-JP" sz="600">
                <a:cs typeface="Arial" panose="020B0604020202020204" pitchFamily="34" charset="0"/>
              </a:endParaRPr>
            </a:p>
          </p:txBody>
        </p:sp>
        <p:sp>
          <p:nvSpPr>
            <p:cNvPr id="483" name="Rectangle 36"/>
            <p:cNvSpPr>
              <a:spLocks noChangeArrowheads="1"/>
            </p:cNvSpPr>
            <p:nvPr/>
          </p:nvSpPr>
          <p:spPr bwMode="auto">
            <a:xfrm>
              <a:off x="782938" y="914429"/>
              <a:ext cx="87873"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80</a:t>
              </a:r>
              <a:endParaRPr lang="en-US" altLang="ja-JP" sz="600" dirty="0">
                <a:cs typeface="Arial" panose="020B0604020202020204" pitchFamily="34" charset="0"/>
              </a:endParaRPr>
            </a:p>
          </p:txBody>
        </p:sp>
        <p:sp>
          <p:nvSpPr>
            <p:cNvPr id="476" name="Text Box 85"/>
            <p:cNvSpPr txBox="1">
              <a:spLocks noChangeArrowheads="1"/>
            </p:cNvSpPr>
            <p:nvPr/>
          </p:nvSpPr>
          <p:spPr bwMode="auto">
            <a:xfrm>
              <a:off x="1299665" y="2248922"/>
              <a:ext cx="62549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err="1">
                  <a:cs typeface="Arial" panose="020B0604020202020204" pitchFamily="34" charset="0"/>
                </a:rPr>
                <a:t>Tiron</a:t>
              </a:r>
              <a:r>
                <a:rPr lang="en-US" altLang="ja-JP" sz="700" dirty="0">
                  <a:cs typeface="Arial" panose="020B0604020202020204" pitchFamily="34" charset="0"/>
                </a:rPr>
                <a:t> (</a:t>
              </a:r>
              <a:r>
                <a:rPr lang="en-US" altLang="ja-JP" sz="700" dirty="0" err="1">
                  <a:cs typeface="Arial" panose="020B0604020202020204" pitchFamily="34" charset="0"/>
                </a:rPr>
                <a:t>mM</a:t>
              </a:r>
              <a:r>
                <a:rPr lang="en-US" altLang="ja-JP" sz="700" dirty="0">
                  <a:cs typeface="Arial" panose="020B0604020202020204" pitchFamily="34" charset="0"/>
                </a:rPr>
                <a:t>)</a:t>
              </a:r>
            </a:p>
          </p:txBody>
        </p:sp>
        <p:sp>
          <p:nvSpPr>
            <p:cNvPr id="484" name="Rectangle 37"/>
            <p:cNvSpPr>
              <a:spLocks noChangeArrowheads="1"/>
            </p:cNvSpPr>
            <p:nvPr/>
          </p:nvSpPr>
          <p:spPr bwMode="auto">
            <a:xfrm>
              <a:off x="1069075" y="2176791"/>
              <a:ext cx="4393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0</a:t>
              </a:r>
              <a:endParaRPr lang="en-US" altLang="ja-JP" sz="600" dirty="0">
                <a:cs typeface="Arial" panose="020B0604020202020204" pitchFamily="34" charset="0"/>
              </a:endParaRPr>
            </a:p>
          </p:txBody>
        </p:sp>
        <p:sp>
          <p:nvSpPr>
            <p:cNvPr id="485" name="Rectangle 38"/>
            <p:cNvSpPr>
              <a:spLocks noChangeArrowheads="1"/>
            </p:cNvSpPr>
            <p:nvPr/>
          </p:nvSpPr>
          <p:spPr bwMode="auto">
            <a:xfrm>
              <a:off x="1389413" y="2176791"/>
              <a:ext cx="15448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0.01</a:t>
              </a:r>
              <a:endParaRPr lang="en-US" altLang="ja-JP" sz="600" dirty="0">
                <a:cs typeface="Arial" panose="020B0604020202020204" pitchFamily="34" charset="0"/>
              </a:endParaRPr>
            </a:p>
          </p:txBody>
        </p:sp>
        <p:sp>
          <p:nvSpPr>
            <p:cNvPr id="486" name="Rectangle 39"/>
            <p:cNvSpPr>
              <a:spLocks noChangeArrowheads="1"/>
            </p:cNvSpPr>
            <p:nvPr/>
          </p:nvSpPr>
          <p:spPr bwMode="auto">
            <a:xfrm>
              <a:off x="1760223" y="2173984"/>
              <a:ext cx="110550"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0.1</a:t>
              </a:r>
              <a:endParaRPr lang="en-US" altLang="ja-JP" sz="600">
                <a:cs typeface="Arial" panose="020B0604020202020204" pitchFamily="34" charset="0"/>
              </a:endParaRPr>
            </a:p>
          </p:txBody>
        </p:sp>
        <p:sp>
          <p:nvSpPr>
            <p:cNvPr id="487" name="Rectangle 40"/>
            <p:cNvSpPr>
              <a:spLocks noChangeArrowheads="1"/>
            </p:cNvSpPr>
            <p:nvPr/>
          </p:nvSpPr>
          <p:spPr bwMode="auto">
            <a:xfrm>
              <a:off x="2155635" y="2176791"/>
              <a:ext cx="4393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a:t>
              </a:r>
              <a:endParaRPr lang="en-US" altLang="ja-JP" sz="600">
                <a:cs typeface="Arial" panose="020B0604020202020204" pitchFamily="34" charset="0"/>
              </a:endParaRPr>
            </a:p>
          </p:txBody>
        </p:sp>
        <p:grpSp>
          <p:nvGrpSpPr>
            <p:cNvPr id="494" name="グループ化 144"/>
            <p:cNvGrpSpPr>
              <a:grpSpLocks/>
            </p:cNvGrpSpPr>
            <p:nvPr/>
          </p:nvGrpSpPr>
          <p:grpSpPr bwMode="auto">
            <a:xfrm>
              <a:off x="1011677" y="1355115"/>
              <a:ext cx="179404" cy="798250"/>
              <a:chOff x="2016125" y="3163888"/>
              <a:chExt cx="179387" cy="839788"/>
            </a:xfrm>
          </p:grpSpPr>
          <p:sp>
            <p:nvSpPr>
              <p:cNvPr id="519" name="Rectangle 6"/>
              <p:cNvSpPr>
                <a:spLocks noChangeArrowheads="1"/>
              </p:cNvSpPr>
              <p:nvPr/>
            </p:nvSpPr>
            <p:spPr bwMode="auto">
              <a:xfrm>
                <a:off x="2016125" y="3178176"/>
                <a:ext cx="179387" cy="825500"/>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520" name="Line 7"/>
              <p:cNvSpPr>
                <a:spLocks noChangeShapeType="1"/>
              </p:cNvSpPr>
              <p:nvPr/>
            </p:nvSpPr>
            <p:spPr bwMode="auto">
              <a:xfrm flipV="1">
                <a:off x="2105818" y="3163888"/>
                <a:ext cx="0" cy="142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21" name="Line 8"/>
              <p:cNvSpPr>
                <a:spLocks noChangeShapeType="1"/>
              </p:cNvSpPr>
              <p:nvPr/>
            </p:nvSpPr>
            <p:spPr bwMode="auto">
              <a:xfrm>
                <a:off x="2069818" y="3163888"/>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495" name="グループ化 145"/>
            <p:cNvGrpSpPr>
              <a:grpSpLocks/>
            </p:cNvGrpSpPr>
            <p:nvPr/>
          </p:nvGrpSpPr>
          <p:grpSpPr bwMode="auto">
            <a:xfrm>
              <a:off x="1378425" y="1555809"/>
              <a:ext cx="179404" cy="597556"/>
              <a:chOff x="2382838" y="3375025"/>
              <a:chExt cx="179387" cy="628650"/>
            </a:xfrm>
          </p:grpSpPr>
          <p:sp>
            <p:nvSpPr>
              <p:cNvPr id="516" name="Rectangle 10"/>
              <p:cNvSpPr>
                <a:spLocks noChangeArrowheads="1"/>
              </p:cNvSpPr>
              <p:nvPr/>
            </p:nvSpPr>
            <p:spPr bwMode="auto">
              <a:xfrm>
                <a:off x="2382838" y="3381375"/>
                <a:ext cx="179387" cy="622300"/>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517" name="Line 11"/>
              <p:cNvSpPr>
                <a:spLocks noChangeShapeType="1"/>
              </p:cNvSpPr>
              <p:nvPr/>
            </p:nvSpPr>
            <p:spPr bwMode="auto">
              <a:xfrm flipV="1">
                <a:off x="2472531" y="3375025"/>
                <a:ext cx="0" cy="63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18" name="Line 12"/>
              <p:cNvSpPr>
                <a:spLocks noChangeShapeType="1"/>
              </p:cNvSpPr>
              <p:nvPr/>
            </p:nvSpPr>
            <p:spPr bwMode="auto">
              <a:xfrm>
                <a:off x="2436531" y="3375025"/>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496" name="グループ化 146"/>
            <p:cNvGrpSpPr>
              <a:grpSpLocks/>
            </p:cNvGrpSpPr>
            <p:nvPr/>
          </p:nvGrpSpPr>
          <p:grpSpPr bwMode="auto">
            <a:xfrm>
              <a:off x="1729295" y="1813844"/>
              <a:ext cx="179404" cy="339521"/>
              <a:chOff x="2733675" y="3646488"/>
              <a:chExt cx="179387" cy="357188"/>
            </a:xfrm>
          </p:grpSpPr>
          <p:sp>
            <p:nvSpPr>
              <p:cNvPr id="513" name="Rectangle 14"/>
              <p:cNvSpPr>
                <a:spLocks noChangeArrowheads="1"/>
              </p:cNvSpPr>
              <p:nvPr/>
            </p:nvSpPr>
            <p:spPr bwMode="auto">
              <a:xfrm>
                <a:off x="2733675" y="3654426"/>
                <a:ext cx="179387" cy="349250"/>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514" name="Line 15"/>
              <p:cNvSpPr>
                <a:spLocks noChangeShapeType="1"/>
              </p:cNvSpPr>
              <p:nvPr/>
            </p:nvSpPr>
            <p:spPr bwMode="auto">
              <a:xfrm flipV="1">
                <a:off x="2823368" y="3646488"/>
                <a:ext cx="0" cy="79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15" name="Line 16"/>
              <p:cNvSpPr>
                <a:spLocks noChangeShapeType="1"/>
              </p:cNvSpPr>
              <p:nvPr/>
            </p:nvSpPr>
            <p:spPr bwMode="auto">
              <a:xfrm>
                <a:off x="2787368" y="3646488"/>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497" name="グループ化 147"/>
            <p:cNvGrpSpPr>
              <a:grpSpLocks/>
            </p:cNvGrpSpPr>
            <p:nvPr/>
          </p:nvGrpSpPr>
          <p:grpSpPr bwMode="auto">
            <a:xfrm>
              <a:off x="2089693" y="2080934"/>
              <a:ext cx="179404" cy="72431"/>
              <a:chOff x="3094038" y="3927475"/>
              <a:chExt cx="179387" cy="76200"/>
            </a:xfrm>
          </p:grpSpPr>
          <p:sp>
            <p:nvSpPr>
              <p:cNvPr id="510" name="Rectangle 18"/>
              <p:cNvSpPr>
                <a:spLocks noChangeArrowheads="1"/>
              </p:cNvSpPr>
              <p:nvPr/>
            </p:nvSpPr>
            <p:spPr bwMode="auto">
              <a:xfrm>
                <a:off x="3094038" y="3927475"/>
                <a:ext cx="179387" cy="76200"/>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511" name="Line 19"/>
              <p:cNvSpPr>
                <a:spLocks noChangeShapeType="1"/>
              </p:cNvSpPr>
              <p:nvPr/>
            </p:nvSpPr>
            <p:spPr bwMode="auto">
              <a:xfrm>
                <a:off x="3183731" y="3927475"/>
                <a:ext cx="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12" name="Line 20"/>
              <p:cNvSpPr>
                <a:spLocks noChangeShapeType="1"/>
              </p:cNvSpPr>
              <p:nvPr/>
            </p:nvSpPr>
            <p:spPr bwMode="auto">
              <a:xfrm>
                <a:off x="3147731" y="3927475"/>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498" name="グループ化 148"/>
            <p:cNvGrpSpPr>
              <a:grpSpLocks/>
            </p:cNvGrpSpPr>
            <p:nvPr/>
          </p:nvGrpSpPr>
          <p:grpSpPr bwMode="auto">
            <a:xfrm>
              <a:off x="914830" y="956744"/>
              <a:ext cx="36003" cy="1196621"/>
              <a:chOff x="1919287" y="2744788"/>
              <a:chExt cx="36000" cy="1258888"/>
            </a:xfrm>
          </p:grpSpPr>
          <p:sp>
            <p:nvSpPr>
              <p:cNvPr id="505" name="Line 22"/>
              <p:cNvSpPr>
                <a:spLocks noChangeShapeType="1"/>
              </p:cNvSpPr>
              <p:nvPr/>
            </p:nvSpPr>
            <p:spPr bwMode="auto">
              <a:xfrm>
                <a:off x="1919287" y="2744788"/>
                <a:ext cx="0" cy="12588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06" name="Line 23"/>
              <p:cNvSpPr>
                <a:spLocks noChangeShapeType="1"/>
              </p:cNvSpPr>
              <p:nvPr/>
            </p:nvSpPr>
            <p:spPr bwMode="auto">
              <a:xfrm>
                <a:off x="1919287" y="3689351"/>
                <a:ext cx="36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07" name="Line 24"/>
              <p:cNvSpPr>
                <a:spLocks noChangeShapeType="1"/>
              </p:cNvSpPr>
              <p:nvPr/>
            </p:nvSpPr>
            <p:spPr bwMode="auto">
              <a:xfrm>
                <a:off x="1919287" y="3375026"/>
                <a:ext cx="36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08" name="Line 25"/>
              <p:cNvSpPr>
                <a:spLocks noChangeShapeType="1"/>
              </p:cNvSpPr>
              <p:nvPr/>
            </p:nvSpPr>
            <p:spPr bwMode="auto">
              <a:xfrm>
                <a:off x="1919287" y="3059113"/>
                <a:ext cx="36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09" name="Line 26"/>
              <p:cNvSpPr>
                <a:spLocks noChangeShapeType="1"/>
              </p:cNvSpPr>
              <p:nvPr/>
            </p:nvSpPr>
            <p:spPr bwMode="auto">
              <a:xfrm>
                <a:off x="1919287" y="2744788"/>
                <a:ext cx="36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499" name="グループ化 143"/>
            <p:cNvGrpSpPr>
              <a:grpSpLocks/>
            </p:cNvGrpSpPr>
            <p:nvPr/>
          </p:nvGrpSpPr>
          <p:grpSpPr bwMode="auto">
            <a:xfrm>
              <a:off x="914831" y="2119146"/>
              <a:ext cx="1439999" cy="34219"/>
              <a:chOff x="1919288" y="3975099"/>
              <a:chExt cx="1439862" cy="36000"/>
            </a:xfrm>
          </p:grpSpPr>
          <p:sp>
            <p:nvSpPr>
              <p:cNvPr id="500" name="Line 27"/>
              <p:cNvSpPr>
                <a:spLocks noChangeShapeType="1"/>
              </p:cNvSpPr>
              <p:nvPr/>
            </p:nvSpPr>
            <p:spPr bwMode="auto">
              <a:xfrm>
                <a:off x="1919288" y="4011099"/>
                <a:ext cx="14398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01" name="Line 28"/>
              <p:cNvSpPr>
                <a:spLocks noChangeShapeType="1"/>
              </p:cNvSpPr>
              <p:nvPr/>
            </p:nvSpPr>
            <p:spPr bwMode="auto">
              <a:xfrm flipV="1">
                <a:off x="2279650" y="3975099"/>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02" name="Line 29"/>
              <p:cNvSpPr>
                <a:spLocks noChangeShapeType="1"/>
              </p:cNvSpPr>
              <p:nvPr/>
            </p:nvSpPr>
            <p:spPr bwMode="auto">
              <a:xfrm flipV="1">
                <a:off x="2640013" y="3975099"/>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03" name="Line 30"/>
              <p:cNvSpPr>
                <a:spLocks noChangeShapeType="1"/>
              </p:cNvSpPr>
              <p:nvPr/>
            </p:nvSpPr>
            <p:spPr bwMode="auto">
              <a:xfrm flipV="1">
                <a:off x="2998788" y="3975099"/>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04" name="Line 31"/>
              <p:cNvSpPr>
                <a:spLocks noChangeShapeType="1"/>
              </p:cNvSpPr>
              <p:nvPr/>
            </p:nvSpPr>
            <p:spPr bwMode="auto">
              <a:xfrm flipV="1">
                <a:off x="3359150" y="3975099"/>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sp>
          <p:nvSpPr>
            <p:cNvPr id="488" name="Line 88"/>
            <p:cNvSpPr>
              <a:spLocks noChangeShapeType="1"/>
            </p:cNvSpPr>
            <p:nvPr/>
          </p:nvSpPr>
          <p:spPr bwMode="auto">
            <a:xfrm>
              <a:off x="1084707" y="1180072"/>
              <a:ext cx="71920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89" name="Line 89"/>
            <p:cNvSpPr>
              <a:spLocks noChangeShapeType="1"/>
            </p:cNvSpPr>
            <p:nvPr/>
          </p:nvSpPr>
          <p:spPr bwMode="auto">
            <a:xfrm>
              <a:off x="1084707" y="1062372"/>
              <a:ext cx="10796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90" name="Text Box 90"/>
            <p:cNvSpPr txBox="1">
              <a:spLocks noChangeArrowheads="1"/>
            </p:cNvSpPr>
            <p:nvPr/>
          </p:nvSpPr>
          <p:spPr bwMode="auto">
            <a:xfrm>
              <a:off x="1248237" y="1011066"/>
              <a:ext cx="410076" cy="29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sp>
          <p:nvSpPr>
            <p:cNvPr id="491" name="Text Box 91"/>
            <p:cNvSpPr txBox="1">
              <a:spLocks noChangeArrowheads="1"/>
            </p:cNvSpPr>
            <p:nvPr/>
          </p:nvSpPr>
          <p:spPr bwMode="auto">
            <a:xfrm>
              <a:off x="1427642" y="893365"/>
              <a:ext cx="410076" cy="29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sp>
          <p:nvSpPr>
            <p:cNvPr id="492" name="Line 92"/>
            <p:cNvSpPr>
              <a:spLocks noChangeShapeType="1"/>
            </p:cNvSpPr>
            <p:nvPr/>
          </p:nvSpPr>
          <p:spPr bwMode="auto">
            <a:xfrm>
              <a:off x="1091060" y="1291736"/>
              <a:ext cx="36039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93" name="Text Box 93"/>
            <p:cNvSpPr txBox="1">
              <a:spLocks noChangeArrowheads="1"/>
            </p:cNvSpPr>
            <p:nvPr/>
          </p:nvSpPr>
          <p:spPr bwMode="auto">
            <a:xfrm>
              <a:off x="1075180" y="1125748"/>
              <a:ext cx="410076" cy="29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grpSp>
          <p:nvGrpSpPr>
            <p:cNvPr id="527" name="グループ化 136"/>
            <p:cNvGrpSpPr>
              <a:grpSpLocks/>
            </p:cNvGrpSpPr>
            <p:nvPr/>
          </p:nvGrpSpPr>
          <p:grpSpPr bwMode="auto">
            <a:xfrm>
              <a:off x="3252217" y="1870575"/>
              <a:ext cx="179406" cy="290769"/>
              <a:chOff x="4035425" y="3713163"/>
              <a:chExt cx="179388" cy="290512"/>
            </a:xfrm>
          </p:grpSpPr>
          <p:sp>
            <p:nvSpPr>
              <p:cNvPr id="561" name="Rectangle 135"/>
              <p:cNvSpPr>
                <a:spLocks noChangeArrowheads="1"/>
              </p:cNvSpPr>
              <p:nvPr/>
            </p:nvSpPr>
            <p:spPr bwMode="auto">
              <a:xfrm>
                <a:off x="4035425" y="3751263"/>
                <a:ext cx="179388" cy="252412"/>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562" name="Line 136"/>
              <p:cNvSpPr>
                <a:spLocks noChangeShapeType="1"/>
              </p:cNvSpPr>
              <p:nvPr/>
            </p:nvSpPr>
            <p:spPr bwMode="auto">
              <a:xfrm flipV="1">
                <a:off x="4125119" y="3713163"/>
                <a:ext cx="0"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63" name="Line 137"/>
              <p:cNvSpPr>
                <a:spLocks noChangeShapeType="1"/>
              </p:cNvSpPr>
              <p:nvPr/>
            </p:nvSpPr>
            <p:spPr bwMode="auto">
              <a:xfrm>
                <a:off x="4089119" y="3713163"/>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528" name="グループ化 137"/>
            <p:cNvGrpSpPr>
              <a:grpSpLocks/>
            </p:cNvGrpSpPr>
            <p:nvPr/>
          </p:nvGrpSpPr>
          <p:grpSpPr bwMode="auto">
            <a:xfrm>
              <a:off x="3609439" y="1938897"/>
              <a:ext cx="179406" cy="222448"/>
              <a:chOff x="4392613" y="3781425"/>
              <a:chExt cx="179388" cy="222251"/>
            </a:xfrm>
          </p:grpSpPr>
          <p:sp>
            <p:nvSpPr>
              <p:cNvPr id="558" name="Rectangle 139"/>
              <p:cNvSpPr>
                <a:spLocks noChangeArrowheads="1"/>
              </p:cNvSpPr>
              <p:nvPr/>
            </p:nvSpPr>
            <p:spPr bwMode="auto">
              <a:xfrm>
                <a:off x="4392613" y="3843338"/>
                <a:ext cx="179388" cy="160338"/>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559" name="Line 140"/>
              <p:cNvSpPr>
                <a:spLocks noChangeShapeType="1"/>
              </p:cNvSpPr>
              <p:nvPr/>
            </p:nvSpPr>
            <p:spPr bwMode="auto">
              <a:xfrm flipV="1">
                <a:off x="4482307" y="3781425"/>
                <a:ext cx="0" cy="619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60" name="Line 141"/>
              <p:cNvSpPr>
                <a:spLocks noChangeShapeType="1"/>
              </p:cNvSpPr>
              <p:nvPr/>
            </p:nvSpPr>
            <p:spPr bwMode="auto">
              <a:xfrm>
                <a:off x="4446307" y="3781425"/>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529" name="グループ化 138"/>
            <p:cNvGrpSpPr>
              <a:grpSpLocks/>
            </p:cNvGrpSpPr>
            <p:nvPr/>
          </p:nvGrpSpPr>
          <p:grpSpPr bwMode="auto">
            <a:xfrm>
              <a:off x="3976186" y="1946843"/>
              <a:ext cx="179406" cy="214502"/>
              <a:chOff x="4759325" y="3789363"/>
              <a:chExt cx="179388" cy="214312"/>
            </a:xfrm>
          </p:grpSpPr>
          <p:sp>
            <p:nvSpPr>
              <p:cNvPr id="555" name="Rectangle 143"/>
              <p:cNvSpPr>
                <a:spLocks noChangeArrowheads="1"/>
              </p:cNvSpPr>
              <p:nvPr/>
            </p:nvSpPr>
            <p:spPr bwMode="auto">
              <a:xfrm>
                <a:off x="4759325" y="3827463"/>
                <a:ext cx="179388" cy="176212"/>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556" name="Line 144"/>
              <p:cNvSpPr>
                <a:spLocks noChangeShapeType="1"/>
              </p:cNvSpPr>
              <p:nvPr/>
            </p:nvSpPr>
            <p:spPr bwMode="auto">
              <a:xfrm flipV="1">
                <a:off x="4849019" y="3789363"/>
                <a:ext cx="0"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57" name="Line 145"/>
              <p:cNvSpPr>
                <a:spLocks noChangeShapeType="1"/>
              </p:cNvSpPr>
              <p:nvPr/>
            </p:nvSpPr>
            <p:spPr bwMode="auto">
              <a:xfrm>
                <a:off x="4813019" y="3789363"/>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530" name="グループ化 139"/>
            <p:cNvGrpSpPr>
              <a:grpSpLocks/>
            </p:cNvGrpSpPr>
            <p:nvPr/>
          </p:nvGrpSpPr>
          <p:grpSpPr bwMode="auto">
            <a:xfrm>
              <a:off x="4331820" y="1822908"/>
              <a:ext cx="179406" cy="338436"/>
              <a:chOff x="5114925" y="3665538"/>
              <a:chExt cx="179388" cy="338137"/>
            </a:xfrm>
          </p:grpSpPr>
          <p:sp>
            <p:nvSpPr>
              <p:cNvPr id="552" name="Rectangle 147"/>
              <p:cNvSpPr>
                <a:spLocks noChangeArrowheads="1"/>
              </p:cNvSpPr>
              <p:nvPr/>
            </p:nvSpPr>
            <p:spPr bwMode="auto">
              <a:xfrm>
                <a:off x="5114925" y="3735388"/>
                <a:ext cx="179388" cy="268287"/>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553" name="Line 148"/>
              <p:cNvSpPr>
                <a:spLocks noChangeShapeType="1"/>
              </p:cNvSpPr>
              <p:nvPr/>
            </p:nvSpPr>
            <p:spPr bwMode="auto">
              <a:xfrm flipV="1">
                <a:off x="5204619" y="3665538"/>
                <a:ext cx="0" cy="698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54" name="Line 149"/>
              <p:cNvSpPr>
                <a:spLocks noChangeShapeType="1"/>
              </p:cNvSpPr>
              <p:nvPr/>
            </p:nvSpPr>
            <p:spPr bwMode="auto">
              <a:xfrm>
                <a:off x="5168619" y="3665538"/>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531" name="グループ化 141"/>
            <p:cNvGrpSpPr>
              <a:grpSpLocks/>
            </p:cNvGrpSpPr>
            <p:nvPr/>
          </p:nvGrpSpPr>
          <p:grpSpPr bwMode="auto">
            <a:xfrm>
              <a:off x="3150608" y="2125313"/>
              <a:ext cx="1439999" cy="36032"/>
              <a:chOff x="3933825" y="3975099"/>
              <a:chExt cx="1439863" cy="36000"/>
            </a:xfrm>
          </p:grpSpPr>
          <p:sp>
            <p:nvSpPr>
              <p:cNvPr id="547" name="Line 157"/>
              <p:cNvSpPr>
                <a:spLocks noChangeShapeType="1"/>
              </p:cNvSpPr>
              <p:nvPr/>
            </p:nvSpPr>
            <p:spPr bwMode="auto">
              <a:xfrm>
                <a:off x="3933825" y="4011099"/>
                <a:ext cx="14398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48" name="Line 158"/>
              <p:cNvSpPr>
                <a:spLocks noChangeShapeType="1"/>
              </p:cNvSpPr>
              <p:nvPr/>
            </p:nvSpPr>
            <p:spPr bwMode="auto">
              <a:xfrm flipV="1">
                <a:off x="4295775" y="3975099"/>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49" name="Line 159"/>
              <p:cNvSpPr>
                <a:spLocks noChangeShapeType="1"/>
              </p:cNvSpPr>
              <p:nvPr/>
            </p:nvSpPr>
            <p:spPr bwMode="auto">
              <a:xfrm flipV="1">
                <a:off x="4657725" y="3975099"/>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50" name="Line 160"/>
              <p:cNvSpPr>
                <a:spLocks noChangeShapeType="1"/>
              </p:cNvSpPr>
              <p:nvPr/>
            </p:nvSpPr>
            <p:spPr bwMode="auto">
              <a:xfrm flipV="1">
                <a:off x="5011738" y="3975099"/>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51" name="Line 161"/>
              <p:cNvSpPr>
                <a:spLocks noChangeShapeType="1"/>
              </p:cNvSpPr>
              <p:nvPr/>
            </p:nvSpPr>
            <p:spPr bwMode="auto">
              <a:xfrm flipV="1">
                <a:off x="5373688" y="3975099"/>
                <a:ext cx="0" cy="36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533" name="グループ化 140"/>
            <p:cNvGrpSpPr>
              <a:grpSpLocks/>
            </p:cNvGrpSpPr>
            <p:nvPr/>
          </p:nvGrpSpPr>
          <p:grpSpPr bwMode="auto">
            <a:xfrm>
              <a:off x="3150607" y="901345"/>
              <a:ext cx="36004" cy="1260000"/>
              <a:chOff x="3933824" y="2744788"/>
              <a:chExt cx="36000" cy="1258887"/>
            </a:xfrm>
          </p:grpSpPr>
          <p:sp>
            <p:nvSpPr>
              <p:cNvPr id="541" name="Line 151"/>
              <p:cNvSpPr>
                <a:spLocks noChangeShapeType="1"/>
              </p:cNvSpPr>
              <p:nvPr/>
            </p:nvSpPr>
            <p:spPr bwMode="auto">
              <a:xfrm>
                <a:off x="3933824" y="2744788"/>
                <a:ext cx="0" cy="12588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42" name="Line 152"/>
              <p:cNvSpPr>
                <a:spLocks noChangeShapeType="1"/>
              </p:cNvSpPr>
              <p:nvPr/>
            </p:nvSpPr>
            <p:spPr bwMode="auto">
              <a:xfrm>
                <a:off x="3933824" y="3751263"/>
                <a:ext cx="36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43" name="Line 153"/>
              <p:cNvSpPr>
                <a:spLocks noChangeShapeType="1"/>
              </p:cNvSpPr>
              <p:nvPr/>
            </p:nvSpPr>
            <p:spPr bwMode="auto">
              <a:xfrm>
                <a:off x="3933824" y="3497263"/>
                <a:ext cx="36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44" name="Line 154"/>
              <p:cNvSpPr>
                <a:spLocks noChangeShapeType="1"/>
              </p:cNvSpPr>
              <p:nvPr/>
            </p:nvSpPr>
            <p:spPr bwMode="auto">
              <a:xfrm>
                <a:off x="3933824" y="3251200"/>
                <a:ext cx="36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45" name="Line 155"/>
              <p:cNvSpPr>
                <a:spLocks noChangeShapeType="1"/>
              </p:cNvSpPr>
              <p:nvPr/>
            </p:nvSpPr>
            <p:spPr bwMode="auto">
              <a:xfrm>
                <a:off x="3933824" y="2997200"/>
                <a:ext cx="36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46" name="Line 156"/>
              <p:cNvSpPr>
                <a:spLocks noChangeShapeType="1"/>
              </p:cNvSpPr>
              <p:nvPr/>
            </p:nvSpPr>
            <p:spPr bwMode="auto">
              <a:xfrm>
                <a:off x="3933824" y="2744788"/>
                <a:ext cx="36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sp>
          <p:nvSpPr>
            <p:cNvPr id="535" name="Rectangle 166"/>
            <p:cNvSpPr>
              <a:spLocks noChangeArrowheads="1"/>
            </p:cNvSpPr>
            <p:nvPr/>
          </p:nvSpPr>
          <p:spPr bwMode="auto">
            <a:xfrm>
              <a:off x="3049715" y="2088303"/>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536" name="Rectangle 167"/>
            <p:cNvSpPr>
              <a:spLocks noChangeArrowheads="1"/>
            </p:cNvSpPr>
            <p:nvPr/>
          </p:nvSpPr>
          <p:spPr bwMode="auto">
            <a:xfrm>
              <a:off x="3049715" y="1862571"/>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a:t>
              </a:r>
              <a:endParaRPr lang="en-US" altLang="ja-JP" sz="600">
                <a:cs typeface="Arial" panose="020B0604020202020204" pitchFamily="34" charset="0"/>
              </a:endParaRPr>
            </a:p>
          </p:txBody>
        </p:sp>
        <p:sp>
          <p:nvSpPr>
            <p:cNvPr id="537" name="Rectangle 168"/>
            <p:cNvSpPr>
              <a:spLocks noChangeArrowheads="1"/>
            </p:cNvSpPr>
            <p:nvPr/>
          </p:nvSpPr>
          <p:spPr bwMode="auto">
            <a:xfrm>
              <a:off x="3049715" y="1621994"/>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a:t>
              </a:r>
              <a:endParaRPr lang="en-US" altLang="ja-JP" sz="600">
                <a:cs typeface="Arial" panose="020B0604020202020204" pitchFamily="34" charset="0"/>
              </a:endParaRPr>
            </a:p>
          </p:txBody>
        </p:sp>
        <p:sp>
          <p:nvSpPr>
            <p:cNvPr id="538" name="Rectangle 169"/>
            <p:cNvSpPr>
              <a:spLocks noChangeArrowheads="1"/>
            </p:cNvSpPr>
            <p:nvPr/>
          </p:nvSpPr>
          <p:spPr bwMode="auto">
            <a:xfrm>
              <a:off x="3049715" y="1369459"/>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6</a:t>
              </a:r>
              <a:endParaRPr lang="en-US" altLang="ja-JP" sz="600">
                <a:cs typeface="Arial" panose="020B0604020202020204" pitchFamily="34" charset="0"/>
              </a:endParaRPr>
            </a:p>
          </p:txBody>
        </p:sp>
        <p:sp>
          <p:nvSpPr>
            <p:cNvPr id="539" name="Rectangle 170"/>
            <p:cNvSpPr>
              <a:spLocks noChangeArrowheads="1"/>
            </p:cNvSpPr>
            <p:nvPr/>
          </p:nvSpPr>
          <p:spPr bwMode="auto">
            <a:xfrm>
              <a:off x="3049715" y="1124595"/>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8</a:t>
              </a:r>
              <a:endParaRPr lang="en-US" altLang="ja-JP" sz="600">
                <a:cs typeface="Arial" panose="020B0604020202020204" pitchFamily="34" charset="0"/>
              </a:endParaRPr>
            </a:p>
          </p:txBody>
        </p:sp>
        <p:sp>
          <p:nvSpPr>
            <p:cNvPr id="540" name="Rectangle 171"/>
            <p:cNvSpPr>
              <a:spLocks noChangeArrowheads="1"/>
            </p:cNvSpPr>
            <p:nvPr/>
          </p:nvSpPr>
          <p:spPr bwMode="auto">
            <a:xfrm>
              <a:off x="3027249" y="879070"/>
              <a:ext cx="87872"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10</a:t>
              </a:r>
              <a:endParaRPr lang="en-US" altLang="ja-JP" sz="600">
                <a:cs typeface="Arial" panose="020B0604020202020204" pitchFamily="34" charset="0"/>
              </a:endParaRPr>
            </a:p>
          </p:txBody>
        </p:sp>
        <p:sp>
          <p:nvSpPr>
            <p:cNvPr id="565" name="Rectangle 173"/>
            <p:cNvSpPr>
              <a:spLocks noChangeArrowheads="1"/>
            </p:cNvSpPr>
            <p:nvPr/>
          </p:nvSpPr>
          <p:spPr bwMode="auto">
            <a:xfrm rot="16200000">
              <a:off x="2338227" y="1309845"/>
              <a:ext cx="10054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a:cs typeface="Arial" panose="020B0604020202020204" pitchFamily="34" charset="0"/>
                </a:rPr>
                <a:t>NADH oxidation</a:t>
              </a:r>
            </a:p>
            <a:p>
              <a:pPr algn="ctr" eaLnBrk="1" hangingPunct="1"/>
              <a:r>
                <a:rPr lang="en-US" altLang="ja-JP" sz="900" dirty="0">
                  <a:cs typeface="Arial" panose="020B0604020202020204" pitchFamily="34" charset="0"/>
                </a:rPr>
                <a:t>(</a:t>
              </a:r>
              <a:r>
                <a:rPr lang="el-GR" altLang="ja-JP" sz="900" dirty="0">
                  <a:cs typeface="Arial" panose="020B0604020202020204" pitchFamily="34" charset="0"/>
                </a:rPr>
                <a:t>Δ</a:t>
              </a:r>
              <a:r>
                <a:rPr lang="en-US" altLang="ja-JP" sz="900" dirty="0">
                  <a:cs typeface="Arial" panose="020B0604020202020204" pitchFamily="34" charset="0"/>
                </a:rPr>
                <a:t>mOD</a:t>
              </a:r>
              <a:r>
                <a:rPr lang="en-US" altLang="ja-JP" sz="900" baseline="-25000" dirty="0">
                  <a:cs typeface="Arial" panose="020B0604020202020204" pitchFamily="34" charset="0"/>
                </a:rPr>
                <a:t>340</a:t>
              </a:r>
              <a:r>
                <a:rPr lang="en-US" altLang="ja-JP" sz="900" dirty="0">
                  <a:cs typeface="Arial" panose="020B0604020202020204" pitchFamily="34" charset="0"/>
                </a:rPr>
                <a:t>) </a:t>
              </a:r>
              <a:endParaRPr lang="ja-JP" altLang="en-US" sz="900" dirty="0">
                <a:cs typeface="Arial" panose="020B0604020202020204" pitchFamily="34" charset="0"/>
              </a:endParaRPr>
            </a:p>
          </p:txBody>
        </p:sp>
        <p:sp>
          <p:nvSpPr>
            <p:cNvPr id="624" name="Text Box 85"/>
            <p:cNvSpPr txBox="1">
              <a:spLocks noChangeArrowheads="1"/>
            </p:cNvSpPr>
            <p:nvPr/>
          </p:nvSpPr>
          <p:spPr bwMode="auto">
            <a:xfrm>
              <a:off x="3552913" y="2255840"/>
              <a:ext cx="62549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err="1">
                  <a:cs typeface="Arial" panose="020B0604020202020204" pitchFamily="34" charset="0"/>
                </a:rPr>
                <a:t>Tiron</a:t>
              </a:r>
              <a:r>
                <a:rPr lang="en-US" altLang="ja-JP" sz="700" dirty="0">
                  <a:cs typeface="Arial" panose="020B0604020202020204" pitchFamily="34" charset="0"/>
                </a:rPr>
                <a:t> (</a:t>
              </a:r>
              <a:r>
                <a:rPr lang="en-US" altLang="ja-JP" sz="700" dirty="0" err="1">
                  <a:cs typeface="Arial" panose="020B0604020202020204" pitchFamily="34" charset="0"/>
                </a:rPr>
                <a:t>mM</a:t>
              </a:r>
              <a:r>
                <a:rPr lang="en-US" altLang="ja-JP" sz="700" dirty="0">
                  <a:cs typeface="Arial" panose="020B0604020202020204" pitchFamily="34" charset="0"/>
                </a:rPr>
                <a:t>)</a:t>
              </a:r>
            </a:p>
          </p:txBody>
        </p:sp>
        <p:sp>
          <p:nvSpPr>
            <p:cNvPr id="625" name="Rectangle 37"/>
            <p:cNvSpPr>
              <a:spLocks noChangeArrowheads="1"/>
            </p:cNvSpPr>
            <p:nvPr/>
          </p:nvSpPr>
          <p:spPr bwMode="auto">
            <a:xfrm>
              <a:off x="3322323" y="2177359"/>
              <a:ext cx="4393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0</a:t>
              </a:r>
              <a:endParaRPr lang="en-US" altLang="ja-JP" sz="600" dirty="0">
                <a:cs typeface="Arial" panose="020B0604020202020204" pitchFamily="34" charset="0"/>
              </a:endParaRPr>
            </a:p>
          </p:txBody>
        </p:sp>
        <p:sp>
          <p:nvSpPr>
            <p:cNvPr id="626" name="Rectangle 38"/>
            <p:cNvSpPr>
              <a:spLocks noChangeArrowheads="1"/>
            </p:cNvSpPr>
            <p:nvPr/>
          </p:nvSpPr>
          <p:spPr bwMode="auto">
            <a:xfrm>
              <a:off x="3642661" y="2177359"/>
              <a:ext cx="15448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0.01</a:t>
              </a:r>
              <a:endParaRPr lang="en-US" altLang="ja-JP" sz="600" dirty="0">
                <a:cs typeface="Arial" panose="020B0604020202020204" pitchFamily="34" charset="0"/>
              </a:endParaRPr>
            </a:p>
          </p:txBody>
        </p:sp>
        <p:sp>
          <p:nvSpPr>
            <p:cNvPr id="627" name="Rectangle 39"/>
            <p:cNvSpPr>
              <a:spLocks noChangeArrowheads="1"/>
            </p:cNvSpPr>
            <p:nvPr/>
          </p:nvSpPr>
          <p:spPr bwMode="auto">
            <a:xfrm>
              <a:off x="4013471" y="2180902"/>
              <a:ext cx="110550"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0.1</a:t>
              </a:r>
              <a:endParaRPr lang="en-US" altLang="ja-JP" sz="600">
                <a:cs typeface="Arial" panose="020B0604020202020204" pitchFamily="34" charset="0"/>
              </a:endParaRPr>
            </a:p>
          </p:txBody>
        </p:sp>
        <p:sp>
          <p:nvSpPr>
            <p:cNvPr id="628" name="Rectangle 40"/>
            <p:cNvSpPr>
              <a:spLocks noChangeArrowheads="1"/>
            </p:cNvSpPr>
            <p:nvPr/>
          </p:nvSpPr>
          <p:spPr bwMode="auto">
            <a:xfrm>
              <a:off x="4408883" y="2177359"/>
              <a:ext cx="4393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1</a:t>
              </a:r>
              <a:endParaRPr lang="en-US" altLang="ja-JP" sz="600" dirty="0">
                <a:cs typeface="Arial" panose="020B0604020202020204" pitchFamily="34" charset="0"/>
              </a:endParaRPr>
            </a:p>
          </p:txBody>
        </p:sp>
        <p:sp>
          <p:nvSpPr>
            <p:cNvPr id="569" name="Text Box 427"/>
            <p:cNvSpPr txBox="1">
              <a:spLocks noChangeArrowheads="1"/>
            </p:cNvSpPr>
            <p:nvPr/>
          </p:nvSpPr>
          <p:spPr bwMode="auto">
            <a:xfrm>
              <a:off x="4636273" y="646080"/>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smtClean="0">
                  <a:cs typeface="Arial" panose="020B0604020202020204" pitchFamily="34" charset="0"/>
                </a:rPr>
                <a:t>B</a:t>
              </a:r>
              <a:endParaRPr lang="en-US" altLang="ja-JP" dirty="0">
                <a:cs typeface="Arial" panose="020B0604020202020204" pitchFamily="34" charset="0"/>
              </a:endParaRPr>
            </a:p>
          </p:txBody>
        </p:sp>
        <p:sp>
          <p:nvSpPr>
            <p:cNvPr id="566" name="Rectangle 381"/>
            <p:cNvSpPr>
              <a:spLocks noChangeArrowheads="1"/>
            </p:cNvSpPr>
            <p:nvPr/>
          </p:nvSpPr>
          <p:spPr bwMode="auto">
            <a:xfrm rot="16200000">
              <a:off x="4357874" y="1349399"/>
              <a:ext cx="10054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a:cs typeface="Arial" panose="020B0604020202020204" pitchFamily="34" charset="0"/>
                </a:rPr>
                <a:t>NADH oxidation</a:t>
              </a:r>
            </a:p>
            <a:p>
              <a:pPr algn="ctr" eaLnBrk="1" hangingPunct="1"/>
              <a:r>
                <a:rPr lang="en-US" altLang="ja-JP" sz="900" dirty="0">
                  <a:cs typeface="Arial" panose="020B0604020202020204" pitchFamily="34" charset="0"/>
                </a:rPr>
                <a:t>(</a:t>
              </a:r>
              <a:r>
                <a:rPr lang="el-GR" altLang="ja-JP" sz="900" dirty="0">
                  <a:cs typeface="Arial" panose="020B0604020202020204" pitchFamily="34" charset="0"/>
                </a:rPr>
                <a:t>Δ</a:t>
              </a:r>
              <a:r>
                <a:rPr lang="en-US" altLang="ja-JP" sz="900" dirty="0">
                  <a:cs typeface="Arial" panose="020B0604020202020204" pitchFamily="34" charset="0"/>
                </a:rPr>
                <a:t>mOD</a:t>
              </a:r>
              <a:r>
                <a:rPr lang="en-US" altLang="ja-JP" sz="900" baseline="-25000" dirty="0">
                  <a:cs typeface="Arial" panose="020B0604020202020204" pitchFamily="34" charset="0"/>
                </a:rPr>
                <a:t>340</a:t>
              </a:r>
              <a:r>
                <a:rPr lang="en-US" altLang="ja-JP" sz="900" dirty="0">
                  <a:cs typeface="Arial" panose="020B0604020202020204" pitchFamily="34" charset="0"/>
                </a:rPr>
                <a:t>) </a:t>
              </a:r>
              <a:endParaRPr lang="ja-JP" altLang="en-US" sz="900" dirty="0">
                <a:cs typeface="Arial" panose="020B0604020202020204" pitchFamily="34" charset="0"/>
              </a:endParaRPr>
            </a:p>
          </p:txBody>
        </p:sp>
        <p:sp>
          <p:nvSpPr>
            <p:cNvPr id="609" name="Rectangle 347"/>
            <p:cNvSpPr>
              <a:spLocks noChangeArrowheads="1"/>
            </p:cNvSpPr>
            <p:nvPr/>
          </p:nvSpPr>
          <p:spPr bwMode="auto">
            <a:xfrm>
              <a:off x="5287941" y="2063353"/>
              <a:ext cx="177257" cy="82512"/>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610" name="Line 348"/>
            <p:cNvSpPr>
              <a:spLocks noChangeShapeType="1"/>
            </p:cNvSpPr>
            <p:nvPr/>
          </p:nvSpPr>
          <p:spPr bwMode="auto">
            <a:xfrm>
              <a:off x="5376570" y="2063353"/>
              <a:ext cx="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11" name="Line 349"/>
            <p:cNvSpPr>
              <a:spLocks noChangeShapeType="1"/>
            </p:cNvSpPr>
            <p:nvPr/>
          </p:nvSpPr>
          <p:spPr bwMode="auto">
            <a:xfrm>
              <a:off x="5340997" y="2063353"/>
              <a:ext cx="71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06" name="Rectangle 351"/>
            <p:cNvSpPr>
              <a:spLocks noChangeArrowheads="1"/>
            </p:cNvSpPr>
            <p:nvPr/>
          </p:nvSpPr>
          <p:spPr bwMode="auto">
            <a:xfrm>
              <a:off x="5645591" y="2075141"/>
              <a:ext cx="177257" cy="70726"/>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607" name="Line 352"/>
            <p:cNvSpPr>
              <a:spLocks noChangeShapeType="1"/>
            </p:cNvSpPr>
            <p:nvPr/>
          </p:nvSpPr>
          <p:spPr bwMode="auto">
            <a:xfrm flipV="1">
              <a:off x="5734220" y="1992628"/>
              <a:ext cx="0" cy="82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08" name="Line 353"/>
            <p:cNvSpPr>
              <a:spLocks noChangeShapeType="1"/>
            </p:cNvSpPr>
            <p:nvPr/>
          </p:nvSpPr>
          <p:spPr bwMode="auto">
            <a:xfrm>
              <a:off x="5698648" y="1992628"/>
              <a:ext cx="71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03" name="Rectangle 355"/>
            <p:cNvSpPr>
              <a:spLocks noChangeArrowheads="1"/>
            </p:cNvSpPr>
            <p:nvPr/>
          </p:nvSpPr>
          <p:spPr bwMode="auto">
            <a:xfrm>
              <a:off x="6000104" y="2075142"/>
              <a:ext cx="177257" cy="70725"/>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604" name="Line 356"/>
            <p:cNvSpPr>
              <a:spLocks noChangeShapeType="1"/>
            </p:cNvSpPr>
            <p:nvPr/>
          </p:nvSpPr>
          <p:spPr bwMode="auto">
            <a:xfrm flipV="1">
              <a:off x="6088733" y="1980841"/>
              <a:ext cx="0" cy="943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05" name="Line 357"/>
            <p:cNvSpPr>
              <a:spLocks noChangeShapeType="1"/>
            </p:cNvSpPr>
            <p:nvPr/>
          </p:nvSpPr>
          <p:spPr bwMode="auto">
            <a:xfrm>
              <a:off x="6053161" y="1980841"/>
              <a:ext cx="71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00" name="Rectangle 359"/>
            <p:cNvSpPr>
              <a:spLocks noChangeArrowheads="1"/>
            </p:cNvSpPr>
            <p:nvPr/>
          </p:nvSpPr>
          <p:spPr bwMode="auto">
            <a:xfrm>
              <a:off x="6354617" y="2049208"/>
              <a:ext cx="177257" cy="96658"/>
            </a:xfrm>
            <a:prstGeom prst="rect">
              <a:avLst/>
            </a:prstGeom>
            <a:solidFill>
              <a:schemeClr val="tx1"/>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601" name="Line 360"/>
            <p:cNvSpPr>
              <a:spLocks noChangeShapeType="1"/>
            </p:cNvSpPr>
            <p:nvPr/>
          </p:nvSpPr>
          <p:spPr bwMode="auto">
            <a:xfrm flipV="1">
              <a:off x="6443246" y="1966695"/>
              <a:ext cx="0" cy="825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02" name="Line 361"/>
            <p:cNvSpPr>
              <a:spLocks noChangeShapeType="1"/>
            </p:cNvSpPr>
            <p:nvPr/>
          </p:nvSpPr>
          <p:spPr bwMode="auto">
            <a:xfrm>
              <a:off x="6407673" y="1966695"/>
              <a:ext cx="71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5" name="Line 367"/>
            <p:cNvSpPr>
              <a:spLocks noChangeShapeType="1"/>
            </p:cNvSpPr>
            <p:nvPr/>
          </p:nvSpPr>
          <p:spPr bwMode="auto">
            <a:xfrm>
              <a:off x="5175665" y="2153048"/>
              <a:ext cx="142275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6" name="Line 368"/>
            <p:cNvSpPr>
              <a:spLocks noChangeShapeType="1"/>
            </p:cNvSpPr>
            <p:nvPr/>
          </p:nvSpPr>
          <p:spPr bwMode="auto">
            <a:xfrm flipV="1">
              <a:off x="5545197" y="2106757"/>
              <a:ext cx="0" cy="534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7" name="Line 369"/>
            <p:cNvSpPr>
              <a:spLocks noChangeShapeType="1"/>
            </p:cNvSpPr>
            <p:nvPr/>
          </p:nvSpPr>
          <p:spPr bwMode="auto">
            <a:xfrm flipV="1">
              <a:off x="5901279" y="2106757"/>
              <a:ext cx="0" cy="534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8" name="Line 370"/>
            <p:cNvSpPr>
              <a:spLocks noChangeShapeType="1"/>
            </p:cNvSpPr>
            <p:nvPr/>
          </p:nvSpPr>
          <p:spPr bwMode="auto">
            <a:xfrm flipV="1">
              <a:off x="6255793" y="2106757"/>
              <a:ext cx="0" cy="534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9" name="Line 371"/>
            <p:cNvSpPr>
              <a:spLocks noChangeShapeType="1"/>
            </p:cNvSpPr>
            <p:nvPr/>
          </p:nvSpPr>
          <p:spPr bwMode="auto">
            <a:xfrm flipV="1">
              <a:off x="6605523" y="2106757"/>
              <a:ext cx="0" cy="534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89" name="Line 151"/>
            <p:cNvSpPr>
              <a:spLocks noChangeShapeType="1"/>
            </p:cNvSpPr>
            <p:nvPr/>
          </p:nvSpPr>
          <p:spPr bwMode="auto">
            <a:xfrm>
              <a:off x="5171873" y="900218"/>
              <a:ext cx="0" cy="12566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0" name="Line 152"/>
            <p:cNvSpPr>
              <a:spLocks noChangeShapeType="1"/>
            </p:cNvSpPr>
            <p:nvPr/>
          </p:nvSpPr>
          <p:spPr bwMode="auto">
            <a:xfrm>
              <a:off x="5171873" y="1904905"/>
              <a:ext cx="356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1" name="Line 153"/>
            <p:cNvSpPr>
              <a:spLocks noChangeShapeType="1"/>
            </p:cNvSpPr>
            <p:nvPr/>
          </p:nvSpPr>
          <p:spPr bwMode="auto">
            <a:xfrm>
              <a:off x="5171873" y="1651356"/>
              <a:ext cx="356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2" name="Line 154"/>
            <p:cNvSpPr>
              <a:spLocks noChangeShapeType="1"/>
            </p:cNvSpPr>
            <p:nvPr/>
          </p:nvSpPr>
          <p:spPr bwMode="auto">
            <a:xfrm>
              <a:off x="5171873" y="1405730"/>
              <a:ext cx="356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3" name="Line 155"/>
            <p:cNvSpPr>
              <a:spLocks noChangeShapeType="1"/>
            </p:cNvSpPr>
            <p:nvPr/>
          </p:nvSpPr>
          <p:spPr bwMode="auto">
            <a:xfrm>
              <a:off x="5171873" y="1152181"/>
              <a:ext cx="356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4" name="Line 156"/>
            <p:cNvSpPr>
              <a:spLocks noChangeShapeType="1"/>
            </p:cNvSpPr>
            <p:nvPr/>
          </p:nvSpPr>
          <p:spPr bwMode="auto">
            <a:xfrm>
              <a:off x="5171873" y="900218"/>
              <a:ext cx="356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33" name="Rectangle 166"/>
            <p:cNvSpPr>
              <a:spLocks noChangeArrowheads="1"/>
            </p:cNvSpPr>
            <p:nvPr/>
          </p:nvSpPr>
          <p:spPr bwMode="auto">
            <a:xfrm>
              <a:off x="5074988" y="2092995"/>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634" name="Rectangle 167"/>
            <p:cNvSpPr>
              <a:spLocks noChangeArrowheads="1"/>
            </p:cNvSpPr>
            <p:nvPr/>
          </p:nvSpPr>
          <p:spPr bwMode="auto">
            <a:xfrm>
              <a:off x="5074988" y="1867263"/>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a:t>
              </a:r>
              <a:endParaRPr lang="en-US" altLang="ja-JP" sz="600">
                <a:cs typeface="Arial" panose="020B0604020202020204" pitchFamily="34" charset="0"/>
              </a:endParaRPr>
            </a:p>
          </p:txBody>
        </p:sp>
        <p:sp>
          <p:nvSpPr>
            <p:cNvPr id="635" name="Rectangle 168"/>
            <p:cNvSpPr>
              <a:spLocks noChangeArrowheads="1"/>
            </p:cNvSpPr>
            <p:nvPr/>
          </p:nvSpPr>
          <p:spPr bwMode="auto">
            <a:xfrm>
              <a:off x="5074988" y="1626686"/>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a:t>
              </a:r>
              <a:endParaRPr lang="en-US" altLang="ja-JP" sz="600">
                <a:cs typeface="Arial" panose="020B0604020202020204" pitchFamily="34" charset="0"/>
              </a:endParaRPr>
            </a:p>
          </p:txBody>
        </p:sp>
        <p:sp>
          <p:nvSpPr>
            <p:cNvPr id="636" name="Rectangle 169"/>
            <p:cNvSpPr>
              <a:spLocks noChangeArrowheads="1"/>
            </p:cNvSpPr>
            <p:nvPr/>
          </p:nvSpPr>
          <p:spPr bwMode="auto">
            <a:xfrm>
              <a:off x="5074988" y="1374151"/>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6</a:t>
              </a:r>
              <a:endParaRPr lang="en-US" altLang="ja-JP" sz="600">
                <a:cs typeface="Arial" panose="020B0604020202020204" pitchFamily="34" charset="0"/>
              </a:endParaRPr>
            </a:p>
          </p:txBody>
        </p:sp>
        <p:sp>
          <p:nvSpPr>
            <p:cNvPr id="637" name="Rectangle 170"/>
            <p:cNvSpPr>
              <a:spLocks noChangeArrowheads="1"/>
            </p:cNvSpPr>
            <p:nvPr/>
          </p:nvSpPr>
          <p:spPr bwMode="auto">
            <a:xfrm>
              <a:off x="5074988" y="1129287"/>
              <a:ext cx="43937"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8</a:t>
              </a:r>
              <a:endParaRPr lang="en-US" altLang="ja-JP" sz="600">
                <a:cs typeface="Arial" panose="020B0604020202020204" pitchFamily="34" charset="0"/>
              </a:endParaRPr>
            </a:p>
          </p:txBody>
        </p:sp>
        <p:sp>
          <p:nvSpPr>
            <p:cNvPr id="638" name="Rectangle 171"/>
            <p:cNvSpPr>
              <a:spLocks noChangeArrowheads="1"/>
            </p:cNvSpPr>
            <p:nvPr/>
          </p:nvSpPr>
          <p:spPr bwMode="auto">
            <a:xfrm>
              <a:off x="5052522" y="883762"/>
              <a:ext cx="87872" cy="9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10</a:t>
              </a:r>
              <a:endParaRPr lang="en-US" altLang="ja-JP" sz="600">
                <a:cs typeface="Arial" panose="020B0604020202020204" pitchFamily="34" charset="0"/>
              </a:endParaRPr>
            </a:p>
          </p:txBody>
        </p:sp>
        <p:sp>
          <p:nvSpPr>
            <p:cNvPr id="640" name="Text Box 85"/>
            <p:cNvSpPr txBox="1">
              <a:spLocks noChangeArrowheads="1"/>
            </p:cNvSpPr>
            <p:nvPr/>
          </p:nvSpPr>
          <p:spPr bwMode="auto">
            <a:xfrm>
              <a:off x="5580546" y="2251551"/>
              <a:ext cx="62549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err="1">
                  <a:cs typeface="Arial" panose="020B0604020202020204" pitchFamily="34" charset="0"/>
                </a:rPr>
                <a:t>Tiron</a:t>
              </a:r>
              <a:r>
                <a:rPr lang="en-US" altLang="ja-JP" sz="700" dirty="0">
                  <a:cs typeface="Arial" panose="020B0604020202020204" pitchFamily="34" charset="0"/>
                </a:rPr>
                <a:t> (</a:t>
              </a:r>
              <a:r>
                <a:rPr lang="en-US" altLang="ja-JP" sz="700" dirty="0" err="1">
                  <a:cs typeface="Arial" panose="020B0604020202020204" pitchFamily="34" charset="0"/>
                </a:rPr>
                <a:t>mM</a:t>
              </a:r>
              <a:r>
                <a:rPr lang="en-US" altLang="ja-JP" sz="700" dirty="0">
                  <a:cs typeface="Arial" panose="020B0604020202020204" pitchFamily="34" charset="0"/>
                </a:rPr>
                <a:t>)</a:t>
              </a:r>
            </a:p>
          </p:txBody>
        </p:sp>
        <p:sp>
          <p:nvSpPr>
            <p:cNvPr id="641" name="Rectangle 37"/>
            <p:cNvSpPr>
              <a:spLocks noChangeArrowheads="1"/>
            </p:cNvSpPr>
            <p:nvPr/>
          </p:nvSpPr>
          <p:spPr bwMode="auto">
            <a:xfrm>
              <a:off x="5349956" y="2179420"/>
              <a:ext cx="4393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0</a:t>
              </a:r>
              <a:endParaRPr lang="en-US" altLang="ja-JP" sz="600" dirty="0">
                <a:cs typeface="Arial" panose="020B0604020202020204" pitchFamily="34" charset="0"/>
              </a:endParaRPr>
            </a:p>
          </p:txBody>
        </p:sp>
        <p:sp>
          <p:nvSpPr>
            <p:cNvPr id="642" name="Rectangle 38"/>
            <p:cNvSpPr>
              <a:spLocks noChangeArrowheads="1"/>
            </p:cNvSpPr>
            <p:nvPr/>
          </p:nvSpPr>
          <p:spPr bwMode="auto">
            <a:xfrm>
              <a:off x="5670294" y="2179420"/>
              <a:ext cx="15448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0.01</a:t>
              </a:r>
              <a:endParaRPr lang="en-US" altLang="ja-JP" sz="600" dirty="0">
                <a:cs typeface="Arial" panose="020B0604020202020204" pitchFamily="34" charset="0"/>
              </a:endParaRPr>
            </a:p>
          </p:txBody>
        </p:sp>
        <p:sp>
          <p:nvSpPr>
            <p:cNvPr id="643" name="Rectangle 39"/>
            <p:cNvSpPr>
              <a:spLocks noChangeArrowheads="1"/>
            </p:cNvSpPr>
            <p:nvPr/>
          </p:nvSpPr>
          <p:spPr bwMode="auto">
            <a:xfrm>
              <a:off x="6041104" y="2176613"/>
              <a:ext cx="110550"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0.1</a:t>
              </a:r>
              <a:endParaRPr lang="en-US" altLang="ja-JP" sz="600">
                <a:cs typeface="Arial" panose="020B0604020202020204" pitchFamily="34" charset="0"/>
              </a:endParaRPr>
            </a:p>
          </p:txBody>
        </p:sp>
        <p:sp>
          <p:nvSpPr>
            <p:cNvPr id="644" name="Rectangle 40"/>
            <p:cNvSpPr>
              <a:spLocks noChangeArrowheads="1"/>
            </p:cNvSpPr>
            <p:nvPr/>
          </p:nvSpPr>
          <p:spPr bwMode="auto">
            <a:xfrm>
              <a:off x="6436516" y="2179420"/>
              <a:ext cx="43937" cy="9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1</a:t>
              </a:r>
              <a:endParaRPr lang="en-US" altLang="ja-JP" sz="600" dirty="0">
                <a:cs typeface="Arial" panose="020B0604020202020204" pitchFamily="34" charset="0"/>
              </a:endParaRPr>
            </a:p>
          </p:txBody>
        </p:sp>
        <p:sp>
          <p:nvSpPr>
            <p:cNvPr id="82" name="Text Box 3233"/>
            <p:cNvSpPr txBox="1">
              <a:spLocks noChangeArrowheads="1"/>
            </p:cNvSpPr>
            <p:nvPr/>
          </p:nvSpPr>
          <p:spPr bwMode="auto">
            <a:xfrm>
              <a:off x="4636273" y="2428650"/>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smtClean="0">
                  <a:cs typeface="Arial" panose="020B0604020202020204" pitchFamily="34" charset="0"/>
                </a:rPr>
                <a:t>D</a:t>
              </a:r>
              <a:endParaRPr lang="en-US" altLang="ja-JP" sz="1600" dirty="0">
                <a:cs typeface="Arial" panose="020B0604020202020204" pitchFamily="34" charset="0"/>
              </a:endParaRPr>
            </a:p>
          </p:txBody>
        </p:sp>
        <p:sp>
          <p:nvSpPr>
            <p:cNvPr id="10" name="Rectangle 256"/>
            <p:cNvSpPr>
              <a:spLocks noChangeArrowheads="1"/>
            </p:cNvSpPr>
            <p:nvPr/>
          </p:nvSpPr>
          <p:spPr bwMode="auto">
            <a:xfrm>
              <a:off x="5074406" y="3810332"/>
              <a:ext cx="43512"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11" name="Rectangle 257"/>
            <p:cNvSpPr>
              <a:spLocks noChangeArrowheads="1"/>
            </p:cNvSpPr>
            <p:nvPr/>
          </p:nvSpPr>
          <p:spPr bwMode="auto">
            <a:xfrm>
              <a:off x="5074406" y="3423539"/>
              <a:ext cx="43512"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5</a:t>
              </a:r>
              <a:endParaRPr lang="en-US" altLang="ja-JP" sz="600">
                <a:cs typeface="Arial" panose="020B0604020202020204" pitchFamily="34" charset="0"/>
              </a:endParaRPr>
            </a:p>
          </p:txBody>
        </p:sp>
        <p:sp>
          <p:nvSpPr>
            <p:cNvPr id="12" name="Rectangle 258"/>
            <p:cNvSpPr>
              <a:spLocks noChangeArrowheads="1"/>
            </p:cNvSpPr>
            <p:nvPr/>
          </p:nvSpPr>
          <p:spPr bwMode="auto">
            <a:xfrm>
              <a:off x="5051948" y="3024782"/>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10</a:t>
              </a:r>
              <a:endParaRPr lang="en-US" altLang="ja-JP" sz="600">
                <a:cs typeface="Arial" panose="020B0604020202020204" pitchFamily="34" charset="0"/>
              </a:endParaRPr>
            </a:p>
          </p:txBody>
        </p:sp>
        <p:sp>
          <p:nvSpPr>
            <p:cNvPr id="13" name="Rectangle 259"/>
            <p:cNvSpPr>
              <a:spLocks noChangeArrowheads="1"/>
            </p:cNvSpPr>
            <p:nvPr/>
          </p:nvSpPr>
          <p:spPr bwMode="auto">
            <a:xfrm>
              <a:off x="5051948" y="2631639"/>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15</a:t>
              </a:r>
              <a:endParaRPr lang="en-US" altLang="ja-JP" sz="600">
                <a:cs typeface="Arial" panose="020B0604020202020204" pitchFamily="34" charset="0"/>
              </a:endParaRPr>
            </a:p>
          </p:txBody>
        </p:sp>
        <p:sp>
          <p:nvSpPr>
            <p:cNvPr id="81" name="Text Box 3215"/>
            <p:cNvSpPr txBox="1">
              <a:spLocks noChangeArrowheads="1"/>
            </p:cNvSpPr>
            <p:nvPr/>
          </p:nvSpPr>
          <p:spPr bwMode="auto">
            <a:xfrm rot="16200000">
              <a:off x="4499189" y="3112210"/>
              <a:ext cx="85151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900" dirty="0">
                  <a:cs typeface="Arial" panose="020B0604020202020204" pitchFamily="34" charset="0"/>
                </a:rPr>
                <a:t>Body fat (%) </a:t>
              </a:r>
            </a:p>
          </p:txBody>
        </p:sp>
        <p:sp>
          <p:nvSpPr>
            <p:cNvPr id="32" name="Rectangle 233"/>
            <p:cNvSpPr>
              <a:spLocks noChangeArrowheads="1"/>
            </p:cNvSpPr>
            <p:nvPr/>
          </p:nvSpPr>
          <p:spPr bwMode="auto">
            <a:xfrm>
              <a:off x="5270339" y="3528490"/>
              <a:ext cx="179405" cy="349490"/>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33" name="Line 237"/>
            <p:cNvSpPr>
              <a:spLocks noChangeShapeType="1"/>
            </p:cNvSpPr>
            <p:nvPr/>
          </p:nvSpPr>
          <p:spPr bwMode="auto">
            <a:xfrm flipV="1">
              <a:off x="5359248" y="3494768"/>
              <a:ext cx="0" cy="337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4" name="Line 238"/>
            <p:cNvSpPr>
              <a:spLocks noChangeShapeType="1"/>
            </p:cNvSpPr>
            <p:nvPr/>
          </p:nvSpPr>
          <p:spPr bwMode="auto">
            <a:xfrm>
              <a:off x="5324319" y="3494768"/>
              <a:ext cx="714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9" name="Rectangle 234"/>
            <p:cNvSpPr>
              <a:spLocks noChangeArrowheads="1"/>
            </p:cNvSpPr>
            <p:nvPr/>
          </p:nvSpPr>
          <p:spPr bwMode="auto">
            <a:xfrm>
              <a:off x="5630736" y="3519294"/>
              <a:ext cx="179405" cy="358686"/>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30" name="Line 239"/>
            <p:cNvSpPr>
              <a:spLocks noChangeShapeType="1"/>
            </p:cNvSpPr>
            <p:nvPr/>
          </p:nvSpPr>
          <p:spPr bwMode="auto">
            <a:xfrm flipV="1">
              <a:off x="5719645" y="3487103"/>
              <a:ext cx="0" cy="32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31" name="Line 240"/>
            <p:cNvSpPr>
              <a:spLocks noChangeShapeType="1"/>
            </p:cNvSpPr>
            <p:nvPr/>
          </p:nvSpPr>
          <p:spPr bwMode="auto">
            <a:xfrm>
              <a:off x="5684716" y="3487103"/>
              <a:ext cx="714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 name="Rectangle 235"/>
            <p:cNvSpPr>
              <a:spLocks noChangeArrowheads="1"/>
            </p:cNvSpPr>
            <p:nvPr/>
          </p:nvSpPr>
          <p:spPr bwMode="auto">
            <a:xfrm>
              <a:off x="5989545" y="3103891"/>
              <a:ext cx="179405" cy="774089"/>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 name="Line 241"/>
            <p:cNvSpPr>
              <a:spLocks noChangeShapeType="1"/>
            </p:cNvSpPr>
            <p:nvPr/>
          </p:nvSpPr>
          <p:spPr bwMode="auto">
            <a:xfrm flipV="1">
              <a:off x="6078454" y="3070168"/>
              <a:ext cx="0" cy="337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8" name="Line 242"/>
            <p:cNvSpPr>
              <a:spLocks noChangeShapeType="1"/>
            </p:cNvSpPr>
            <p:nvPr/>
          </p:nvSpPr>
          <p:spPr bwMode="auto">
            <a:xfrm>
              <a:off x="6043525" y="3070168"/>
              <a:ext cx="714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 name="Rectangle 236"/>
            <p:cNvSpPr>
              <a:spLocks noChangeArrowheads="1"/>
            </p:cNvSpPr>
            <p:nvPr/>
          </p:nvSpPr>
          <p:spPr bwMode="auto">
            <a:xfrm>
              <a:off x="6348355" y="3152943"/>
              <a:ext cx="179405" cy="725037"/>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4" name="Line 243"/>
            <p:cNvSpPr>
              <a:spLocks noChangeShapeType="1"/>
            </p:cNvSpPr>
            <p:nvPr/>
          </p:nvSpPr>
          <p:spPr bwMode="auto">
            <a:xfrm flipV="1">
              <a:off x="6437264" y="3128417"/>
              <a:ext cx="0" cy="245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 name="Line 244"/>
            <p:cNvSpPr>
              <a:spLocks noChangeShapeType="1"/>
            </p:cNvSpPr>
            <p:nvPr/>
          </p:nvSpPr>
          <p:spPr bwMode="auto">
            <a:xfrm>
              <a:off x="6402335" y="3128417"/>
              <a:ext cx="714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9" name="Line 245"/>
            <p:cNvSpPr>
              <a:spLocks noChangeShapeType="1"/>
            </p:cNvSpPr>
            <p:nvPr/>
          </p:nvSpPr>
          <p:spPr bwMode="auto">
            <a:xfrm>
              <a:off x="5171905" y="2662431"/>
              <a:ext cx="0" cy="121554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0" name="Line 247"/>
            <p:cNvSpPr>
              <a:spLocks noChangeShapeType="1"/>
            </p:cNvSpPr>
            <p:nvPr/>
          </p:nvSpPr>
          <p:spPr bwMode="auto">
            <a:xfrm>
              <a:off x="5171905" y="3470243"/>
              <a:ext cx="365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 name="Line 248"/>
            <p:cNvSpPr>
              <a:spLocks noChangeShapeType="1"/>
            </p:cNvSpPr>
            <p:nvPr/>
          </p:nvSpPr>
          <p:spPr bwMode="auto">
            <a:xfrm>
              <a:off x="5171905" y="3070168"/>
              <a:ext cx="365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 name="Line 249"/>
            <p:cNvSpPr>
              <a:spLocks noChangeShapeType="1"/>
            </p:cNvSpPr>
            <p:nvPr/>
          </p:nvSpPr>
          <p:spPr bwMode="auto">
            <a:xfrm>
              <a:off x="5171905" y="2662431"/>
              <a:ext cx="365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 name="Line 250"/>
            <p:cNvSpPr>
              <a:spLocks noChangeShapeType="1"/>
            </p:cNvSpPr>
            <p:nvPr/>
          </p:nvSpPr>
          <p:spPr bwMode="auto">
            <a:xfrm>
              <a:off x="5171905" y="3877980"/>
              <a:ext cx="1440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5" name="Line 252"/>
            <p:cNvSpPr>
              <a:spLocks noChangeShapeType="1"/>
            </p:cNvSpPr>
            <p:nvPr/>
          </p:nvSpPr>
          <p:spPr bwMode="auto">
            <a:xfrm flipV="1">
              <a:off x="5533889" y="3842724"/>
              <a:ext cx="0" cy="352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6" name="Line 253"/>
            <p:cNvSpPr>
              <a:spLocks noChangeShapeType="1"/>
            </p:cNvSpPr>
            <p:nvPr/>
          </p:nvSpPr>
          <p:spPr bwMode="auto">
            <a:xfrm flipV="1">
              <a:off x="5894286" y="3842724"/>
              <a:ext cx="0" cy="352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7" name="Line 254"/>
            <p:cNvSpPr>
              <a:spLocks noChangeShapeType="1"/>
            </p:cNvSpPr>
            <p:nvPr/>
          </p:nvSpPr>
          <p:spPr bwMode="auto">
            <a:xfrm flipV="1">
              <a:off x="6249921" y="3842724"/>
              <a:ext cx="0" cy="352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8" name="Line 255"/>
            <p:cNvSpPr>
              <a:spLocks noChangeShapeType="1"/>
            </p:cNvSpPr>
            <p:nvPr/>
          </p:nvSpPr>
          <p:spPr bwMode="auto">
            <a:xfrm flipV="1">
              <a:off x="6611905" y="3842724"/>
              <a:ext cx="0" cy="352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22" name="Line 834"/>
            <p:cNvSpPr>
              <a:spLocks noChangeShapeType="1"/>
            </p:cNvSpPr>
            <p:nvPr/>
          </p:nvSpPr>
          <p:spPr bwMode="auto">
            <a:xfrm>
              <a:off x="5365598" y="2991996"/>
              <a:ext cx="71920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23" name="Line 835"/>
            <p:cNvSpPr>
              <a:spLocks noChangeShapeType="1"/>
            </p:cNvSpPr>
            <p:nvPr/>
          </p:nvSpPr>
          <p:spPr bwMode="auto">
            <a:xfrm>
              <a:off x="5722820" y="2817250"/>
              <a:ext cx="71920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24" name="Text Box 836"/>
            <p:cNvSpPr txBox="1">
              <a:spLocks noChangeArrowheads="1"/>
            </p:cNvSpPr>
            <p:nvPr/>
          </p:nvSpPr>
          <p:spPr bwMode="auto">
            <a:xfrm>
              <a:off x="5529127" y="2803455"/>
              <a:ext cx="409614" cy="301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sp>
          <p:nvSpPr>
            <p:cNvPr id="125" name="Text Box 837"/>
            <p:cNvSpPr txBox="1">
              <a:spLocks noChangeArrowheads="1"/>
            </p:cNvSpPr>
            <p:nvPr/>
          </p:nvSpPr>
          <p:spPr bwMode="auto">
            <a:xfrm>
              <a:off x="5886348" y="2617980"/>
              <a:ext cx="409614" cy="301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sp>
          <p:nvSpPr>
            <p:cNvPr id="652" name="Rectangle 3498"/>
            <p:cNvSpPr>
              <a:spLocks noChangeArrowheads="1"/>
            </p:cNvSpPr>
            <p:nvPr/>
          </p:nvSpPr>
          <p:spPr bwMode="auto">
            <a:xfrm>
              <a:off x="5653252" y="3913617"/>
              <a:ext cx="195026"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Tiron</a:t>
              </a:r>
              <a:endParaRPr lang="en-US" altLang="ja-JP" sz="600">
                <a:cs typeface="Arial" panose="020B0604020202020204" pitchFamily="34" charset="0"/>
              </a:endParaRPr>
            </a:p>
          </p:txBody>
        </p:sp>
        <p:sp>
          <p:nvSpPr>
            <p:cNvPr id="653" name="Rectangle 3499"/>
            <p:cNvSpPr>
              <a:spLocks noChangeArrowheads="1"/>
            </p:cNvSpPr>
            <p:nvPr/>
          </p:nvSpPr>
          <p:spPr bwMode="auto">
            <a:xfrm>
              <a:off x="5287964" y="3913617"/>
              <a:ext cx="225983"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654" name="Line 3500"/>
            <p:cNvSpPr>
              <a:spLocks noChangeShapeType="1"/>
            </p:cNvSpPr>
            <p:nvPr/>
          </p:nvSpPr>
          <p:spPr bwMode="auto">
            <a:xfrm>
              <a:off x="5238890" y="4038537"/>
              <a:ext cx="6315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55" name="Text Box 3501"/>
            <p:cNvSpPr txBox="1">
              <a:spLocks noChangeArrowheads="1"/>
            </p:cNvSpPr>
            <p:nvPr/>
          </p:nvSpPr>
          <p:spPr bwMode="auto">
            <a:xfrm>
              <a:off x="5398194" y="4034326"/>
              <a:ext cx="31290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656" name="Text Box 3502"/>
            <p:cNvSpPr txBox="1">
              <a:spLocks noChangeArrowheads="1"/>
            </p:cNvSpPr>
            <p:nvPr/>
          </p:nvSpPr>
          <p:spPr bwMode="auto">
            <a:xfrm>
              <a:off x="6145227" y="4034326"/>
              <a:ext cx="27443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657" name="Rectangle 3504"/>
            <p:cNvSpPr>
              <a:spLocks noChangeArrowheads="1"/>
            </p:cNvSpPr>
            <p:nvPr/>
          </p:nvSpPr>
          <p:spPr bwMode="auto">
            <a:xfrm>
              <a:off x="6362157" y="3913617"/>
              <a:ext cx="195026"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Tiron</a:t>
              </a:r>
              <a:endParaRPr lang="en-US" altLang="ja-JP" sz="600">
                <a:cs typeface="Arial" panose="020B0604020202020204" pitchFamily="34" charset="0"/>
              </a:endParaRPr>
            </a:p>
          </p:txBody>
        </p:sp>
        <p:sp>
          <p:nvSpPr>
            <p:cNvPr id="658" name="Rectangle 3505"/>
            <p:cNvSpPr>
              <a:spLocks noChangeArrowheads="1"/>
            </p:cNvSpPr>
            <p:nvPr/>
          </p:nvSpPr>
          <p:spPr bwMode="auto">
            <a:xfrm>
              <a:off x="6021635" y="3913617"/>
              <a:ext cx="225983"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Water</a:t>
              </a:r>
              <a:endParaRPr lang="en-US" altLang="ja-JP" sz="600">
                <a:cs typeface="Arial" panose="020B0604020202020204" pitchFamily="34" charset="0"/>
              </a:endParaRPr>
            </a:p>
          </p:txBody>
        </p:sp>
        <p:sp>
          <p:nvSpPr>
            <p:cNvPr id="659" name="Line 3506"/>
            <p:cNvSpPr>
              <a:spLocks noChangeShapeType="1"/>
            </p:cNvSpPr>
            <p:nvPr/>
          </p:nvSpPr>
          <p:spPr bwMode="auto">
            <a:xfrm>
              <a:off x="5966687" y="4038537"/>
              <a:ext cx="6315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76" name="Text Box 3442"/>
            <p:cNvSpPr txBox="1">
              <a:spLocks noChangeArrowheads="1"/>
            </p:cNvSpPr>
            <p:nvPr/>
          </p:nvSpPr>
          <p:spPr bwMode="auto">
            <a:xfrm>
              <a:off x="433374" y="4000681"/>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smtClean="0">
                  <a:cs typeface="Arial" panose="020B0604020202020204" pitchFamily="34" charset="0"/>
                </a:rPr>
                <a:t>E</a:t>
              </a:r>
              <a:endParaRPr lang="en-US" altLang="ja-JP" dirty="0">
                <a:cs typeface="Arial" panose="020B0604020202020204" pitchFamily="34" charset="0"/>
              </a:endParaRPr>
            </a:p>
          </p:txBody>
        </p:sp>
        <p:sp>
          <p:nvSpPr>
            <p:cNvPr id="75" name="Text Box 3432"/>
            <p:cNvSpPr txBox="1">
              <a:spLocks noChangeArrowheads="1"/>
            </p:cNvSpPr>
            <p:nvPr/>
          </p:nvSpPr>
          <p:spPr bwMode="auto">
            <a:xfrm rot="16200000">
              <a:off x="121568" y="4786144"/>
              <a:ext cx="103746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900" dirty="0">
                  <a:cs typeface="Arial" panose="020B0604020202020204" pitchFamily="34" charset="0"/>
                </a:rPr>
                <a:t>Glucose (mg/</a:t>
              </a:r>
              <a:r>
                <a:rPr lang="en-US" altLang="ja-JP" sz="900" dirty="0" err="1">
                  <a:cs typeface="Arial" panose="020B0604020202020204" pitchFamily="34" charset="0"/>
                </a:rPr>
                <a:t>dL</a:t>
              </a:r>
              <a:r>
                <a:rPr lang="en-US" altLang="ja-JP" sz="900" dirty="0">
                  <a:cs typeface="Arial" panose="020B0604020202020204" pitchFamily="34" charset="0"/>
                </a:rPr>
                <a:t>)</a:t>
              </a:r>
            </a:p>
          </p:txBody>
        </p:sp>
        <p:sp>
          <p:nvSpPr>
            <p:cNvPr id="84" name="Text Box 3431"/>
            <p:cNvSpPr txBox="1">
              <a:spLocks noChangeArrowheads="1"/>
            </p:cNvSpPr>
            <p:nvPr/>
          </p:nvSpPr>
          <p:spPr bwMode="auto">
            <a:xfrm>
              <a:off x="1006909" y="5727805"/>
              <a:ext cx="1316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800" dirty="0">
                  <a:cs typeface="Arial" panose="020B0604020202020204" pitchFamily="34" charset="0"/>
                </a:rPr>
                <a:t>Time after injection (min)</a:t>
              </a:r>
            </a:p>
          </p:txBody>
        </p:sp>
        <p:sp>
          <p:nvSpPr>
            <p:cNvPr id="173" name="Rectangle 593"/>
            <p:cNvSpPr>
              <a:spLocks noChangeArrowheads="1"/>
            </p:cNvSpPr>
            <p:nvPr/>
          </p:nvSpPr>
          <p:spPr bwMode="auto">
            <a:xfrm>
              <a:off x="786416" y="5554711"/>
              <a:ext cx="43940"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174" name="Rectangle 594"/>
            <p:cNvSpPr>
              <a:spLocks noChangeArrowheads="1"/>
            </p:cNvSpPr>
            <p:nvPr/>
          </p:nvSpPr>
          <p:spPr bwMode="auto">
            <a:xfrm>
              <a:off x="742901" y="5296409"/>
              <a:ext cx="131819"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100</a:t>
              </a:r>
              <a:endParaRPr lang="en-US" altLang="ja-JP" sz="600">
                <a:cs typeface="Arial" panose="020B0604020202020204" pitchFamily="34" charset="0"/>
              </a:endParaRPr>
            </a:p>
          </p:txBody>
        </p:sp>
        <p:sp>
          <p:nvSpPr>
            <p:cNvPr id="175" name="Rectangle 595"/>
            <p:cNvSpPr>
              <a:spLocks noChangeArrowheads="1"/>
            </p:cNvSpPr>
            <p:nvPr/>
          </p:nvSpPr>
          <p:spPr bwMode="auto">
            <a:xfrm>
              <a:off x="742901" y="5058233"/>
              <a:ext cx="131819"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200</a:t>
              </a:r>
              <a:endParaRPr lang="en-US" altLang="ja-JP" sz="600">
                <a:cs typeface="Arial" panose="020B0604020202020204" pitchFamily="34" charset="0"/>
              </a:endParaRPr>
            </a:p>
          </p:txBody>
        </p:sp>
        <p:sp>
          <p:nvSpPr>
            <p:cNvPr id="176" name="Rectangle 596"/>
            <p:cNvSpPr>
              <a:spLocks noChangeArrowheads="1"/>
            </p:cNvSpPr>
            <p:nvPr/>
          </p:nvSpPr>
          <p:spPr bwMode="auto">
            <a:xfrm>
              <a:off x="742901" y="4806019"/>
              <a:ext cx="131819"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300</a:t>
              </a:r>
              <a:endParaRPr lang="en-US" altLang="ja-JP" sz="600">
                <a:cs typeface="Arial" panose="020B0604020202020204" pitchFamily="34" charset="0"/>
              </a:endParaRPr>
            </a:p>
          </p:txBody>
        </p:sp>
        <p:sp>
          <p:nvSpPr>
            <p:cNvPr id="177" name="Rectangle 597"/>
            <p:cNvSpPr>
              <a:spLocks noChangeArrowheads="1"/>
            </p:cNvSpPr>
            <p:nvPr/>
          </p:nvSpPr>
          <p:spPr bwMode="auto">
            <a:xfrm>
              <a:off x="742901" y="4561021"/>
              <a:ext cx="131819"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400</a:t>
              </a:r>
              <a:endParaRPr lang="en-US" altLang="ja-JP" sz="600">
                <a:cs typeface="Arial" panose="020B0604020202020204" pitchFamily="34" charset="0"/>
              </a:endParaRPr>
            </a:p>
          </p:txBody>
        </p:sp>
        <p:sp>
          <p:nvSpPr>
            <p:cNvPr id="178" name="Rectangle 598"/>
            <p:cNvSpPr>
              <a:spLocks noChangeArrowheads="1"/>
            </p:cNvSpPr>
            <p:nvPr/>
          </p:nvSpPr>
          <p:spPr bwMode="auto">
            <a:xfrm>
              <a:off x="742901" y="4322976"/>
              <a:ext cx="131819"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500</a:t>
              </a:r>
              <a:endParaRPr lang="en-US" altLang="ja-JP" sz="600">
                <a:cs typeface="Arial" panose="020B0604020202020204" pitchFamily="34" charset="0"/>
              </a:endParaRPr>
            </a:p>
          </p:txBody>
        </p:sp>
        <p:sp>
          <p:nvSpPr>
            <p:cNvPr id="179" name="Rectangle 599"/>
            <p:cNvSpPr>
              <a:spLocks noChangeArrowheads="1"/>
            </p:cNvSpPr>
            <p:nvPr/>
          </p:nvSpPr>
          <p:spPr bwMode="auto">
            <a:xfrm>
              <a:off x="890223" y="5664208"/>
              <a:ext cx="43940"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180" name="Rectangle 600"/>
            <p:cNvSpPr>
              <a:spLocks noChangeArrowheads="1"/>
            </p:cNvSpPr>
            <p:nvPr/>
          </p:nvSpPr>
          <p:spPr bwMode="auto">
            <a:xfrm>
              <a:off x="1228447" y="5664208"/>
              <a:ext cx="87879"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30</a:t>
              </a:r>
              <a:endParaRPr lang="en-US" altLang="ja-JP" sz="600">
                <a:cs typeface="Arial" panose="020B0604020202020204" pitchFamily="34" charset="0"/>
              </a:endParaRPr>
            </a:p>
          </p:txBody>
        </p:sp>
        <p:sp>
          <p:nvSpPr>
            <p:cNvPr id="181" name="Rectangle 601"/>
            <p:cNvSpPr>
              <a:spLocks noChangeArrowheads="1"/>
            </p:cNvSpPr>
            <p:nvPr/>
          </p:nvSpPr>
          <p:spPr bwMode="auto">
            <a:xfrm>
              <a:off x="1579840" y="5664208"/>
              <a:ext cx="87879"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60</a:t>
              </a:r>
              <a:endParaRPr lang="en-US" altLang="ja-JP" sz="600">
                <a:cs typeface="Arial" panose="020B0604020202020204" pitchFamily="34" charset="0"/>
              </a:endParaRPr>
            </a:p>
          </p:txBody>
        </p:sp>
        <p:sp>
          <p:nvSpPr>
            <p:cNvPr id="182" name="Rectangle 602"/>
            <p:cNvSpPr>
              <a:spLocks noChangeArrowheads="1"/>
            </p:cNvSpPr>
            <p:nvPr/>
          </p:nvSpPr>
          <p:spPr bwMode="auto">
            <a:xfrm>
              <a:off x="1934040" y="5664208"/>
              <a:ext cx="87879"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90</a:t>
              </a:r>
              <a:endParaRPr lang="en-US" altLang="ja-JP" sz="600">
                <a:cs typeface="Arial" panose="020B0604020202020204" pitchFamily="34" charset="0"/>
              </a:endParaRPr>
            </a:p>
          </p:txBody>
        </p:sp>
        <p:sp>
          <p:nvSpPr>
            <p:cNvPr id="183" name="Rectangle 603"/>
            <p:cNvSpPr>
              <a:spLocks noChangeArrowheads="1"/>
            </p:cNvSpPr>
            <p:nvPr/>
          </p:nvSpPr>
          <p:spPr bwMode="auto">
            <a:xfrm>
              <a:off x="2266517" y="5664208"/>
              <a:ext cx="131819"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120</a:t>
              </a:r>
              <a:endParaRPr lang="en-US" altLang="ja-JP" sz="600">
                <a:cs typeface="Arial" panose="020B0604020202020204" pitchFamily="34" charset="0"/>
              </a:endParaRPr>
            </a:p>
          </p:txBody>
        </p:sp>
        <p:sp>
          <p:nvSpPr>
            <p:cNvPr id="194" name="Line 496"/>
            <p:cNvSpPr>
              <a:spLocks noChangeShapeType="1"/>
            </p:cNvSpPr>
            <p:nvPr/>
          </p:nvSpPr>
          <p:spPr bwMode="auto">
            <a:xfrm>
              <a:off x="903120" y="5341541"/>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95" name="Line 506"/>
            <p:cNvSpPr>
              <a:spLocks noChangeShapeType="1"/>
            </p:cNvSpPr>
            <p:nvPr/>
          </p:nvSpPr>
          <p:spPr bwMode="auto">
            <a:xfrm>
              <a:off x="903120" y="5360536"/>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96" name="Line 517"/>
            <p:cNvSpPr>
              <a:spLocks noChangeShapeType="1"/>
            </p:cNvSpPr>
            <p:nvPr/>
          </p:nvSpPr>
          <p:spPr bwMode="auto">
            <a:xfrm>
              <a:off x="903120" y="5341541"/>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97" name="Line 527"/>
            <p:cNvSpPr>
              <a:spLocks noChangeShapeType="1"/>
            </p:cNvSpPr>
            <p:nvPr/>
          </p:nvSpPr>
          <p:spPr bwMode="auto">
            <a:xfrm>
              <a:off x="903120" y="5360536"/>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98" name="Line 538"/>
            <p:cNvSpPr>
              <a:spLocks noChangeShapeType="1"/>
            </p:cNvSpPr>
            <p:nvPr/>
          </p:nvSpPr>
          <p:spPr bwMode="auto">
            <a:xfrm>
              <a:off x="903120" y="5313049"/>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99" name="Line 548"/>
            <p:cNvSpPr>
              <a:spLocks noChangeShapeType="1"/>
            </p:cNvSpPr>
            <p:nvPr/>
          </p:nvSpPr>
          <p:spPr bwMode="auto">
            <a:xfrm>
              <a:off x="903120" y="5322546"/>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00" name="Line 559"/>
            <p:cNvSpPr>
              <a:spLocks noChangeShapeType="1"/>
            </p:cNvSpPr>
            <p:nvPr/>
          </p:nvSpPr>
          <p:spPr bwMode="auto">
            <a:xfrm>
              <a:off x="903120" y="5294054"/>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01" name="Oval 573"/>
            <p:cNvSpPr>
              <a:spLocks noChangeArrowheads="1"/>
            </p:cNvSpPr>
            <p:nvPr/>
          </p:nvSpPr>
          <p:spPr bwMode="auto">
            <a:xfrm>
              <a:off x="898094" y="5322546"/>
              <a:ext cx="36440" cy="45905"/>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02" name="Oval 583"/>
            <p:cNvSpPr>
              <a:spLocks noChangeArrowheads="1"/>
            </p:cNvSpPr>
            <p:nvPr/>
          </p:nvSpPr>
          <p:spPr bwMode="auto">
            <a:xfrm>
              <a:off x="899351" y="5284556"/>
              <a:ext cx="36440" cy="45905"/>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92" name="Line 481"/>
            <p:cNvSpPr>
              <a:spLocks noChangeShapeType="1"/>
            </p:cNvSpPr>
            <p:nvPr/>
          </p:nvSpPr>
          <p:spPr bwMode="auto">
            <a:xfrm>
              <a:off x="919455" y="4360134"/>
              <a:ext cx="0" cy="12552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93" name="Line 484"/>
            <p:cNvSpPr>
              <a:spLocks noChangeShapeType="1"/>
            </p:cNvSpPr>
            <p:nvPr/>
          </p:nvSpPr>
          <p:spPr bwMode="auto">
            <a:xfrm>
              <a:off x="919455" y="5112018"/>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94" name="Line 485"/>
            <p:cNvSpPr>
              <a:spLocks noChangeShapeType="1"/>
            </p:cNvSpPr>
            <p:nvPr/>
          </p:nvSpPr>
          <p:spPr bwMode="auto">
            <a:xfrm>
              <a:off x="919455" y="4863501"/>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95" name="Line 486"/>
            <p:cNvSpPr>
              <a:spLocks noChangeShapeType="1"/>
            </p:cNvSpPr>
            <p:nvPr/>
          </p:nvSpPr>
          <p:spPr bwMode="auto">
            <a:xfrm>
              <a:off x="919455" y="4608652"/>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96" name="Line 487"/>
            <p:cNvSpPr>
              <a:spLocks noChangeShapeType="1"/>
            </p:cNvSpPr>
            <p:nvPr/>
          </p:nvSpPr>
          <p:spPr bwMode="auto">
            <a:xfrm>
              <a:off x="919455" y="4360134"/>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87" name="Line 488"/>
            <p:cNvSpPr>
              <a:spLocks noChangeShapeType="1"/>
            </p:cNvSpPr>
            <p:nvPr/>
          </p:nvSpPr>
          <p:spPr bwMode="auto">
            <a:xfrm>
              <a:off x="919455" y="5620134"/>
              <a:ext cx="140104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88" name="Line 490"/>
            <p:cNvSpPr>
              <a:spLocks noChangeShapeType="1"/>
            </p:cNvSpPr>
            <p:nvPr/>
          </p:nvSpPr>
          <p:spPr bwMode="auto">
            <a:xfrm flipV="1">
              <a:off x="1272544" y="5583727"/>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89" name="Line 491"/>
            <p:cNvSpPr>
              <a:spLocks noChangeShapeType="1"/>
            </p:cNvSpPr>
            <p:nvPr/>
          </p:nvSpPr>
          <p:spPr bwMode="auto">
            <a:xfrm flipV="1">
              <a:off x="1619350" y="5583727"/>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90" name="Line 492"/>
            <p:cNvSpPr>
              <a:spLocks noChangeShapeType="1"/>
            </p:cNvSpPr>
            <p:nvPr/>
          </p:nvSpPr>
          <p:spPr bwMode="auto">
            <a:xfrm flipV="1">
              <a:off x="1972439" y="5583727"/>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91" name="Line 493"/>
            <p:cNvSpPr>
              <a:spLocks noChangeShapeType="1"/>
            </p:cNvSpPr>
            <p:nvPr/>
          </p:nvSpPr>
          <p:spPr bwMode="auto">
            <a:xfrm flipV="1">
              <a:off x="2320502" y="5583727"/>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05" name="Freeform 494"/>
            <p:cNvSpPr>
              <a:spLocks/>
            </p:cNvSpPr>
            <p:nvPr/>
          </p:nvSpPr>
          <p:spPr bwMode="auto">
            <a:xfrm>
              <a:off x="919455" y="4790687"/>
              <a:ext cx="1401047" cy="576181"/>
            </a:xfrm>
            <a:custGeom>
              <a:avLst/>
              <a:gdLst>
                <a:gd name="T0" fmla="*/ 0 w 230"/>
                <a:gd name="T1" fmla="*/ 2147483647 h 79"/>
                <a:gd name="T2" fmla="*/ 2147483647 w 230"/>
                <a:gd name="T3" fmla="*/ 2147483647 h 79"/>
                <a:gd name="T4" fmla="*/ 2147483647 w 230"/>
                <a:gd name="T5" fmla="*/ 0 h 79"/>
                <a:gd name="T6" fmla="*/ 2147483647 w 230"/>
                <a:gd name="T7" fmla="*/ 2147483647 h 79"/>
                <a:gd name="T8" fmla="*/ 2147483647 w 230"/>
                <a:gd name="T9" fmla="*/ 2147483647 h 79"/>
                <a:gd name="T10" fmla="*/ 0 60000 65536"/>
                <a:gd name="T11" fmla="*/ 0 60000 65536"/>
                <a:gd name="T12" fmla="*/ 0 60000 65536"/>
                <a:gd name="T13" fmla="*/ 0 60000 65536"/>
                <a:gd name="T14" fmla="*/ 0 60000 65536"/>
                <a:gd name="T15" fmla="*/ 0 w 230"/>
                <a:gd name="T16" fmla="*/ 0 h 79"/>
                <a:gd name="T17" fmla="*/ 230 w 230"/>
                <a:gd name="T18" fmla="*/ 79 h 79"/>
              </a:gdLst>
              <a:ahLst/>
              <a:cxnLst>
                <a:cxn ang="T10">
                  <a:pos x="T0" y="T1"/>
                </a:cxn>
                <a:cxn ang="T11">
                  <a:pos x="T2" y="T3"/>
                </a:cxn>
                <a:cxn ang="T12">
                  <a:pos x="T4" y="T5"/>
                </a:cxn>
                <a:cxn ang="T13">
                  <a:pos x="T6" y="T7"/>
                </a:cxn>
                <a:cxn ang="T14">
                  <a:pos x="T8" y="T9"/>
                </a:cxn>
              </a:cxnLst>
              <a:rect l="T15" t="T16" r="T17" b="T18"/>
              <a:pathLst>
                <a:path w="230" h="79">
                  <a:moveTo>
                    <a:pt x="0" y="79"/>
                  </a:moveTo>
                  <a:lnTo>
                    <a:pt x="29" y="10"/>
                  </a:lnTo>
                  <a:lnTo>
                    <a:pt x="58" y="0"/>
                  </a:lnTo>
                  <a:lnTo>
                    <a:pt x="115" y="23"/>
                  </a:lnTo>
                  <a:lnTo>
                    <a:pt x="230" y="68"/>
                  </a:lnTo>
                </a:path>
              </a:pathLst>
            </a:custGeom>
            <a:noFill/>
            <a:ln w="9525">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06" name="Line 497"/>
            <p:cNvSpPr>
              <a:spLocks noChangeShapeType="1"/>
            </p:cNvSpPr>
            <p:nvPr/>
          </p:nvSpPr>
          <p:spPr bwMode="auto">
            <a:xfrm flipV="1">
              <a:off x="1096628" y="4835008"/>
              <a:ext cx="0" cy="284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07" name="Line 498"/>
            <p:cNvSpPr>
              <a:spLocks noChangeShapeType="1"/>
            </p:cNvSpPr>
            <p:nvPr/>
          </p:nvSpPr>
          <p:spPr bwMode="auto">
            <a:xfrm>
              <a:off x="1081549" y="4835008"/>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08" name="Line 499"/>
            <p:cNvSpPr>
              <a:spLocks noChangeShapeType="1"/>
            </p:cNvSpPr>
            <p:nvPr/>
          </p:nvSpPr>
          <p:spPr bwMode="auto">
            <a:xfrm flipV="1">
              <a:off x="1272544" y="4717873"/>
              <a:ext cx="0" cy="7281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09" name="Line 500"/>
            <p:cNvSpPr>
              <a:spLocks noChangeShapeType="1"/>
            </p:cNvSpPr>
            <p:nvPr/>
          </p:nvSpPr>
          <p:spPr bwMode="auto">
            <a:xfrm>
              <a:off x="1258722" y="4717873"/>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0" name="Line 501"/>
            <p:cNvSpPr>
              <a:spLocks noChangeShapeType="1"/>
            </p:cNvSpPr>
            <p:nvPr/>
          </p:nvSpPr>
          <p:spPr bwMode="auto">
            <a:xfrm flipV="1">
              <a:off x="1624377" y="4914154"/>
              <a:ext cx="0" cy="443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1" name="Line 502"/>
            <p:cNvSpPr>
              <a:spLocks noChangeShapeType="1"/>
            </p:cNvSpPr>
            <p:nvPr/>
          </p:nvSpPr>
          <p:spPr bwMode="auto">
            <a:xfrm>
              <a:off x="1603015" y="4914154"/>
              <a:ext cx="427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2" name="Line 503"/>
            <p:cNvSpPr>
              <a:spLocks noChangeShapeType="1"/>
            </p:cNvSpPr>
            <p:nvPr/>
          </p:nvSpPr>
          <p:spPr bwMode="auto">
            <a:xfrm flipV="1">
              <a:off x="2320502" y="5265561"/>
              <a:ext cx="0" cy="221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3" name="Line 504"/>
            <p:cNvSpPr>
              <a:spLocks noChangeShapeType="1"/>
            </p:cNvSpPr>
            <p:nvPr/>
          </p:nvSpPr>
          <p:spPr bwMode="auto">
            <a:xfrm>
              <a:off x="2305424" y="5265561"/>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4" name="Line 507"/>
            <p:cNvSpPr>
              <a:spLocks noChangeShapeType="1"/>
            </p:cNvSpPr>
            <p:nvPr/>
          </p:nvSpPr>
          <p:spPr bwMode="auto">
            <a:xfrm>
              <a:off x="1096628" y="4863501"/>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5" name="Line 508"/>
            <p:cNvSpPr>
              <a:spLocks noChangeShapeType="1"/>
            </p:cNvSpPr>
            <p:nvPr/>
          </p:nvSpPr>
          <p:spPr bwMode="auto">
            <a:xfrm>
              <a:off x="1081549" y="4899908"/>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6" name="Line 509"/>
            <p:cNvSpPr>
              <a:spLocks noChangeShapeType="1"/>
            </p:cNvSpPr>
            <p:nvPr/>
          </p:nvSpPr>
          <p:spPr bwMode="auto">
            <a:xfrm>
              <a:off x="1272544" y="4790687"/>
              <a:ext cx="0" cy="7281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7" name="Line 510"/>
            <p:cNvSpPr>
              <a:spLocks noChangeShapeType="1"/>
            </p:cNvSpPr>
            <p:nvPr/>
          </p:nvSpPr>
          <p:spPr bwMode="auto">
            <a:xfrm>
              <a:off x="1258722" y="4863501"/>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8" name="Line 511"/>
            <p:cNvSpPr>
              <a:spLocks noChangeShapeType="1"/>
            </p:cNvSpPr>
            <p:nvPr/>
          </p:nvSpPr>
          <p:spPr bwMode="auto">
            <a:xfrm>
              <a:off x="1624377" y="4958476"/>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19" name="Line 512"/>
            <p:cNvSpPr>
              <a:spLocks noChangeShapeType="1"/>
            </p:cNvSpPr>
            <p:nvPr/>
          </p:nvSpPr>
          <p:spPr bwMode="auto">
            <a:xfrm>
              <a:off x="1603015" y="4994883"/>
              <a:ext cx="427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0" name="Line 513"/>
            <p:cNvSpPr>
              <a:spLocks noChangeShapeType="1"/>
            </p:cNvSpPr>
            <p:nvPr/>
          </p:nvSpPr>
          <p:spPr bwMode="auto">
            <a:xfrm>
              <a:off x="2320502" y="5287722"/>
              <a:ext cx="0" cy="142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1" name="Line 514"/>
            <p:cNvSpPr>
              <a:spLocks noChangeShapeType="1"/>
            </p:cNvSpPr>
            <p:nvPr/>
          </p:nvSpPr>
          <p:spPr bwMode="auto">
            <a:xfrm>
              <a:off x="2305424" y="5301968"/>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2" name="Freeform 515"/>
            <p:cNvSpPr>
              <a:spLocks/>
            </p:cNvSpPr>
            <p:nvPr/>
          </p:nvSpPr>
          <p:spPr bwMode="auto">
            <a:xfrm>
              <a:off x="919455" y="4754280"/>
              <a:ext cx="1401047" cy="612588"/>
            </a:xfrm>
            <a:custGeom>
              <a:avLst/>
              <a:gdLst>
                <a:gd name="T0" fmla="*/ 0 w 230"/>
                <a:gd name="T1" fmla="*/ 2147483647 h 84"/>
                <a:gd name="T2" fmla="*/ 2147483647 w 230"/>
                <a:gd name="T3" fmla="*/ 0 h 84"/>
                <a:gd name="T4" fmla="*/ 2147483647 w 230"/>
                <a:gd name="T5" fmla="*/ 2147483647 h 84"/>
                <a:gd name="T6" fmla="*/ 2147483647 w 230"/>
                <a:gd name="T7" fmla="*/ 2147483647 h 84"/>
                <a:gd name="T8" fmla="*/ 2147483647 w 230"/>
                <a:gd name="T9" fmla="*/ 2147483647 h 84"/>
                <a:gd name="T10" fmla="*/ 0 60000 65536"/>
                <a:gd name="T11" fmla="*/ 0 60000 65536"/>
                <a:gd name="T12" fmla="*/ 0 60000 65536"/>
                <a:gd name="T13" fmla="*/ 0 60000 65536"/>
                <a:gd name="T14" fmla="*/ 0 60000 65536"/>
                <a:gd name="T15" fmla="*/ 0 w 230"/>
                <a:gd name="T16" fmla="*/ 0 h 84"/>
                <a:gd name="T17" fmla="*/ 230 w 230"/>
                <a:gd name="T18" fmla="*/ 84 h 84"/>
              </a:gdLst>
              <a:ahLst/>
              <a:cxnLst>
                <a:cxn ang="T10">
                  <a:pos x="T0" y="T1"/>
                </a:cxn>
                <a:cxn ang="T11">
                  <a:pos x="T2" y="T3"/>
                </a:cxn>
                <a:cxn ang="T12">
                  <a:pos x="T4" y="T5"/>
                </a:cxn>
                <a:cxn ang="T13">
                  <a:pos x="T6" y="T7"/>
                </a:cxn>
                <a:cxn ang="T14">
                  <a:pos x="T8" y="T9"/>
                </a:cxn>
              </a:cxnLst>
              <a:rect l="T15" t="T16" r="T17" b="T18"/>
              <a:pathLst>
                <a:path w="230" h="84">
                  <a:moveTo>
                    <a:pt x="0" y="84"/>
                  </a:moveTo>
                  <a:lnTo>
                    <a:pt x="29" y="0"/>
                  </a:lnTo>
                  <a:lnTo>
                    <a:pt x="58" y="5"/>
                  </a:lnTo>
                  <a:lnTo>
                    <a:pt x="115" y="36"/>
                  </a:lnTo>
                  <a:lnTo>
                    <a:pt x="230" y="73"/>
                  </a:lnTo>
                </a:path>
              </a:pathLst>
            </a:custGeom>
            <a:noFill/>
            <a:ln w="9525">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3" name="Line 518"/>
            <p:cNvSpPr>
              <a:spLocks noChangeShapeType="1"/>
            </p:cNvSpPr>
            <p:nvPr/>
          </p:nvSpPr>
          <p:spPr bwMode="auto">
            <a:xfrm flipV="1">
              <a:off x="1096628" y="4717873"/>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4" name="Line 519"/>
            <p:cNvSpPr>
              <a:spLocks noChangeShapeType="1"/>
            </p:cNvSpPr>
            <p:nvPr/>
          </p:nvSpPr>
          <p:spPr bwMode="auto">
            <a:xfrm>
              <a:off x="1081549" y="4717873"/>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5" name="Line 520"/>
            <p:cNvSpPr>
              <a:spLocks noChangeShapeType="1"/>
            </p:cNvSpPr>
            <p:nvPr/>
          </p:nvSpPr>
          <p:spPr bwMode="auto">
            <a:xfrm flipV="1">
              <a:off x="1272544" y="4746365"/>
              <a:ext cx="0" cy="443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6" name="Line 521"/>
            <p:cNvSpPr>
              <a:spLocks noChangeShapeType="1"/>
            </p:cNvSpPr>
            <p:nvPr/>
          </p:nvSpPr>
          <p:spPr bwMode="auto">
            <a:xfrm>
              <a:off x="1258722" y="4746365"/>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7" name="Line 522"/>
            <p:cNvSpPr>
              <a:spLocks noChangeShapeType="1"/>
            </p:cNvSpPr>
            <p:nvPr/>
          </p:nvSpPr>
          <p:spPr bwMode="auto">
            <a:xfrm flipV="1">
              <a:off x="1624377" y="5002797"/>
              <a:ext cx="0" cy="142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8" name="Line 523"/>
            <p:cNvSpPr>
              <a:spLocks noChangeShapeType="1"/>
            </p:cNvSpPr>
            <p:nvPr/>
          </p:nvSpPr>
          <p:spPr bwMode="auto">
            <a:xfrm>
              <a:off x="1603015" y="5002797"/>
              <a:ext cx="427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9" name="Line 524"/>
            <p:cNvSpPr>
              <a:spLocks noChangeShapeType="1"/>
            </p:cNvSpPr>
            <p:nvPr/>
          </p:nvSpPr>
          <p:spPr bwMode="auto">
            <a:xfrm flipV="1">
              <a:off x="2320502" y="5271893"/>
              <a:ext cx="0" cy="158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0" name="Line 525"/>
            <p:cNvSpPr>
              <a:spLocks noChangeShapeType="1"/>
            </p:cNvSpPr>
            <p:nvPr/>
          </p:nvSpPr>
          <p:spPr bwMode="auto">
            <a:xfrm>
              <a:off x="2305424" y="5271893"/>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1" name="Line 528"/>
            <p:cNvSpPr>
              <a:spLocks noChangeShapeType="1"/>
            </p:cNvSpPr>
            <p:nvPr/>
          </p:nvSpPr>
          <p:spPr bwMode="auto">
            <a:xfrm>
              <a:off x="1096628" y="4754280"/>
              <a:ext cx="0" cy="443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2" name="Line 529"/>
            <p:cNvSpPr>
              <a:spLocks noChangeShapeType="1"/>
            </p:cNvSpPr>
            <p:nvPr/>
          </p:nvSpPr>
          <p:spPr bwMode="auto">
            <a:xfrm>
              <a:off x="1081549" y="4798601"/>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3" name="Line 530"/>
            <p:cNvSpPr>
              <a:spLocks noChangeShapeType="1"/>
            </p:cNvSpPr>
            <p:nvPr/>
          </p:nvSpPr>
          <p:spPr bwMode="auto">
            <a:xfrm>
              <a:off x="1272544" y="4790687"/>
              <a:ext cx="0" cy="506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4" name="Line 531"/>
            <p:cNvSpPr>
              <a:spLocks noChangeShapeType="1"/>
            </p:cNvSpPr>
            <p:nvPr/>
          </p:nvSpPr>
          <p:spPr bwMode="auto">
            <a:xfrm>
              <a:off x="1258722" y="4841340"/>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5" name="Line 532"/>
            <p:cNvSpPr>
              <a:spLocks noChangeShapeType="1"/>
            </p:cNvSpPr>
            <p:nvPr/>
          </p:nvSpPr>
          <p:spPr bwMode="auto">
            <a:xfrm>
              <a:off x="1610555" y="5017044"/>
              <a:ext cx="28901" cy="142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6" name="Line 533"/>
            <p:cNvSpPr>
              <a:spLocks noChangeShapeType="1"/>
            </p:cNvSpPr>
            <p:nvPr/>
          </p:nvSpPr>
          <p:spPr bwMode="auto">
            <a:xfrm>
              <a:off x="1610555" y="5031290"/>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7" name="Line 534"/>
            <p:cNvSpPr>
              <a:spLocks noChangeShapeType="1"/>
            </p:cNvSpPr>
            <p:nvPr/>
          </p:nvSpPr>
          <p:spPr bwMode="auto">
            <a:xfrm>
              <a:off x="2320502" y="5287722"/>
              <a:ext cx="0" cy="633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8" name="Line 535"/>
            <p:cNvSpPr>
              <a:spLocks noChangeShapeType="1"/>
            </p:cNvSpPr>
            <p:nvPr/>
          </p:nvSpPr>
          <p:spPr bwMode="auto">
            <a:xfrm>
              <a:off x="2305424" y="5294054"/>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9" name="Freeform 536"/>
            <p:cNvSpPr>
              <a:spLocks/>
            </p:cNvSpPr>
            <p:nvPr/>
          </p:nvSpPr>
          <p:spPr bwMode="auto">
            <a:xfrm>
              <a:off x="919455" y="4645059"/>
              <a:ext cx="1401047" cy="693317"/>
            </a:xfrm>
            <a:custGeom>
              <a:avLst/>
              <a:gdLst>
                <a:gd name="T0" fmla="*/ 0 w 230"/>
                <a:gd name="T1" fmla="*/ 2147483647 h 95"/>
                <a:gd name="T2" fmla="*/ 2147483647 w 230"/>
                <a:gd name="T3" fmla="*/ 0 h 95"/>
                <a:gd name="T4" fmla="*/ 2147483647 w 230"/>
                <a:gd name="T5" fmla="*/ 2147483647 h 95"/>
                <a:gd name="T6" fmla="*/ 2147483647 w 230"/>
                <a:gd name="T7" fmla="*/ 2147483647 h 95"/>
                <a:gd name="T8" fmla="*/ 2147483647 w 230"/>
                <a:gd name="T9" fmla="*/ 2147483647 h 95"/>
                <a:gd name="T10" fmla="*/ 0 60000 65536"/>
                <a:gd name="T11" fmla="*/ 0 60000 65536"/>
                <a:gd name="T12" fmla="*/ 0 60000 65536"/>
                <a:gd name="T13" fmla="*/ 0 60000 65536"/>
                <a:gd name="T14" fmla="*/ 0 60000 65536"/>
                <a:gd name="T15" fmla="*/ 0 w 230"/>
                <a:gd name="T16" fmla="*/ 0 h 95"/>
                <a:gd name="T17" fmla="*/ 230 w 230"/>
                <a:gd name="T18" fmla="*/ 95 h 95"/>
              </a:gdLst>
              <a:ahLst/>
              <a:cxnLst>
                <a:cxn ang="T10">
                  <a:pos x="T0" y="T1"/>
                </a:cxn>
                <a:cxn ang="T11">
                  <a:pos x="T2" y="T3"/>
                </a:cxn>
                <a:cxn ang="T12">
                  <a:pos x="T4" y="T5"/>
                </a:cxn>
                <a:cxn ang="T13">
                  <a:pos x="T6" y="T7"/>
                </a:cxn>
                <a:cxn ang="T14">
                  <a:pos x="T8" y="T9"/>
                </a:cxn>
              </a:cxnLst>
              <a:rect l="T15" t="T16" r="T17" b="T18"/>
              <a:pathLst>
                <a:path w="230" h="95">
                  <a:moveTo>
                    <a:pt x="0" y="95"/>
                  </a:moveTo>
                  <a:lnTo>
                    <a:pt x="29" y="0"/>
                  </a:lnTo>
                  <a:lnTo>
                    <a:pt x="58" y="4"/>
                  </a:lnTo>
                  <a:lnTo>
                    <a:pt x="115" y="35"/>
                  </a:lnTo>
                  <a:lnTo>
                    <a:pt x="230" y="8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0" name="Line 539"/>
            <p:cNvSpPr>
              <a:spLocks noChangeShapeType="1"/>
            </p:cNvSpPr>
            <p:nvPr/>
          </p:nvSpPr>
          <p:spPr bwMode="auto">
            <a:xfrm flipV="1">
              <a:off x="1096628" y="4600737"/>
              <a:ext cx="0" cy="443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1" name="Line 540"/>
            <p:cNvSpPr>
              <a:spLocks noChangeShapeType="1"/>
            </p:cNvSpPr>
            <p:nvPr/>
          </p:nvSpPr>
          <p:spPr bwMode="auto">
            <a:xfrm>
              <a:off x="1081549" y="4600737"/>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2" name="Line 541"/>
            <p:cNvSpPr>
              <a:spLocks noChangeShapeType="1"/>
            </p:cNvSpPr>
            <p:nvPr/>
          </p:nvSpPr>
          <p:spPr bwMode="auto">
            <a:xfrm flipV="1">
              <a:off x="1272544" y="4622898"/>
              <a:ext cx="0" cy="506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3" name="Line 542"/>
            <p:cNvSpPr>
              <a:spLocks noChangeShapeType="1"/>
            </p:cNvSpPr>
            <p:nvPr/>
          </p:nvSpPr>
          <p:spPr bwMode="auto">
            <a:xfrm>
              <a:off x="1258722" y="4622898"/>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4" name="Line 543"/>
            <p:cNvSpPr>
              <a:spLocks noChangeShapeType="1"/>
            </p:cNvSpPr>
            <p:nvPr/>
          </p:nvSpPr>
          <p:spPr bwMode="auto">
            <a:xfrm flipV="1">
              <a:off x="1624377" y="4857169"/>
              <a:ext cx="0" cy="4273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5" name="Line 544"/>
            <p:cNvSpPr>
              <a:spLocks noChangeShapeType="1"/>
            </p:cNvSpPr>
            <p:nvPr/>
          </p:nvSpPr>
          <p:spPr bwMode="auto">
            <a:xfrm>
              <a:off x="1610555" y="4857169"/>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6" name="Line 545"/>
            <p:cNvSpPr>
              <a:spLocks noChangeShapeType="1"/>
            </p:cNvSpPr>
            <p:nvPr/>
          </p:nvSpPr>
          <p:spPr bwMode="auto">
            <a:xfrm flipV="1">
              <a:off x="2320502" y="5229154"/>
              <a:ext cx="0" cy="142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7" name="Line 546"/>
            <p:cNvSpPr>
              <a:spLocks noChangeShapeType="1"/>
            </p:cNvSpPr>
            <p:nvPr/>
          </p:nvSpPr>
          <p:spPr bwMode="auto">
            <a:xfrm>
              <a:off x="2305424" y="5229154"/>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8" name="Line 549"/>
            <p:cNvSpPr>
              <a:spLocks noChangeShapeType="1"/>
            </p:cNvSpPr>
            <p:nvPr/>
          </p:nvSpPr>
          <p:spPr bwMode="auto">
            <a:xfrm>
              <a:off x="1096628" y="4645059"/>
              <a:ext cx="0" cy="4273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9" name="Line 550"/>
            <p:cNvSpPr>
              <a:spLocks noChangeShapeType="1"/>
            </p:cNvSpPr>
            <p:nvPr/>
          </p:nvSpPr>
          <p:spPr bwMode="auto">
            <a:xfrm>
              <a:off x="1081549" y="4687797"/>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0" name="Line 551"/>
            <p:cNvSpPr>
              <a:spLocks noChangeShapeType="1"/>
            </p:cNvSpPr>
            <p:nvPr/>
          </p:nvSpPr>
          <p:spPr bwMode="auto">
            <a:xfrm>
              <a:off x="1272544" y="4673551"/>
              <a:ext cx="0" cy="522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1" name="Line 552"/>
            <p:cNvSpPr>
              <a:spLocks noChangeShapeType="1"/>
            </p:cNvSpPr>
            <p:nvPr/>
          </p:nvSpPr>
          <p:spPr bwMode="auto">
            <a:xfrm>
              <a:off x="1258722" y="4725787"/>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2" name="Line 553"/>
            <p:cNvSpPr>
              <a:spLocks noChangeShapeType="1"/>
            </p:cNvSpPr>
            <p:nvPr/>
          </p:nvSpPr>
          <p:spPr bwMode="auto">
            <a:xfrm>
              <a:off x="1624377" y="4899908"/>
              <a:ext cx="0" cy="506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3" name="Line 554"/>
            <p:cNvSpPr>
              <a:spLocks noChangeShapeType="1"/>
            </p:cNvSpPr>
            <p:nvPr/>
          </p:nvSpPr>
          <p:spPr bwMode="auto">
            <a:xfrm>
              <a:off x="1610555" y="4950561"/>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4" name="Line 555"/>
            <p:cNvSpPr>
              <a:spLocks noChangeShapeType="1"/>
            </p:cNvSpPr>
            <p:nvPr/>
          </p:nvSpPr>
          <p:spPr bwMode="auto">
            <a:xfrm>
              <a:off x="2320502" y="5243400"/>
              <a:ext cx="0" cy="221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5" name="Line 556"/>
            <p:cNvSpPr>
              <a:spLocks noChangeShapeType="1"/>
            </p:cNvSpPr>
            <p:nvPr/>
          </p:nvSpPr>
          <p:spPr bwMode="auto">
            <a:xfrm>
              <a:off x="2305424" y="5265561"/>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6" name="Freeform 557"/>
            <p:cNvSpPr>
              <a:spLocks/>
            </p:cNvSpPr>
            <p:nvPr/>
          </p:nvSpPr>
          <p:spPr bwMode="auto">
            <a:xfrm>
              <a:off x="919455" y="4578576"/>
              <a:ext cx="1401047" cy="751884"/>
            </a:xfrm>
            <a:custGeom>
              <a:avLst/>
              <a:gdLst>
                <a:gd name="T0" fmla="*/ 0 w 230"/>
                <a:gd name="T1" fmla="*/ 2147483647 h 103"/>
                <a:gd name="T2" fmla="*/ 2147483647 w 230"/>
                <a:gd name="T3" fmla="*/ 0 h 103"/>
                <a:gd name="T4" fmla="*/ 2147483647 w 230"/>
                <a:gd name="T5" fmla="*/ 2147483647 h 103"/>
                <a:gd name="T6" fmla="*/ 2147483647 w 230"/>
                <a:gd name="T7" fmla="*/ 2147483647 h 103"/>
                <a:gd name="T8" fmla="*/ 2147483647 w 230"/>
                <a:gd name="T9" fmla="*/ 2147483647 h 103"/>
                <a:gd name="T10" fmla="*/ 0 60000 65536"/>
                <a:gd name="T11" fmla="*/ 0 60000 65536"/>
                <a:gd name="T12" fmla="*/ 0 60000 65536"/>
                <a:gd name="T13" fmla="*/ 0 60000 65536"/>
                <a:gd name="T14" fmla="*/ 0 60000 65536"/>
                <a:gd name="T15" fmla="*/ 0 w 230"/>
                <a:gd name="T16" fmla="*/ 0 h 103"/>
                <a:gd name="T17" fmla="*/ 230 w 230"/>
                <a:gd name="T18" fmla="*/ 103 h 103"/>
              </a:gdLst>
              <a:ahLst/>
              <a:cxnLst>
                <a:cxn ang="T10">
                  <a:pos x="T0" y="T1"/>
                </a:cxn>
                <a:cxn ang="T11">
                  <a:pos x="T2" y="T3"/>
                </a:cxn>
                <a:cxn ang="T12">
                  <a:pos x="T4" y="T5"/>
                </a:cxn>
                <a:cxn ang="T13">
                  <a:pos x="T6" y="T7"/>
                </a:cxn>
                <a:cxn ang="T14">
                  <a:pos x="T8" y="T9"/>
                </a:cxn>
              </a:cxnLst>
              <a:rect l="T15" t="T16" r="T17" b="T18"/>
              <a:pathLst>
                <a:path w="230" h="103">
                  <a:moveTo>
                    <a:pt x="0" y="103"/>
                  </a:moveTo>
                  <a:lnTo>
                    <a:pt x="29" y="0"/>
                  </a:lnTo>
                  <a:lnTo>
                    <a:pt x="58" y="10"/>
                  </a:lnTo>
                  <a:lnTo>
                    <a:pt x="115" y="43"/>
                  </a:lnTo>
                  <a:lnTo>
                    <a:pt x="230" y="8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7" name="Line 560"/>
            <p:cNvSpPr>
              <a:spLocks noChangeShapeType="1"/>
            </p:cNvSpPr>
            <p:nvPr/>
          </p:nvSpPr>
          <p:spPr bwMode="auto">
            <a:xfrm flipV="1">
              <a:off x="1096628" y="4542169"/>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8" name="Line 561"/>
            <p:cNvSpPr>
              <a:spLocks noChangeShapeType="1"/>
            </p:cNvSpPr>
            <p:nvPr/>
          </p:nvSpPr>
          <p:spPr bwMode="auto">
            <a:xfrm>
              <a:off x="1081549" y="4542169"/>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59" name="Line 562"/>
            <p:cNvSpPr>
              <a:spLocks noChangeShapeType="1"/>
            </p:cNvSpPr>
            <p:nvPr/>
          </p:nvSpPr>
          <p:spPr bwMode="auto">
            <a:xfrm flipV="1">
              <a:off x="1272544" y="4600737"/>
              <a:ext cx="0" cy="506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0" name="Line 563"/>
            <p:cNvSpPr>
              <a:spLocks noChangeShapeType="1"/>
            </p:cNvSpPr>
            <p:nvPr/>
          </p:nvSpPr>
          <p:spPr bwMode="auto">
            <a:xfrm>
              <a:off x="1258722" y="4600737"/>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1" name="Line 564"/>
            <p:cNvSpPr>
              <a:spLocks noChangeShapeType="1"/>
            </p:cNvSpPr>
            <p:nvPr/>
          </p:nvSpPr>
          <p:spPr bwMode="auto">
            <a:xfrm flipV="1">
              <a:off x="1624377" y="4857169"/>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2" name="Line 565"/>
            <p:cNvSpPr>
              <a:spLocks noChangeShapeType="1"/>
            </p:cNvSpPr>
            <p:nvPr/>
          </p:nvSpPr>
          <p:spPr bwMode="auto">
            <a:xfrm>
              <a:off x="1610555" y="4857169"/>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3" name="Line 566"/>
            <p:cNvSpPr>
              <a:spLocks noChangeShapeType="1"/>
            </p:cNvSpPr>
            <p:nvPr/>
          </p:nvSpPr>
          <p:spPr bwMode="auto">
            <a:xfrm flipV="1">
              <a:off x="2320502" y="5184832"/>
              <a:ext cx="0" cy="142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4" name="Line 567"/>
            <p:cNvSpPr>
              <a:spLocks noChangeShapeType="1"/>
            </p:cNvSpPr>
            <p:nvPr/>
          </p:nvSpPr>
          <p:spPr bwMode="auto">
            <a:xfrm>
              <a:off x="2305424" y="5184832"/>
              <a:ext cx="2890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5" name="Line 569"/>
            <p:cNvSpPr>
              <a:spLocks noChangeShapeType="1"/>
            </p:cNvSpPr>
            <p:nvPr/>
          </p:nvSpPr>
          <p:spPr bwMode="auto">
            <a:xfrm>
              <a:off x="1096628" y="4578576"/>
              <a:ext cx="0" cy="364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6" name="Line 570"/>
            <p:cNvSpPr>
              <a:spLocks noChangeShapeType="1"/>
            </p:cNvSpPr>
            <p:nvPr/>
          </p:nvSpPr>
          <p:spPr bwMode="auto">
            <a:xfrm>
              <a:off x="1272544" y="4651390"/>
              <a:ext cx="0" cy="585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7" name="Line 571"/>
            <p:cNvSpPr>
              <a:spLocks noChangeShapeType="1"/>
            </p:cNvSpPr>
            <p:nvPr/>
          </p:nvSpPr>
          <p:spPr bwMode="auto">
            <a:xfrm>
              <a:off x="1624377" y="4893576"/>
              <a:ext cx="0" cy="4273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8" name="Line 572"/>
            <p:cNvSpPr>
              <a:spLocks noChangeShapeType="1"/>
            </p:cNvSpPr>
            <p:nvPr/>
          </p:nvSpPr>
          <p:spPr bwMode="auto">
            <a:xfrm>
              <a:off x="2320502" y="5199079"/>
              <a:ext cx="0" cy="221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69" name="Oval 574"/>
            <p:cNvSpPr>
              <a:spLocks noChangeArrowheads="1"/>
            </p:cNvSpPr>
            <p:nvPr/>
          </p:nvSpPr>
          <p:spPr bwMode="auto">
            <a:xfrm>
              <a:off x="1077780" y="4841340"/>
              <a:ext cx="36440" cy="45905"/>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0" name="Oval 575"/>
            <p:cNvSpPr>
              <a:spLocks noChangeArrowheads="1"/>
            </p:cNvSpPr>
            <p:nvPr/>
          </p:nvSpPr>
          <p:spPr bwMode="auto">
            <a:xfrm>
              <a:off x="1257466" y="4768526"/>
              <a:ext cx="30157" cy="36407"/>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1" name="Oval 576"/>
            <p:cNvSpPr>
              <a:spLocks noChangeArrowheads="1"/>
            </p:cNvSpPr>
            <p:nvPr/>
          </p:nvSpPr>
          <p:spPr bwMode="auto">
            <a:xfrm>
              <a:off x="1606785" y="4936315"/>
              <a:ext cx="36440" cy="45905"/>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2" name="Oval 577"/>
            <p:cNvSpPr>
              <a:spLocks noChangeArrowheads="1"/>
            </p:cNvSpPr>
            <p:nvPr/>
          </p:nvSpPr>
          <p:spPr bwMode="auto">
            <a:xfrm>
              <a:off x="2304167" y="5265561"/>
              <a:ext cx="30157" cy="36407"/>
            </a:xfrm>
            <a:prstGeom prst="ellipse">
              <a:avLst/>
            </a:prstGeom>
            <a:solidFill>
              <a:srgbClr val="FFFFFF"/>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3" name="Rectangle 579"/>
            <p:cNvSpPr>
              <a:spLocks noChangeArrowheads="1"/>
            </p:cNvSpPr>
            <p:nvPr/>
          </p:nvSpPr>
          <p:spPr bwMode="auto">
            <a:xfrm>
              <a:off x="1077780" y="4732119"/>
              <a:ext cx="36440" cy="459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4" name="Rectangle 580"/>
            <p:cNvSpPr>
              <a:spLocks noChangeArrowheads="1"/>
            </p:cNvSpPr>
            <p:nvPr/>
          </p:nvSpPr>
          <p:spPr bwMode="auto">
            <a:xfrm>
              <a:off x="1254953" y="4768526"/>
              <a:ext cx="36440" cy="459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5" name="Rectangle 581"/>
            <p:cNvSpPr>
              <a:spLocks noChangeArrowheads="1"/>
            </p:cNvSpPr>
            <p:nvPr/>
          </p:nvSpPr>
          <p:spPr bwMode="auto">
            <a:xfrm>
              <a:off x="1606785" y="4994883"/>
              <a:ext cx="36440" cy="459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6" name="Rectangle 582"/>
            <p:cNvSpPr>
              <a:spLocks noChangeArrowheads="1"/>
            </p:cNvSpPr>
            <p:nvPr/>
          </p:nvSpPr>
          <p:spPr bwMode="auto">
            <a:xfrm>
              <a:off x="2301654" y="5265561"/>
              <a:ext cx="36440" cy="459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7" name="Oval 584"/>
            <p:cNvSpPr>
              <a:spLocks noChangeArrowheads="1"/>
            </p:cNvSpPr>
            <p:nvPr/>
          </p:nvSpPr>
          <p:spPr bwMode="auto">
            <a:xfrm>
              <a:off x="1077780" y="4622898"/>
              <a:ext cx="36440" cy="45905"/>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8" name="Oval 585"/>
            <p:cNvSpPr>
              <a:spLocks noChangeArrowheads="1"/>
            </p:cNvSpPr>
            <p:nvPr/>
          </p:nvSpPr>
          <p:spPr bwMode="auto">
            <a:xfrm>
              <a:off x="1254953" y="4651390"/>
              <a:ext cx="36440" cy="45905"/>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79" name="Oval 586"/>
            <p:cNvSpPr>
              <a:spLocks noChangeArrowheads="1"/>
            </p:cNvSpPr>
            <p:nvPr/>
          </p:nvSpPr>
          <p:spPr bwMode="auto">
            <a:xfrm>
              <a:off x="1609298" y="4877747"/>
              <a:ext cx="30157" cy="36407"/>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80" name="Oval 587"/>
            <p:cNvSpPr>
              <a:spLocks noChangeArrowheads="1"/>
            </p:cNvSpPr>
            <p:nvPr/>
          </p:nvSpPr>
          <p:spPr bwMode="auto">
            <a:xfrm>
              <a:off x="2301654" y="5221240"/>
              <a:ext cx="36440" cy="45905"/>
            </a:xfrm>
            <a:prstGeom prst="ellipse">
              <a:avLst/>
            </a:prstGeom>
            <a:solidFill>
              <a:srgbClr val="000000"/>
            </a:solidFill>
            <a:ln w="9525">
              <a:solidFill>
                <a:srgbClr val="000000"/>
              </a:solidFill>
              <a:round/>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81" name="Rectangle 589"/>
            <p:cNvSpPr>
              <a:spLocks noChangeArrowheads="1"/>
            </p:cNvSpPr>
            <p:nvPr/>
          </p:nvSpPr>
          <p:spPr bwMode="auto">
            <a:xfrm>
              <a:off x="1077780" y="4556415"/>
              <a:ext cx="36440" cy="45905"/>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82" name="Rectangle 590"/>
            <p:cNvSpPr>
              <a:spLocks noChangeArrowheads="1"/>
            </p:cNvSpPr>
            <p:nvPr/>
          </p:nvSpPr>
          <p:spPr bwMode="auto">
            <a:xfrm>
              <a:off x="1254953" y="4630812"/>
              <a:ext cx="36440" cy="45905"/>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83" name="Rectangle 591"/>
            <p:cNvSpPr>
              <a:spLocks noChangeArrowheads="1"/>
            </p:cNvSpPr>
            <p:nvPr/>
          </p:nvSpPr>
          <p:spPr bwMode="auto">
            <a:xfrm>
              <a:off x="1606785" y="4871415"/>
              <a:ext cx="36440" cy="45905"/>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84" name="Rectangle 592"/>
            <p:cNvSpPr>
              <a:spLocks noChangeArrowheads="1"/>
            </p:cNvSpPr>
            <p:nvPr/>
          </p:nvSpPr>
          <p:spPr bwMode="auto">
            <a:xfrm>
              <a:off x="2301654" y="5176918"/>
              <a:ext cx="36440" cy="45905"/>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85" name="Rectangle 578"/>
            <p:cNvSpPr>
              <a:spLocks noChangeArrowheads="1"/>
            </p:cNvSpPr>
            <p:nvPr/>
          </p:nvSpPr>
          <p:spPr bwMode="auto">
            <a:xfrm>
              <a:off x="900607" y="5322546"/>
              <a:ext cx="36440" cy="459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286" name="Rectangle 588"/>
            <p:cNvSpPr>
              <a:spLocks noChangeArrowheads="1"/>
            </p:cNvSpPr>
            <p:nvPr/>
          </p:nvSpPr>
          <p:spPr bwMode="auto">
            <a:xfrm>
              <a:off x="900607" y="5275059"/>
              <a:ext cx="36440" cy="45905"/>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186" name="正方形/長方形 185"/>
            <p:cNvSpPr/>
            <p:nvPr/>
          </p:nvSpPr>
          <p:spPr bwMode="auto">
            <a:xfrm>
              <a:off x="1228480" y="5283647"/>
              <a:ext cx="47722" cy="47722"/>
            </a:xfrm>
            <a:prstGeom prst="rect">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187" name="テキスト ボックス 512"/>
            <p:cNvSpPr txBox="1">
              <a:spLocks noChangeArrowheads="1"/>
            </p:cNvSpPr>
            <p:nvPr/>
          </p:nvSpPr>
          <p:spPr bwMode="auto">
            <a:xfrm>
              <a:off x="1236937" y="5224816"/>
              <a:ext cx="42511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a:cs typeface="Arial" panose="020B0604020202020204" pitchFamily="34" charset="0"/>
                </a:rPr>
                <a:t>DI/Tiron</a:t>
              </a:r>
              <a:endParaRPr lang="ja-JP" altLang="en-US" sz="500">
                <a:cs typeface="Arial" panose="020B0604020202020204" pitchFamily="34" charset="0"/>
              </a:endParaRPr>
            </a:p>
          </p:txBody>
        </p:sp>
        <p:sp>
          <p:nvSpPr>
            <p:cNvPr id="188" name="円/楕円 187"/>
            <p:cNvSpPr/>
            <p:nvPr/>
          </p:nvSpPr>
          <p:spPr bwMode="auto">
            <a:xfrm>
              <a:off x="1228480" y="5207853"/>
              <a:ext cx="47722" cy="47722"/>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189" name="テキスト ボックス 514"/>
            <p:cNvSpPr txBox="1">
              <a:spLocks noChangeArrowheads="1"/>
            </p:cNvSpPr>
            <p:nvPr/>
          </p:nvSpPr>
          <p:spPr bwMode="auto">
            <a:xfrm>
              <a:off x="1236937" y="5150414"/>
              <a:ext cx="44435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a:cs typeface="Arial" panose="020B0604020202020204" pitchFamily="34" charset="0"/>
                </a:rPr>
                <a:t>DI/Water</a:t>
              </a:r>
              <a:endParaRPr lang="ja-JP" altLang="en-US" sz="500">
                <a:cs typeface="Arial" panose="020B0604020202020204" pitchFamily="34" charset="0"/>
              </a:endParaRPr>
            </a:p>
          </p:txBody>
        </p:sp>
        <p:sp>
          <p:nvSpPr>
            <p:cNvPr id="190" name="正方形/長方形 189"/>
            <p:cNvSpPr/>
            <p:nvPr/>
          </p:nvSpPr>
          <p:spPr bwMode="auto">
            <a:xfrm>
              <a:off x="1228480" y="5439447"/>
              <a:ext cx="47722" cy="4772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191" name="テキスト ボックス 516"/>
            <p:cNvSpPr txBox="1">
              <a:spLocks noChangeArrowheads="1"/>
            </p:cNvSpPr>
            <p:nvPr/>
          </p:nvSpPr>
          <p:spPr bwMode="auto">
            <a:xfrm>
              <a:off x="1236937" y="5382043"/>
              <a:ext cx="45397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dirty="0" smtClean="0">
                  <a:cs typeface="Arial" panose="020B0604020202020204" pitchFamily="34" charset="0"/>
                </a:rPr>
                <a:t>CD/</a:t>
              </a:r>
              <a:r>
                <a:rPr lang="en-US" altLang="ja-JP" sz="500" dirty="0" err="1" smtClean="0">
                  <a:cs typeface="Arial" panose="020B0604020202020204" pitchFamily="34" charset="0"/>
                </a:rPr>
                <a:t>Tiron</a:t>
              </a:r>
              <a:endParaRPr lang="ja-JP" altLang="en-US" sz="500" dirty="0">
                <a:cs typeface="Arial" panose="020B0604020202020204" pitchFamily="34" charset="0"/>
              </a:endParaRPr>
            </a:p>
          </p:txBody>
        </p:sp>
        <p:sp>
          <p:nvSpPr>
            <p:cNvPr id="192" name="円/楕円 191"/>
            <p:cNvSpPr/>
            <p:nvPr/>
          </p:nvSpPr>
          <p:spPr bwMode="auto">
            <a:xfrm>
              <a:off x="1228480" y="5360845"/>
              <a:ext cx="47722" cy="47722"/>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193" name="テキスト ボックス 518"/>
            <p:cNvSpPr txBox="1">
              <a:spLocks noChangeArrowheads="1"/>
            </p:cNvSpPr>
            <p:nvPr/>
          </p:nvSpPr>
          <p:spPr bwMode="auto">
            <a:xfrm>
              <a:off x="1236937" y="5303430"/>
              <a:ext cx="47320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dirty="0" smtClean="0">
                  <a:cs typeface="Arial" panose="020B0604020202020204" pitchFamily="34" charset="0"/>
                </a:rPr>
                <a:t>CD/Water</a:t>
              </a:r>
              <a:endParaRPr lang="ja-JP" altLang="en-US" sz="500" dirty="0">
                <a:cs typeface="Arial" panose="020B0604020202020204" pitchFamily="34" charset="0"/>
              </a:endParaRPr>
            </a:p>
          </p:txBody>
        </p:sp>
        <p:sp>
          <p:nvSpPr>
            <p:cNvPr id="78" name="Rectangle 3444"/>
            <p:cNvSpPr>
              <a:spLocks noChangeArrowheads="1"/>
            </p:cNvSpPr>
            <p:nvPr/>
          </p:nvSpPr>
          <p:spPr bwMode="auto">
            <a:xfrm rot="16200000">
              <a:off x="2188374" y="4924002"/>
              <a:ext cx="133241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a:cs typeface="Arial" panose="020B0604020202020204" pitchFamily="34" charset="0"/>
                </a:rPr>
                <a:t>GTT, AUC (g*min/</a:t>
              </a:r>
              <a:r>
                <a:rPr lang="en-US" altLang="ja-JP" sz="900" dirty="0" err="1">
                  <a:cs typeface="Arial" panose="020B0604020202020204" pitchFamily="34" charset="0"/>
                </a:rPr>
                <a:t>dL</a:t>
              </a:r>
              <a:r>
                <a:rPr lang="en-US" altLang="ja-JP" sz="900" dirty="0">
                  <a:cs typeface="Arial" panose="020B0604020202020204" pitchFamily="34" charset="0"/>
                </a:rPr>
                <a:t>)</a:t>
              </a:r>
            </a:p>
          </p:txBody>
        </p:sp>
        <p:sp>
          <p:nvSpPr>
            <p:cNvPr id="127" name="Rectangle 652"/>
            <p:cNvSpPr>
              <a:spLocks noChangeArrowheads="1"/>
            </p:cNvSpPr>
            <p:nvPr/>
          </p:nvSpPr>
          <p:spPr bwMode="auto">
            <a:xfrm>
              <a:off x="3024350" y="5571571"/>
              <a:ext cx="43937"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128" name="Rectangle 653"/>
            <p:cNvSpPr>
              <a:spLocks noChangeArrowheads="1"/>
            </p:cNvSpPr>
            <p:nvPr/>
          </p:nvSpPr>
          <p:spPr bwMode="auto">
            <a:xfrm>
              <a:off x="3001892" y="5363201"/>
              <a:ext cx="87873"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10</a:t>
              </a:r>
              <a:endParaRPr lang="en-US" altLang="ja-JP" sz="600">
                <a:cs typeface="Arial" panose="020B0604020202020204" pitchFamily="34" charset="0"/>
              </a:endParaRPr>
            </a:p>
          </p:txBody>
        </p:sp>
        <p:sp>
          <p:nvSpPr>
            <p:cNvPr id="129" name="Rectangle 654"/>
            <p:cNvSpPr>
              <a:spLocks noChangeArrowheads="1"/>
            </p:cNvSpPr>
            <p:nvPr/>
          </p:nvSpPr>
          <p:spPr bwMode="auto">
            <a:xfrm>
              <a:off x="3001892" y="5135047"/>
              <a:ext cx="87873"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20</a:t>
              </a:r>
              <a:endParaRPr lang="en-US" altLang="ja-JP" sz="600">
                <a:cs typeface="Arial" panose="020B0604020202020204" pitchFamily="34" charset="0"/>
              </a:endParaRPr>
            </a:p>
          </p:txBody>
        </p:sp>
        <p:sp>
          <p:nvSpPr>
            <p:cNvPr id="130" name="Rectangle 655"/>
            <p:cNvSpPr>
              <a:spLocks noChangeArrowheads="1"/>
            </p:cNvSpPr>
            <p:nvPr/>
          </p:nvSpPr>
          <p:spPr bwMode="auto">
            <a:xfrm>
              <a:off x="3001892" y="4900543"/>
              <a:ext cx="87873"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30</a:t>
              </a:r>
              <a:endParaRPr lang="en-US" altLang="ja-JP" sz="600">
                <a:cs typeface="Arial" panose="020B0604020202020204" pitchFamily="34" charset="0"/>
              </a:endParaRPr>
            </a:p>
          </p:txBody>
        </p:sp>
        <p:sp>
          <p:nvSpPr>
            <p:cNvPr id="131" name="Rectangle 656"/>
            <p:cNvSpPr>
              <a:spLocks noChangeArrowheads="1"/>
            </p:cNvSpPr>
            <p:nvPr/>
          </p:nvSpPr>
          <p:spPr bwMode="auto">
            <a:xfrm>
              <a:off x="3001892" y="4675932"/>
              <a:ext cx="87873"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40</a:t>
              </a:r>
              <a:endParaRPr lang="en-US" altLang="ja-JP" sz="600">
                <a:cs typeface="Arial" panose="020B0604020202020204" pitchFamily="34" charset="0"/>
              </a:endParaRPr>
            </a:p>
          </p:txBody>
        </p:sp>
        <p:sp>
          <p:nvSpPr>
            <p:cNvPr id="132" name="Rectangle 657"/>
            <p:cNvSpPr>
              <a:spLocks noChangeArrowheads="1"/>
            </p:cNvSpPr>
            <p:nvPr/>
          </p:nvSpPr>
          <p:spPr bwMode="auto">
            <a:xfrm>
              <a:off x="3001892" y="4456936"/>
              <a:ext cx="87873" cy="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50</a:t>
              </a:r>
              <a:endParaRPr lang="en-US" altLang="ja-JP" sz="600">
                <a:cs typeface="Arial" panose="020B0604020202020204" pitchFamily="34" charset="0"/>
              </a:endParaRPr>
            </a:p>
          </p:txBody>
        </p:sp>
        <p:sp>
          <p:nvSpPr>
            <p:cNvPr id="143" name="Text Box 842"/>
            <p:cNvSpPr txBox="1">
              <a:spLocks noChangeArrowheads="1"/>
            </p:cNvSpPr>
            <p:nvPr/>
          </p:nvSpPr>
          <p:spPr bwMode="auto">
            <a:xfrm>
              <a:off x="3938202" y="4369223"/>
              <a:ext cx="277033" cy="28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sp>
          <p:nvSpPr>
            <p:cNvPr id="164" name="Rectangle 629"/>
            <p:cNvSpPr>
              <a:spLocks noChangeArrowheads="1"/>
            </p:cNvSpPr>
            <p:nvPr/>
          </p:nvSpPr>
          <p:spPr bwMode="auto">
            <a:xfrm>
              <a:off x="3243685" y="5013928"/>
              <a:ext cx="179404" cy="61477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165" name="Line 633"/>
            <p:cNvSpPr>
              <a:spLocks noChangeShapeType="1"/>
            </p:cNvSpPr>
            <p:nvPr/>
          </p:nvSpPr>
          <p:spPr bwMode="auto">
            <a:xfrm flipV="1">
              <a:off x="3334180" y="4956450"/>
              <a:ext cx="0" cy="478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66" name="Line 634"/>
            <p:cNvSpPr>
              <a:spLocks noChangeShapeType="1"/>
            </p:cNvSpPr>
            <p:nvPr/>
          </p:nvSpPr>
          <p:spPr bwMode="auto">
            <a:xfrm>
              <a:off x="3297664" y="4956450"/>
              <a:ext cx="714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61" name="Rectangle 630"/>
            <p:cNvSpPr>
              <a:spLocks noChangeArrowheads="1"/>
            </p:cNvSpPr>
            <p:nvPr/>
          </p:nvSpPr>
          <p:spPr bwMode="auto">
            <a:xfrm>
              <a:off x="3602494" y="4982030"/>
              <a:ext cx="179404" cy="646672"/>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162" name="Line 635"/>
            <p:cNvSpPr>
              <a:spLocks noChangeShapeType="1"/>
            </p:cNvSpPr>
            <p:nvPr/>
          </p:nvSpPr>
          <p:spPr bwMode="auto">
            <a:xfrm flipV="1">
              <a:off x="3692990" y="4963700"/>
              <a:ext cx="0" cy="87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63" name="Line 636"/>
            <p:cNvSpPr>
              <a:spLocks noChangeShapeType="1"/>
            </p:cNvSpPr>
            <p:nvPr/>
          </p:nvSpPr>
          <p:spPr bwMode="auto">
            <a:xfrm>
              <a:off x="3656474" y="4963700"/>
              <a:ext cx="714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58" name="Rectangle 631"/>
            <p:cNvSpPr>
              <a:spLocks noChangeArrowheads="1"/>
            </p:cNvSpPr>
            <p:nvPr/>
          </p:nvSpPr>
          <p:spPr bwMode="auto">
            <a:xfrm>
              <a:off x="3956540" y="4885404"/>
              <a:ext cx="179404" cy="742369"/>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159" name="Line 637"/>
            <p:cNvSpPr>
              <a:spLocks noChangeShapeType="1"/>
            </p:cNvSpPr>
            <p:nvPr/>
          </p:nvSpPr>
          <p:spPr bwMode="auto">
            <a:xfrm flipV="1">
              <a:off x="4047036" y="4860755"/>
              <a:ext cx="0" cy="2464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60" name="Line 638"/>
            <p:cNvSpPr>
              <a:spLocks noChangeShapeType="1"/>
            </p:cNvSpPr>
            <p:nvPr/>
          </p:nvSpPr>
          <p:spPr bwMode="auto">
            <a:xfrm>
              <a:off x="4010520" y="4860755"/>
              <a:ext cx="714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55" name="Rectangle 632"/>
            <p:cNvSpPr>
              <a:spLocks noChangeArrowheads="1"/>
            </p:cNvSpPr>
            <p:nvPr/>
          </p:nvSpPr>
          <p:spPr bwMode="auto">
            <a:xfrm>
              <a:off x="4318525" y="4860755"/>
              <a:ext cx="179404" cy="767018"/>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156" name="Line 639"/>
            <p:cNvSpPr>
              <a:spLocks noChangeShapeType="1"/>
            </p:cNvSpPr>
            <p:nvPr/>
          </p:nvSpPr>
          <p:spPr bwMode="auto">
            <a:xfrm flipV="1">
              <a:off x="4409021" y="4828856"/>
              <a:ext cx="0" cy="318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57" name="Line 640"/>
            <p:cNvSpPr>
              <a:spLocks noChangeShapeType="1"/>
            </p:cNvSpPr>
            <p:nvPr/>
          </p:nvSpPr>
          <p:spPr bwMode="auto">
            <a:xfrm>
              <a:off x="4372506" y="4828856"/>
              <a:ext cx="714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9" name="Line 641"/>
            <p:cNvSpPr>
              <a:spLocks noChangeShapeType="1"/>
            </p:cNvSpPr>
            <p:nvPr/>
          </p:nvSpPr>
          <p:spPr bwMode="auto">
            <a:xfrm>
              <a:off x="3140487" y="4477971"/>
              <a:ext cx="0" cy="114980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50" name="Line 643"/>
            <p:cNvSpPr>
              <a:spLocks noChangeShapeType="1"/>
            </p:cNvSpPr>
            <p:nvPr/>
          </p:nvSpPr>
          <p:spPr bwMode="auto">
            <a:xfrm>
              <a:off x="3140487" y="5395782"/>
              <a:ext cx="365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51" name="Line 644"/>
            <p:cNvSpPr>
              <a:spLocks noChangeShapeType="1"/>
            </p:cNvSpPr>
            <p:nvPr/>
          </p:nvSpPr>
          <p:spPr bwMode="auto">
            <a:xfrm>
              <a:off x="3140487" y="5165242"/>
              <a:ext cx="365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52" name="Line 645"/>
            <p:cNvSpPr>
              <a:spLocks noChangeShapeType="1"/>
            </p:cNvSpPr>
            <p:nvPr/>
          </p:nvSpPr>
          <p:spPr bwMode="auto">
            <a:xfrm>
              <a:off x="3140487" y="4940501"/>
              <a:ext cx="365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53" name="Line 646"/>
            <p:cNvSpPr>
              <a:spLocks noChangeShapeType="1"/>
            </p:cNvSpPr>
            <p:nvPr/>
          </p:nvSpPr>
          <p:spPr bwMode="auto">
            <a:xfrm>
              <a:off x="3140487" y="4709962"/>
              <a:ext cx="365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54" name="Line 647"/>
            <p:cNvSpPr>
              <a:spLocks noChangeShapeType="1"/>
            </p:cNvSpPr>
            <p:nvPr/>
          </p:nvSpPr>
          <p:spPr bwMode="auto">
            <a:xfrm>
              <a:off x="3140487" y="4477971"/>
              <a:ext cx="365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4" name="Line 760"/>
            <p:cNvSpPr>
              <a:spLocks noChangeShapeType="1"/>
            </p:cNvSpPr>
            <p:nvPr/>
          </p:nvSpPr>
          <p:spPr bwMode="auto">
            <a:xfrm>
              <a:off x="3140487" y="5629223"/>
              <a:ext cx="1440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5" name="Line 761"/>
            <p:cNvSpPr>
              <a:spLocks noChangeShapeType="1"/>
            </p:cNvSpPr>
            <p:nvPr/>
          </p:nvSpPr>
          <p:spPr bwMode="auto">
            <a:xfrm flipV="1">
              <a:off x="3502471" y="5595875"/>
              <a:ext cx="0" cy="333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6" name="Line 762"/>
            <p:cNvSpPr>
              <a:spLocks noChangeShapeType="1"/>
            </p:cNvSpPr>
            <p:nvPr/>
          </p:nvSpPr>
          <p:spPr bwMode="auto">
            <a:xfrm flipV="1">
              <a:off x="3862869" y="5595875"/>
              <a:ext cx="0" cy="333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7" name="Line 763"/>
            <p:cNvSpPr>
              <a:spLocks noChangeShapeType="1"/>
            </p:cNvSpPr>
            <p:nvPr/>
          </p:nvSpPr>
          <p:spPr bwMode="auto">
            <a:xfrm flipV="1">
              <a:off x="4218502" y="5595875"/>
              <a:ext cx="0" cy="333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8" name="Line 764"/>
            <p:cNvSpPr>
              <a:spLocks noChangeShapeType="1"/>
            </p:cNvSpPr>
            <p:nvPr/>
          </p:nvSpPr>
          <p:spPr bwMode="auto">
            <a:xfrm flipV="1">
              <a:off x="4580487" y="5595875"/>
              <a:ext cx="0" cy="333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0" name="Line 839"/>
            <p:cNvSpPr>
              <a:spLocks noChangeShapeType="1"/>
            </p:cNvSpPr>
            <p:nvPr/>
          </p:nvSpPr>
          <p:spPr bwMode="auto">
            <a:xfrm>
              <a:off x="3361171" y="4723008"/>
              <a:ext cx="71920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1" name="Line 840"/>
            <p:cNvSpPr>
              <a:spLocks noChangeShapeType="1"/>
            </p:cNvSpPr>
            <p:nvPr/>
          </p:nvSpPr>
          <p:spPr bwMode="auto">
            <a:xfrm>
              <a:off x="3718391" y="4557715"/>
              <a:ext cx="71920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42" name="Text Box 841"/>
            <p:cNvSpPr txBox="1">
              <a:spLocks noChangeArrowheads="1"/>
            </p:cNvSpPr>
            <p:nvPr/>
          </p:nvSpPr>
          <p:spPr bwMode="auto">
            <a:xfrm>
              <a:off x="3592967" y="4544665"/>
              <a:ext cx="276251" cy="28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sp>
          <p:nvSpPr>
            <p:cNvPr id="706" name="Rectangle 3498"/>
            <p:cNvSpPr>
              <a:spLocks noChangeArrowheads="1"/>
            </p:cNvSpPr>
            <p:nvPr/>
          </p:nvSpPr>
          <p:spPr bwMode="auto">
            <a:xfrm>
              <a:off x="3577343" y="5659860"/>
              <a:ext cx="195026"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Tiron</a:t>
              </a:r>
              <a:endParaRPr lang="en-US" altLang="ja-JP" sz="600">
                <a:cs typeface="Arial" panose="020B0604020202020204" pitchFamily="34" charset="0"/>
              </a:endParaRPr>
            </a:p>
          </p:txBody>
        </p:sp>
        <p:sp>
          <p:nvSpPr>
            <p:cNvPr id="707" name="Rectangle 3499"/>
            <p:cNvSpPr>
              <a:spLocks noChangeArrowheads="1"/>
            </p:cNvSpPr>
            <p:nvPr/>
          </p:nvSpPr>
          <p:spPr bwMode="auto">
            <a:xfrm>
              <a:off x="3212055" y="5659860"/>
              <a:ext cx="225983"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708" name="Line 3500"/>
            <p:cNvSpPr>
              <a:spLocks noChangeShapeType="1"/>
            </p:cNvSpPr>
            <p:nvPr/>
          </p:nvSpPr>
          <p:spPr bwMode="auto">
            <a:xfrm>
              <a:off x="3196001" y="5784780"/>
              <a:ext cx="6315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709" name="Text Box 3501"/>
            <p:cNvSpPr txBox="1">
              <a:spLocks noChangeArrowheads="1"/>
            </p:cNvSpPr>
            <p:nvPr/>
          </p:nvSpPr>
          <p:spPr bwMode="auto">
            <a:xfrm>
              <a:off x="3355305" y="5780569"/>
              <a:ext cx="31290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710" name="Text Box 3502"/>
            <p:cNvSpPr txBox="1">
              <a:spLocks noChangeArrowheads="1"/>
            </p:cNvSpPr>
            <p:nvPr/>
          </p:nvSpPr>
          <p:spPr bwMode="auto">
            <a:xfrm>
              <a:off x="4084558" y="5780569"/>
              <a:ext cx="27443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711" name="Rectangle 3504"/>
            <p:cNvSpPr>
              <a:spLocks noChangeArrowheads="1"/>
            </p:cNvSpPr>
            <p:nvPr/>
          </p:nvSpPr>
          <p:spPr bwMode="auto">
            <a:xfrm>
              <a:off x="4286248" y="5659860"/>
              <a:ext cx="195026"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Tiron</a:t>
              </a:r>
              <a:endParaRPr lang="en-US" altLang="ja-JP" sz="600">
                <a:cs typeface="Arial" panose="020B0604020202020204" pitchFamily="34" charset="0"/>
              </a:endParaRPr>
            </a:p>
          </p:txBody>
        </p:sp>
        <p:sp>
          <p:nvSpPr>
            <p:cNvPr id="712" name="Rectangle 3505"/>
            <p:cNvSpPr>
              <a:spLocks noChangeArrowheads="1"/>
            </p:cNvSpPr>
            <p:nvPr/>
          </p:nvSpPr>
          <p:spPr bwMode="auto">
            <a:xfrm>
              <a:off x="3945726" y="5659860"/>
              <a:ext cx="225983"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Water</a:t>
              </a:r>
              <a:endParaRPr lang="en-US" altLang="ja-JP" sz="600">
                <a:cs typeface="Arial" panose="020B0604020202020204" pitchFamily="34" charset="0"/>
              </a:endParaRPr>
            </a:p>
          </p:txBody>
        </p:sp>
        <p:sp>
          <p:nvSpPr>
            <p:cNvPr id="713" name="Line 3506"/>
            <p:cNvSpPr>
              <a:spLocks noChangeShapeType="1"/>
            </p:cNvSpPr>
            <p:nvPr/>
          </p:nvSpPr>
          <p:spPr bwMode="auto">
            <a:xfrm>
              <a:off x="3906018" y="5784780"/>
              <a:ext cx="6315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80" name="Text Box 3100"/>
            <p:cNvSpPr txBox="1">
              <a:spLocks noChangeArrowheads="1"/>
            </p:cNvSpPr>
            <p:nvPr/>
          </p:nvSpPr>
          <p:spPr bwMode="auto">
            <a:xfrm>
              <a:off x="4636273" y="4000681"/>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smtClean="0">
                  <a:cs typeface="Arial" panose="020B0604020202020204" pitchFamily="34" charset="0"/>
                </a:rPr>
                <a:t>F</a:t>
              </a:r>
              <a:endParaRPr lang="en-US" altLang="ja-JP" dirty="0">
                <a:cs typeface="Arial" panose="020B0604020202020204" pitchFamily="34" charset="0"/>
              </a:endParaRPr>
            </a:p>
          </p:txBody>
        </p:sp>
        <p:sp>
          <p:nvSpPr>
            <p:cNvPr id="42" name="Rectangle 464"/>
            <p:cNvSpPr>
              <a:spLocks noChangeArrowheads="1"/>
            </p:cNvSpPr>
            <p:nvPr/>
          </p:nvSpPr>
          <p:spPr bwMode="auto">
            <a:xfrm>
              <a:off x="5045531" y="5576330"/>
              <a:ext cx="43512"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0</a:t>
              </a:r>
              <a:endParaRPr lang="en-US" altLang="ja-JP" sz="600">
                <a:cs typeface="Arial" panose="020B0604020202020204" pitchFamily="34" charset="0"/>
              </a:endParaRPr>
            </a:p>
          </p:txBody>
        </p:sp>
        <p:sp>
          <p:nvSpPr>
            <p:cNvPr id="43" name="Rectangle 465"/>
            <p:cNvSpPr>
              <a:spLocks noChangeArrowheads="1"/>
            </p:cNvSpPr>
            <p:nvPr/>
          </p:nvSpPr>
          <p:spPr bwMode="auto">
            <a:xfrm>
              <a:off x="5023074" y="5380427"/>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20</a:t>
              </a:r>
              <a:endParaRPr lang="en-US" altLang="ja-JP" sz="600">
                <a:cs typeface="Arial" panose="020B0604020202020204" pitchFamily="34" charset="0"/>
              </a:endParaRPr>
            </a:p>
          </p:txBody>
        </p:sp>
        <p:sp>
          <p:nvSpPr>
            <p:cNvPr id="44" name="Rectangle 466"/>
            <p:cNvSpPr>
              <a:spLocks noChangeArrowheads="1"/>
            </p:cNvSpPr>
            <p:nvPr/>
          </p:nvSpPr>
          <p:spPr bwMode="auto">
            <a:xfrm>
              <a:off x="5023074" y="5185259"/>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40</a:t>
              </a:r>
              <a:endParaRPr lang="en-US" altLang="ja-JP" sz="600">
                <a:cs typeface="Arial" panose="020B0604020202020204" pitchFamily="34" charset="0"/>
              </a:endParaRPr>
            </a:p>
          </p:txBody>
        </p:sp>
        <p:sp>
          <p:nvSpPr>
            <p:cNvPr id="45" name="Rectangle 467"/>
            <p:cNvSpPr>
              <a:spLocks noChangeArrowheads="1"/>
            </p:cNvSpPr>
            <p:nvPr/>
          </p:nvSpPr>
          <p:spPr bwMode="auto">
            <a:xfrm>
              <a:off x="5023074" y="4993634"/>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60</a:t>
              </a:r>
              <a:endParaRPr lang="en-US" altLang="ja-JP" sz="600">
                <a:cs typeface="Arial" panose="020B0604020202020204" pitchFamily="34" charset="0"/>
              </a:endParaRPr>
            </a:p>
          </p:txBody>
        </p:sp>
        <p:sp>
          <p:nvSpPr>
            <p:cNvPr id="46" name="Rectangle 468"/>
            <p:cNvSpPr>
              <a:spLocks noChangeArrowheads="1"/>
            </p:cNvSpPr>
            <p:nvPr/>
          </p:nvSpPr>
          <p:spPr bwMode="auto">
            <a:xfrm>
              <a:off x="5023074" y="4795659"/>
              <a:ext cx="88427"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80</a:t>
              </a:r>
              <a:endParaRPr lang="en-US" altLang="ja-JP" sz="600">
                <a:cs typeface="Arial" panose="020B0604020202020204" pitchFamily="34" charset="0"/>
              </a:endParaRPr>
            </a:p>
          </p:txBody>
        </p:sp>
        <p:sp>
          <p:nvSpPr>
            <p:cNvPr id="47" name="Rectangle 469"/>
            <p:cNvSpPr>
              <a:spLocks noChangeArrowheads="1"/>
            </p:cNvSpPr>
            <p:nvPr/>
          </p:nvSpPr>
          <p:spPr bwMode="auto">
            <a:xfrm>
              <a:off x="5000616" y="4597684"/>
              <a:ext cx="131938"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100</a:t>
              </a:r>
              <a:endParaRPr lang="en-US" altLang="ja-JP" sz="600">
                <a:cs typeface="Arial" panose="020B0604020202020204" pitchFamily="34" charset="0"/>
              </a:endParaRPr>
            </a:p>
          </p:txBody>
        </p:sp>
        <p:sp>
          <p:nvSpPr>
            <p:cNvPr id="48" name="Rectangle 470"/>
            <p:cNvSpPr>
              <a:spLocks noChangeArrowheads="1"/>
            </p:cNvSpPr>
            <p:nvPr/>
          </p:nvSpPr>
          <p:spPr bwMode="auto">
            <a:xfrm>
              <a:off x="5004827" y="4405391"/>
              <a:ext cx="131938" cy="9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120</a:t>
              </a:r>
              <a:endParaRPr lang="en-US" altLang="ja-JP" sz="600">
                <a:cs typeface="Arial" panose="020B0604020202020204" pitchFamily="34" charset="0"/>
              </a:endParaRPr>
            </a:p>
          </p:txBody>
        </p:sp>
        <p:sp>
          <p:nvSpPr>
            <p:cNvPr id="79" name="Rectangle 2990"/>
            <p:cNvSpPr>
              <a:spLocks noChangeArrowheads="1"/>
            </p:cNvSpPr>
            <p:nvPr/>
          </p:nvSpPr>
          <p:spPr bwMode="auto">
            <a:xfrm rot="16200000">
              <a:off x="4163522" y="4952659"/>
              <a:ext cx="146065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a:cs typeface="Arial" panose="020B0604020202020204" pitchFamily="34" charset="0"/>
                </a:rPr>
                <a:t>Total cholesterol (mg/</a:t>
              </a:r>
              <a:r>
                <a:rPr lang="en-US" altLang="ja-JP" sz="900" dirty="0" err="1">
                  <a:cs typeface="Arial" panose="020B0604020202020204" pitchFamily="34" charset="0"/>
                </a:rPr>
                <a:t>dL</a:t>
              </a:r>
              <a:r>
                <a:rPr lang="en-US" altLang="ja-JP" sz="900" dirty="0">
                  <a:cs typeface="Arial" panose="020B0604020202020204" pitchFamily="34" charset="0"/>
                </a:rPr>
                <a:t>)</a:t>
              </a:r>
            </a:p>
          </p:txBody>
        </p:sp>
        <p:sp>
          <p:nvSpPr>
            <p:cNvPr id="70" name="Rectangle 438"/>
            <p:cNvSpPr>
              <a:spLocks noChangeArrowheads="1"/>
            </p:cNvSpPr>
            <p:nvPr/>
          </p:nvSpPr>
          <p:spPr bwMode="auto">
            <a:xfrm>
              <a:off x="5270697" y="5073109"/>
              <a:ext cx="179405" cy="545460"/>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71" name="Line 442"/>
            <p:cNvSpPr>
              <a:spLocks noChangeShapeType="1"/>
            </p:cNvSpPr>
            <p:nvPr/>
          </p:nvSpPr>
          <p:spPr bwMode="auto">
            <a:xfrm flipV="1">
              <a:off x="5359606" y="5036353"/>
              <a:ext cx="0" cy="367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72" name="Line 443"/>
            <p:cNvSpPr>
              <a:spLocks noChangeShapeType="1"/>
            </p:cNvSpPr>
            <p:nvPr/>
          </p:nvSpPr>
          <p:spPr bwMode="auto">
            <a:xfrm>
              <a:off x="5324677" y="5036353"/>
              <a:ext cx="714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7" name="Rectangle 439"/>
            <p:cNvSpPr>
              <a:spLocks noChangeArrowheads="1"/>
            </p:cNvSpPr>
            <p:nvPr/>
          </p:nvSpPr>
          <p:spPr bwMode="auto">
            <a:xfrm>
              <a:off x="5631095" y="5059877"/>
              <a:ext cx="179405" cy="558692"/>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68" name="Line 444"/>
            <p:cNvSpPr>
              <a:spLocks noChangeShapeType="1"/>
            </p:cNvSpPr>
            <p:nvPr/>
          </p:nvSpPr>
          <p:spPr bwMode="auto">
            <a:xfrm flipV="1">
              <a:off x="5720004" y="5011359"/>
              <a:ext cx="0" cy="4851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9" name="Line 445"/>
            <p:cNvSpPr>
              <a:spLocks noChangeShapeType="1"/>
            </p:cNvSpPr>
            <p:nvPr/>
          </p:nvSpPr>
          <p:spPr bwMode="auto">
            <a:xfrm>
              <a:off x="5685075" y="5011359"/>
              <a:ext cx="714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4" name="Rectangle 440"/>
            <p:cNvSpPr>
              <a:spLocks noChangeArrowheads="1"/>
            </p:cNvSpPr>
            <p:nvPr/>
          </p:nvSpPr>
          <p:spPr bwMode="auto">
            <a:xfrm>
              <a:off x="5993080" y="4839341"/>
              <a:ext cx="179405" cy="779228"/>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65" name="Line 446"/>
            <p:cNvSpPr>
              <a:spLocks noChangeShapeType="1"/>
            </p:cNvSpPr>
            <p:nvPr/>
          </p:nvSpPr>
          <p:spPr bwMode="auto">
            <a:xfrm flipV="1">
              <a:off x="6081989" y="4802585"/>
              <a:ext cx="0" cy="367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6" name="Line 447"/>
            <p:cNvSpPr>
              <a:spLocks noChangeShapeType="1"/>
            </p:cNvSpPr>
            <p:nvPr/>
          </p:nvSpPr>
          <p:spPr bwMode="auto">
            <a:xfrm>
              <a:off x="6047060" y="4802585"/>
              <a:ext cx="714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1" name="Rectangle 441"/>
            <p:cNvSpPr>
              <a:spLocks noChangeArrowheads="1"/>
            </p:cNvSpPr>
            <p:nvPr/>
          </p:nvSpPr>
          <p:spPr bwMode="auto">
            <a:xfrm>
              <a:off x="6348714" y="4729073"/>
              <a:ext cx="179405" cy="889497"/>
            </a:xfrm>
            <a:prstGeom prst="rect">
              <a:avLst/>
            </a:prstGeom>
            <a:solidFill>
              <a:srgbClr val="000000"/>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62" name="Line 448"/>
            <p:cNvSpPr>
              <a:spLocks noChangeShapeType="1"/>
            </p:cNvSpPr>
            <p:nvPr/>
          </p:nvSpPr>
          <p:spPr bwMode="auto">
            <a:xfrm flipV="1">
              <a:off x="6437623" y="4698198"/>
              <a:ext cx="0" cy="3087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3" name="Line 449"/>
            <p:cNvSpPr>
              <a:spLocks noChangeShapeType="1"/>
            </p:cNvSpPr>
            <p:nvPr/>
          </p:nvSpPr>
          <p:spPr bwMode="auto">
            <a:xfrm>
              <a:off x="6402694" y="4698198"/>
              <a:ext cx="714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4" name="Line 450"/>
            <p:cNvSpPr>
              <a:spLocks noChangeShapeType="1"/>
            </p:cNvSpPr>
            <p:nvPr/>
          </p:nvSpPr>
          <p:spPr bwMode="auto">
            <a:xfrm>
              <a:off x="5167501" y="4452667"/>
              <a:ext cx="0" cy="116590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5" name="Line 452"/>
            <p:cNvSpPr>
              <a:spLocks noChangeShapeType="1"/>
            </p:cNvSpPr>
            <p:nvPr/>
          </p:nvSpPr>
          <p:spPr bwMode="auto">
            <a:xfrm>
              <a:off x="5167501" y="5421558"/>
              <a:ext cx="365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6" name="Line 453"/>
            <p:cNvSpPr>
              <a:spLocks noChangeShapeType="1"/>
            </p:cNvSpPr>
            <p:nvPr/>
          </p:nvSpPr>
          <p:spPr bwMode="auto">
            <a:xfrm>
              <a:off x="5167501" y="5231896"/>
              <a:ext cx="365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7" name="Line 454"/>
            <p:cNvSpPr>
              <a:spLocks noChangeShapeType="1"/>
            </p:cNvSpPr>
            <p:nvPr/>
          </p:nvSpPr>
          <p:spPr bwMode="auto">
            <a:xfrm>
              <a:off x="5167501" y="5036354"/>
              <a:ext cx="365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8" name="Line 455"/>
            <p:cNvSpPr>
              <a:spLocks noChangeShapeType="1"/>
            </p:cNvSpPr>
            <p:nvPr/>
          </p:nvSpPr>
          <p:spPr bwMode="auto">
            <a:xfrm>
              <a:off x="5167501" y="4839342"/>
              <a:ext cx="365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9" name="Line 456"/>
            <p:cNvSpPr>
              <a:spLocks noChangeShapeType="1"/>
            </p:cNvSpPr>
            <p:nvPr/>
          </p:nvSpPr>
          <p:spPr bwMode="auto">
            <a:xfrm>
              <a:off x="5167501" y="4649680"/>
              <a:ext cx="365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60" name="Line 457"/>
            <p:cNvSpPr>
              <a:spLocks noChangeShapeType="1"/>
            </p:cNvSpPr>
            <p:nvPr/>
          </p:nvSpPr>
          <p:spPr bwMode="auto">
            <a:xfrm>
              <a:off x="5167501" y="4452667"/>
              <a:ext cx="365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9" name="Line 458"/>
            <p:cNvSpPr>
              <a:spLocks noChangeShapeType="1"/>
            </p:cNvSpPr>
            <p:nvPr/>
          </p:nvSpPr>
          <p:spPr bwMode="auto">
            <a:xfrm>
              <a:off x="5167501" y="5618569"/>
              <a:ext cx="1440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0" name="Line 460"/>
            <p:cNvSpPr>
              <a:spLocks noChangeShapeType="1"/>
            </p:cNvSpPr>
            <p:nvPr/>
          </p:nvSpPr>
          <p:spPr bwMode="auto">
            <a:xfrm flipV="1">
              <a:off x="5529485" y="5584753"/>
              <a:ext cx="0" cy="338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1" name="Line 461"/>
            <p:cNvSpPr>
              <a:spLocks noChangeShapeType="1"/>
            </p:cNvSpPr>
            <p:nvPr/>
          </p:nvSpPr>
          <p:spPr bwMode="auto">
            <a:xfrm flipV="1">
              <a:off x="5889883" y="5584753"/>
              <a:ext cx="0" cy="338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2" name="Line 462"/>
            <p:cNvSpPr>
              <a:spLocks noChangeShapeType="1"/>
            </p:cNvSpPr>
            <p:nvPr/>
          </p:nvSpPr>
          <p:spPr bwMode="auto">
            <a:xfrm flipV="1">
              <a:off x="6245517" y="5584753"/>
              <a:ext cx="0" cy="338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53" name="Line 463"/>
            <p:cNvSpPr>
              <a:spLocks noChangeShapeType="1"/>
            </p:cNvSpPr>
            <p:nvPr/>
          </p:nvSpPr>
          <p:spPr bwMode="auto">
            <a:xfrm flipV="1">
              <a:off x="6607501" y="5584753"/>
              <a:ext cx="0" cy="338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68" name="Line 850"/>
            <p:cNvSpPr>
              <a:spLocks noChangeShapeType="1"/>
            </p:cNvSpPr>
            <p:nvPr/>
          </p:nvSpPr>
          <p:spPr bwMode="auto">
            <a:xfrm>
              <a:off x="5367544" y="4717308"/>
              <a:ext cx="71920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69" name="Line 851"/>
            <p:cNvSpPr>
              <a:spLocks noChangeShapeType="1"/>
            </p:cNvSpPr>
            <p:nvPr/>
          </p:nvSpPr>
          <p:spPr bwMode="auto">
            <a:xfrm>
              <a:off x="5724766" y="4549701"/>
              <a:ext cx="71920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70" name="Text Box 852"/>
            <p:cNvSpPr txBox="1">
              <a:spLocks noChangeArrowheads="1"/>
            </p:cNvSpPr>
            <p:nvPr/>
          </p:nvSpPr>
          <p:spPr bwMode="auto">
            <a:xfrm>
              <a:off x="5531072" y="4536469"/>
              <a:ext cx="409614" cy="28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sp>
          <p:nvSpPr>
            <p:cNvPr id="171" name="Text Box 853"/>
            <p:cNvSpPr txBox="1">
              <a:spLocks noChangeArrowheads="1"/>
            </p:cNvSpPr>
            <p:nvPr/>
          </p:nvSpPr>
          <p:spPr bwMode="auto">
            <a:xfrm>
              <a:off x="5888293" y="4358570"/>
              <a:ext cx="409614" cy="28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cs typeface="Arial" panose="020B0604020202020204" pitchFamily="34" charset="0"/>
                </a:rPr>
                <a:t>***</a:t>
              </a:r>
            </a:p>
          </p:txBody>
        </p:sp>
        <p:sp>
          <p:nvSpPr>
            <p:cNvPr id="716" name="Rectangle 3498"/>
            <p:cNvSpPr>
              <a:spLocks noChangeArrowheads="1"/>
            </p:cNvSpPr>
            <p:nvPr/>
          </p:nvSpPr>
          <p:spPr bwMode="auto">
            <a:xfrm>
              <a:off x="5627505" y="5660205"/>
              <a:ext cx="195026"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Tiron</a:t>
              </a:r>
              <a:endParaRPr lang="en-US" altLang="ja-JP" sz="600">
                <a:cs typeface="Arial" panose="020B0604020202020204" pitchFamily="34" charset="0"/>
              </a:endParaRPr>
            </a:p>
          </p:txBody>
        </p:sp>
        <p:sp>
          <p:nvSpPr>
            <p:cNvPr id="717" name="Rectangle 3499"/>
            <p:cNvSpPr>
              <a:spLocks noChangeArrowheads="1"/>
            </p:cNvSpPr>
            <p:nvPr/>
          </p:nvSpPr>
          <p:spPr bwMode="auto">
            <a:xfrm>
              <a:off x="5262217" y="5660205"/>
              <a:ext cx="225983"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718" name="Line 3500"/>
            <p:cNvSpPr>
              <a:spLocks noChangeShapeType="1"/>
            </p:cNvSpPr>
            <p:nvPr/>
          </p:nvSpPr>
          <p:spPr bwMode="auto">
            <a:xfrm>
              <a:off x="5225843" y="5785125"/>
              <a:ext cx="6315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719" name="Text Box 3501"/>
            <p:cNvSpPr txBox="1">
              <a:spLocks noChangeArrowheads="1"/>
            </p:cNvSpPr>
            <p:nvPr/>
          </p:nvSpPr>
          <p:spPr bwMode="auto">
            <a:xfrm>
              <a:off x="5385147" y="5780914"/>
              <a:ext cx="31290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720" name="Text Box 3502"/>
            <p:cNvSpPr txBox="1">
              <a:spLocks noChangeArrowheads="1"/>
            </p:cNvSpPr>
            <p:nvPr/>
          </p:nvSpPr>
          <p:spPr bwMode="auto">
            <a:xfrm>
              <a:off x="6119480" y="5780914"/>
              <a:ext cx="27443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721" name="Rectangle 3504"/>
            <p:cNvSpPr>
              <a:spLocks noChangeArrowheads="1"/>
            </p:cNvSpPr>
            <p:nvPr/>
          </p:nvSpPr>
          <p:spPr bwMode="auto">
            <a:xfrm>
              <a:off x="6336410" y="5660205"/>
              <a:ext cx="195026"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Tiron</a:t>
              </a:r>
              <a:endParaRPr lang="en-US" altLang="ja-JP" sz="600">
                <a:cs typeface="Arial" panose="020B0604020202020204" pitchFamily="34" charset="0"/>
              </a:endParaRPr>
            </a:p>
          </p:txBody>
        </p:sp>
        <p:sp>
          <p:nvSpPr>
            <p:cNvPr id="722" name="Rectangle 3505"/>
            <p:cNvSpPr>
              <a:spLocks noChangeArrowheads="1"/>
            </p:cNvSpPr>
            <p:nvPr/>
          </p:nvSpPr>
          <p:spPr bwMode="auto">
            <a:xfrm>
              <a:off x="5995888" y="5660205"/>
              <a:ext cx="225983" cy="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Water</a:t>
              </a:r>
              <a:endParaRPr lang="en-US" altLang="ja-JP" sz="600">
                <a:cs typeface="Arial" panose="020B0604020202020204" pitchFamily="34" charset="0"/>
              </a:endParaRPr>
            </a:p>
          </p:txBody>
        </p:sp>
        <p:sp>
          <p:nvSpPr>
            <p:cNvPr id="723" name="Line 3506"/>
            <p:cNvSpPr>
              <a:spLocks noChangeShapeType="1"/>
            </p:cNvSpPr>
            <p:nvPr/>
          </p:nvSpPr>
          <p:spPr bwMode="auto">
            <a:xfrm>
              <a:off x="5940940" y="5785125"/>
              <a:ext cx="6315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sp>
        <p:nvSpPr>
          <p:cNvPr id="2" name="Rectangle 1"/>
          <p:cNvSpPr/>
          <p:nvPr/>
        </p:nvSpPr>
        <p:spPr>
          <a:xfrm>
            <a:off x="164376" y="7430098"/>
            <a:ext cx="6465024" cy="1754326"/>
          </a:xfrm>
          <a:prstGeom prst="rect">
            <a:avLst/>
          </a:prstGeom>
        </p:spPr>
        <p:txBody>
          <a:bodyPr wrap="square">
            <a:spAutoFit/>
          </a:bodyPr>
          <a:lstStyle/>
          <a:p>
            <a:pPr algn="just"/>
            <a:r>
              <a:rPr lang="en-US" sz="1200" b="1" dirty="0"/>
              <a:t>Supplementary Figure 3. Chemical properties of </a:t>
            </a:r>
            <a:r>
              <a:rPr lang="en-US" sz="1200" b="1" dirty="0" err="1"/>
              <a:t>Tiron</a:t>
            </a:r>
            <a:r>
              <a:rPr lang="en-US" sz="1200" b="1" dirty="0"/>
              <a:t> in vitro and effects in DI mice consuming </a:t>
            </a:r>
            <a:r>
              <a:rPr lang="en-US" sz="1200" b="1" dirty="0" err="1"/>
              <a:t>Tiron</a:t>
            </a:r>
            <a:r>
              <a:rPr lang="en-US" sz="1200" dirty="0"/>
              <a:t>. (A) Superoxide-scavenging effects in the hypoxanthine–xanthine oxidase system. (B) NAD+ was not produced by </a:t>
            </a:r>
            <a:r>
              <a:rPr lang="en-US" sz="1200" dirty="0" err="1"/>
              <a:t>Tiron</a:t>
            </a:r>
            <a:r>
              <a:rPr lang="en-US" sz="1200" dirty="0"/>
              <a:t> in the </a:t>
            </a:r>
            <a:r>
              <a:rPr lang="en-US" sz="1200" dirty="0" err="1"/>
              <a:t>AsA</a:t>
            </a:r>
            <a:r>
              <a:rPr lang="en-US" sz="1200" dirty="0"/>
              <a:t>–GSH redox cycle. Each experiment was repeated three times. A) and B) were conducted using the same conditions as for Figures 1B and C except that </a:t>
            </a:r>
            <a:r>
              <a:rPr lang="en-US" sz="1200" dirty="0" err="1"/>
              <a:t>Tiron</a:t>
            </a:r>
            <a:r>
              <a:rPr lang="en-US" sz="1200" dirty="0"/>
              <a:t> was substituted for TEMPOL. (C) Body weight of mice in the CD and DI groups during the experimental period. For DI groups, after 8 </a:t>
            </a:r>
            <a:r>
              <a:rPr lang="en-US" sz="1200" dirty="0" err="1"/>
              <a:t>wk</a:t>
            </a:r>
            <a:r>
              <a:rPr lang="en-US" sz="1200" dirty="0"/>
              <a:t> on a HFD, the diet was switched to CD and </a:t>
            </a:r>
            <a:r>
              <a:rPr lang="en-US" sz="1200" dirty="0" err="1"/>
              <a:t>Tiron</a:t>
            </a:r>
            <a:r>
              <a:rPr lang="en-US" sz="1200" dirty="0"/>
              <a:t> consumption started. (D) Percentage of total body fat (inguinal, gonadal, and retroperitoneal), (E) glucose tolerance test, (F) plasma levels of total cholesterol. Values are means ± SEM (n = 6). *p &lt; 0.05 and ***p &lt; 0.005 compared with the corresponding CD group</a:t>
            </a:r>
            <a:r>
              <a:rPr lang="en-US" sz="1200" b="1" dirty="0"/>
              <a:t>.</a:t>
            </a:r>
          </a:p>
        </p:txBody>
      </p:sp>
    </p:spTree>
    <p:extLst>
      <p:ext uri="{BB962C8B-B14F-4D97-AF65-F5344CB8AC3E}">
        <p14:creationId xmlns:p14="http://schemas.microsoft.com/office/powerpoint/2010/main" val="2264807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1194618" y="3509582"/>
            <a:ext cx="4329389" cy="1942954"/>
            <a:chOff x="1006525" y="1284175"/>
            <a:chExt cx="4329389" cy="1942954"/>
          </a:xfrm>
        </p:grpSpPr>
        <p:grpSp>
          <p:nvGrpSpPr>
            <p:cNvPr id="5" name="グループ化 4"/>
            <p:cNvGrpSpPr/>
            <p:nvPr/>
          </p:nvGrpSpPr>
          <p:grpSpPr>
            <a:xfrm>
              <a:off x="3310984" y="1284175"/>
              <a:ext cx="2024930" cy="1942954"/>
              <a:chOff x="3646264" y="1284175"/>
              <a:chExt cx="2024930" cy="1942954"/>
            </a:xfrm>
          </p:grpSpPr>
          <p:sp>
            <p:nvSpPr>
              <p:cNvPr id="101" name="テキスト ボックス 100"/>
              <p:cNvSpPr txBox="1"/>
              <p:nvPr/>
            </p:nvSpPr>
            <p:spPr>
              <a:xfrm>
                <a:off x="3646264" y="1284175"/>
                <a:ext cx="338554" cy="369332"/>
              </a:xfrm>
              <a:prstGeom prst="rect">
                <a:avLst/>
              </a:prstGeom>
              <a:noFill/>
            </p:spPr>
            <p:txBody>
              <a:bodyPr wrap="none" rtlCol="0">
                <a:spAutoFit/>
              </a:bodyPr>
              <a:lstStyle/>
              <a:p>
                <a:r>
                  <a:rPr lang="en-US" altLang="ja-JP" dirty="0" smtClean="0">
                    <a:latin typeface="Arial" panose="020B0604020202020204" pitchFamily="34" charset="0"/>
                    <a:cs typeface="Arial" panose="020B0604020202020204" pitchFamily="34" charset="0"/>
                  </a:rPr>
                  <a:t>B</a:t>
                </a:r>
                <a:endParaRPr kumimoji="1" lang="ja-JP" altLang="en-US" dirty="0">
                  <a:latin typeface="Arial" panose="020B0604020202020204" pitchFamily="34" charset="0"/>
                  <a:cs typeface="Arial" panose="020B0604020202020204" pitchFamily="34" charset="0"/>
                </a:endParaRPr>
              </a:p>
            </p:txBody>
          </p:sp>
          <p:sp>
            <p:nvSpPr>
              <p:cNvPr id="7" name="正方形/長方形 6"/>
              <p:cNvSpPr/>
              <p:nvPr/>
            </p:nvSpPr>
            <p:spPr>
              <a:xfrm rot="16200000">
                <a:off x="3254503" y="2106039"/>
                <a:ext cx="1364176" cy="369332"/>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900" dirty="0" err="1" smtClean="0">
                    <a:solidFill>
                      <a:srgbClr val="000000"/>
                    </a:solidFill>
                    <a:latin typeface="Arial" panose="020B0604020202020204" pitchFamily="34" charset="0"/>
                    <a:cs typeface="Arial" panose="020B0604020202020204" pitchFamily="34" charset="0"/>
                  </a:rPr>
                  <a:t>GPx</a:t>
                </a:r>
                <a:endParaRPr lang="en-US" altLang="ja-JP" sz="900" dirty="0" smtClean="0">
                  <a:solidFill>
                    <a:srgbClr val="000000"/>
                  </a:solidFill>
                  <a:latin typeface="Arial" panose="020B0604020202020204" pitchFamily="34" charset="0"/>
                  <a:cs typeface="Arial" panose="020B0604020202020204" pitchFamily="34" charset="0"/>
                </a:endParaRPr>
              </a:p>
              <a:p>
                <a:pPr algn="ctr"/>
                <a:r>
                  <a:rPr lang="en-US" altLang="ja-JP" sz="900" dirty="0" smtClean="0">
                    <a:solidFill>
                      <a:srgbClr val="000000"/>
                    </a:solidFill>
                    <a:latin typeface="Arial" panose="020B0604020202020204" pitchFamily="34" charset="0"/>
                    <a:cs typeface="Arial" panose="020B0604020202020204" pitchFamily="34" charset="0"/>
                  </a:rPr>
                  <a:t>(</a:t>
                </a:r>
                <a:r>
                  <a:rPr lang="en-US" altLang="ja-JP" sz="900" dirty="0" err="1" smtClean="0">
                    <a:solidFill>
                      <a:srgbClr val="000000"/>
                    </a:solidFill>
                    <a:latin typeface="Arial" panose="020B0604020202020204" pitchFamily="34" charset="0"/>
                    <a:cs typeface="Arial" panose="020B0604020202020204" pitchFamily="34" charset="0"/>
                  </a:rPr>
                  <a:t>nmol</a:t>
                </a:r>
                <a:r>
                  <a:rPr lang="en-US" altLang="ja-JP" sz="900" dirty="0" smtClean="0">
                    <a:solidFill>
                      <a:srgbClr val="000000"/>
                    </a:solidFill>
                    <a:latin typeface="Arial" panose="020B0604020202020204" pitchFamily="34" charset="0"/>
                    <a:cs typeface="Arial" panose="020B0604020202020204" pitchFamily="34" charset="0"/>
                  </a:rPr>
                  <a:t>/min/mg protein)</a:t>
                </a:r>
                <a:r>
                  <a:rPr lang="en-US" altLang="ja-JP" sz="900" dirty="0" smtClean="0">
                    <a:latin typeface="Arial" panose="020B0604020202020204" pitchFamily="34" charset="0"/>
                    <a:cs typeface="Arial" panose="020B0604020202020204" pitchFamily="34" charset="0"/>
                  </a:rPr>
                  <a:t> </a:t>
                </a:r>
                <a:endParaRPr lang="ja-JP" altLang="en-US" sz="900" dirty="0">
                  <a:latin typeface="Arial" panose="020B0604020202020204" pitchFamily="34" charset="0"/>
                  <a:cs typeface="Arial" panose="020B0604020202020204" pitchFamily="34" charset="0"/>
                </a:endParaRPr>
              </a:p>
            </p:txBody>
          </p:sp>
          <p:sp>
            <p:nvSpPr>
              <p:cNvPr id="75" name="Rectangle 57"/>
              <p:cNvSpPr>
                <a:spLocks noChangeArrowheads="1"/>
              </p:cNvSpPr>
              <p:nvPr/>
            </p:nvSpPr>
            <p:spPr bwMode="auto">
              <a:xfrm>
                <a:off x="4154741" y="2825106"/>
                <a:ext cx="25413" cy="7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0</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76" name="Rectangle 58"/>
              <p:cNvSpPr>
                <a:spLocks noChangeArrowheads="1"/>
              </p:cNvSpPr>
              <p:nvPr/>
            </p:nvSpPr>
            <p:spPr bwMode="auto">
              <a:xfrm>
                <a:off x="4154741" y="2670106"/>
                <a:ext cx="25413" cy="7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1</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77" name="Rectangle 59"/>
              <p:cNvSpPr>
                <a:spLocks noChangeArrowheads="1"/>
              </p:cNvSpPr>
              <p:nvPr/>
            </p:nvSpPr>
            <p:spPr bwMode="auto">
              <a:xfrm>
                <a:off x="4154741" y="2482086"/>
                <a:ext cx="25413" cy="7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2</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78" name="Rectangle 60"/>
              <p:cNvSpPr>
                <a:spLocks noChangeArrowheads="1"/>
              </p:cNvSpPr>
              <p:nvPr/>
            </p:nvSpPr>
            <p:spPr bwMode="auto">
              <a:xfrm>
                <a:off x="4154741" y="2306767"/>
                <a:ext cx="25413" cy="7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3</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79" name="Rectangle 61"/>
              <p:cNvSpPr>
                <a:spLocks noChangeArrowheads="1"/>
              </p:cNvSpPr>
              <p:nvPr/>
            </p:nvSpPr>
            <p:spPr bwMode="auto">
              <a:xfrm>
                <a:off x="4154741" y="2118747"/>
                <a:ext cx="25413" cy="7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4</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80" name="Rectangle 62"/>
              <p:cNvSpPr>
                <a:spLocks noChangeArrowheads="1"/>
              </p:cNvSpPr>
              <p:nvPr/>
            </p:nvSpPr>
            <p:spPr bwMode="auto">
              <a:xfrm>
                <a:off x="4154741" y="1951048"/>
                <a:ext cx="25413" cy="7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smtClean="0">
                    <a:ln>
                      <a:noFill/>
                    </a:ln>
                    <a:solidFill>
                      <a:srgbClr val="000000"/>
                    </a:solidFill>
                    <a:effectLst/>
                    <a:ea typeface="ＭＳ Ｐゴシック" panose="020B0600070205080204" pitchFamily="50" charset="-128"/>
                    <a:cs typeface="Arial" panose="020B0604020202020204" pitchFamily="34" charset="0"/>
                  </a:rPr>
                  <a:t>5</a:t>
                </a:r>
                <a:endParaRPr kumimoji="0" lang="ja-JP" altLang="ja-JP" sz="1100" b="0" i="0" u="none" strike="noStrike" cap="none" normalizeH="0" baseline="0" dirty="0" smtClean="0">
                  <a:ln>
                    <a:noFill/>
                  </a:ln>
                  <a:solidFill>
                    <a:schemeClr val="tx1"/>
                  </a:solidFill>
                  <a:effectLst/>
                  <a:cs typeface="Arial" panose="020B0604020202020204" pitchFamily="34" charset="0"/>
                </a:endParaRPr>
              </a:p>
            </p:txBody>
          </p:sp>
          <p:sp>
            <p:nvSpPr>
              <p:cNvPr id="81" name="Rectangle 63"/>
              <p:cNvSpPr>
                <a:spLocks noChangeArrowheads="1"/>
              </p:cNvSpPr>
              <p:nvPr/>
            </p:nvSpPr>
            <p:spPr bwMode="auto">
              <a:xfrm>
                <a:off x="4154741" y="1763028"/>
                <a:ext cx="25413" cy="7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6</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82" name="Rectangle 64"/>
              <p:cNvSpPr>
                <a:spLocks noChangeArrowheads="1"/>
              </p:cNvSpPr>
              <p:nvPr/>
            </p:nvSpPr>
            <p:spPr bwMode="auto">
              <a:xfrm>
                <a:off x="4154741" y="1600408"/>
                <a:ext cx="25413" cy="7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smtClean="0">
                    <a:ln>
                      <a:noFill/>
                    </a:ln>
                    <a:solidFill>
                      <a:srgbClr val="000000"/>
                    </a:solidFill>
                    <a:effectLst/>
                    <a:ea typeface="ＭＳ Ｐゴシック" panose="020B0600070205080204" pitchFamily="50" charset="-128"/>
                    <a:cs typeface="Arial" panose="020B0604020202020204" pitchFamily="34" charset="0"/>
                  </a:rPr>
                  <a:t>7</a:t>
                </a:r>
                <a:endParaRPr kumimoji="0" lang="ja-JP" altLang="ja-JP" sz="1100" b="0" i="0" u="none" strike="noStrike" cap="none" normalizeH="0" baseline="0" dirty="0" smtClean="0">
                  <a:ln>
                    <a:noFill/>
                  </a:ln>
                  <a:solidFill>
                    <a:schemeClr val="tx1"/>
                  </a:solidFill>
                  <a:effectLst/>
                  <a:cs typeface="Arial" panose="020B0604020202020204" pitchFamily="34" charset="0"/>
                </a:endParaRPr>
              </a:p>
            </p:txBody>
          </p:sp>
          <p:sp>
            <p:nvSpPr>
              <p:cNvPr id="60" name="Rectangle 42"/>
              <p:cNvSpPr>
                <a:spLocks noChangeArrowheads="1"/>
              </p:cNvSpPr>
              <p:nvPr/>
            </p:nvSpPr>
            <p:spPr bwMode="auto">
              <a:xfrm>
                <a:off x="4672858" y="1962513"/>
                <a:ext cx="207369" cy="917530"/>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2" name="Rectangle 44"/>
              <p:cNvSpPr>
                <a:spLocks noChangeArrowheads="1"/>
              </p:cNvSpPr>
              <p:nvPr/>
            </p:nvSpPr>
            <p:spPr bwMode="auto">
              <a:xfrm>
                <a:off x="5036247" y="1930829"/>
                <a:ext cx="207369" cy="946831"/>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4" name="Rectangle 46"/>
              <p:cNvSpPr>
                <a:spLocks noChangeArrowheads="1"/>
              </p:cNvSpPr>
              <p:nvPr/>
            </p:nvSpPr>
            <p:spPr bwMode="auto">
              <a:xfrm>
                <a:off x="5395978" y="1953356"/>
                <a:ext cx="207369" cy="926685"/>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0" name="Rectangle 52"/>
              <p:cNvSpPr>
                <a:spLocks noChangeArrowheads="1"/>
              </p:cNvSpPr>
              <p:nvPr/>
            </p:nvSpPr>
            <p:spPr bwMode="auto">
              <a:xfrm>
                <a:off x="4226618" y="1627368"/>
                <a:ext cx="2147" cy="1252674"/>
              </a:xfrm>
              <a:prstGeom prst="rect">
                <a:avLst/>
              </a:pr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1" name="Freeform 53"/>
              <p:cNvSpPr>
                <a:spLocks noEditPoints="1"/>
              </p:cNvSpPr>
              <p:nvPr/>
            </p:nvSpPr>
            <p:spPr bwMode="auto">
              <a:xfrm>
                <a:off x="4227692" y="1625537"/>
                <a:ext cx="24699" cy="1256336"/>
              </a:xfrm>
              <a:custGeom>
                <a:avLst/>
                <a:gdLst>
                  <a:gd name="T0" fmla="*/ 0 w 23"/>
                  <a:gd name="T1" fmla="*/ 684 h 686"/>
                  <a:gd name="T2" fmla="*/ 23 w 23"/>
                  <a:gd name="T3" fmla="*/ 684 h 686"/>
                  <a:gd name="T4" fmla="*/ 23 w 23"/>
                  <a:gd name="T5" fmla="*/ 686 h 686"/>
                  <a:gd name="T6" fmla="*/ 0 w 23"/>
                  <a:gd name="T7" fmla="*/ 686 h 686"/>
                  <a:gd name="T8" fmla="*/ 0 w 23"/>
                  <a:gd name="T9" fmla="*/ 684 h 686"/>
                  <a:gd name="T10" fmla="*/ 0 w 23"/>
                  <a:gd name="T11" fmla="*/ 586 h 686"/>
                  <a:gd name="T12" fmla="*/ 23 w 23"/>
                  <a:gd name="T13" fmla="*/ 586 h 686"/>
                  <a:gd name="T14" fmla="*/ 23 w 23"/>
                  <a:gd name="T15" fmla="*/ 588 h 686"/>
                  <a:gd name="T16" fmla="*/ 0 w 23"/>
                  <a:gd name="T17" fmla="*/ 588 h 686"/>
                  <a:gd name="T18" fmla="*/ 0 w 23"/>
                  <a:gd name="T19" fmla="*/ 586 h 686"/>
                  <a:gd name="T20" fmla="*/ 0 w 23"/>
                  <a:gd name="T21" fmla="*/ 489 h 686"/>
                  <a:gd name="T22" fmla="*/ 23 w 23"/>
                  <a:gd name="T23" fmla="*/ 489 h 686"/>
                  <a:gd name="T24" fmla="*/ 23 w 23"/>
                  <a:gd name="T25" fmla="*/ 491 h 686"/>
                  <a:gd name="T26" fmla="*/ 0 w 23"/>
                  <a:gd name="T27" fmla="*/ 491 h 686"/>
                  <a:gd name="T28" fmla="*/ 0 w 23"/>
                  <a:gd name="T29" fmla="*/ 489 h 686"/>
                  <a:gd name="T30" fmla="*/ 0 w 23"/>
                  <a:gd name="T31" fmla="*/ 391 h 686"/>
                  <a:gd name="T32" fmla="*/ 23 w 23"/>
                  <a:gd name="T33" fmla="*/ 391 h 686"/>
                  <a:gd name="T34" fmla="*/ 23 w 23"/>
                  <a:gd name="T35" fmla="*/ 393 h 686"/>
                  <a:gd name="T36" fmla="*/ 0 w 23"/>
                  <a:gd name="T37" fmla="*/ 393 h 686"/>
                  <a:gd name="T38" fmla="*/ 0 w 23"/>
                  <a:gd name="T39" fmla="*/ 391 h 686"/>
                  <a:gd name="T40" fmla="*/ 0 w 23"/>
                  <a:gd name="T41" fmla="*/ 293 h 686"/>
                  <a:gd name="T42" fmla="*/ 23 w 23"/>
                  <a:gd name="T43" fmla="*/ 293 h 686"/>
                  <a:gd name="T44" fmla="*/ 23 w 23"/>
                  <a:gd name="T45" fmla="*/ 295 h 686"/>
                  <a:gd name="T46" fmla="*/ 0 w 23"/>
                  <a:gd name="T47" fmla="*/ 295 h 686"/>
                  <a:gd name="T48" fmla="*/ 0 w 23"/>
                  <a:gd name="T49" fmla="*/ 293 h 686"/>
                  <a:gd name="T50" fmla="*/ 0 w 23"/>
                  <a:gd name="T51" fmla="*/ 195 h 686"/>
                  <a:gd name="T52" fmla="*/ 23 w 23"/>
                  <a:gd name="T53" fmla="*/ 195 h 686"/>
                  <a:gd name="T54" fmla="*/ 23 w 23"/>
                  <a:gd name="T55" fmla="*/ 197 h 686"/>
                  <a:gd name="T56" fmla="*/ 0 w 23"/>
                  <a:gd name="T57" fmla="*/ 197 h 686"/>
                  <a:gd name="T58" fmla="*/ 0 w 23"/>
                  <a:gd name="T59" fmla="*/ 195 h 686"/>
                  <a:gd name="T60" fmla="*/ 0 w 23"/>
                  <a:gd name="T61" fmla="*/ 97 h 686"/>
                  <a:gd name="T62" fmla="*/ 23 w 23"/>
                  <a:gd name="T63" fmla="*/ 97 h 686"/>
                  <a:gd name="T64" fmla="*/ 23 w 23"/>
                  <a:gd name="T65" fmla="*/ 99 h 686"/>
                  <a:gd name="T66" fmla="*/ 0 w 23"/>
                  <a:gd name="T67" fmla="*/ 99 h 686"/>
                  <a:gd name="T68" fmla="*/ 0 w 23"/>
                  <a:gd name="T69" fmla="*/ 97 h 686"/>
                  <a:gd name="T70" fmla="*/ 0 w 23"/>
                  <a:gd name="T71" fmla="*/ 0 h 686"/>
                  <a:gd name="T72" fmla="*/ 23 w 23"/>
                  <a:gd name="T73" fmla="*/ 0 h 686"/>
                  <a:gd name="T74" fmla="*/ 23 w 23"/>
                  <a:gd name="T75" fmla="*/ 2 h 686"/>
                  <a:gd name="T76" fmla="*/ 0 w 23"/>
                  <a:gd name="T77" fmla="*/ 2 h 686"/>
                  <a:gd name="T78" fmla="*/ 0 w 23"/>
                  <a:gd name="T79"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 h="686">
                    <a:moveTo>
                      <a:pt x="0" y="684"/>
                    </a:moveTo>
                    <a:lnTo>
                      <a:pt x="23" y="684"/>
                    </a:lnTo>
                    <a:lnTo>
                      <a:pt x="23" y="686"/>
                    </a:lnTo>
                    <a:lnTo>
                      <a:pt x="0" y="686"/>
                    </a:lnTo>
                    <a:lnTo>
                      <a:pt x="0" y="684"/>
                    </a:lnTo>
                    <a:close/>
                    <a:moveTo>
                      <a:pt x="0" y="586"/>
                    </a:moveTo>
                    <a:lnTo>
                      <a:pt x="23" y="586"/>
                    </a:lnTo>
                    <a:lnTo>
                      <a:pt x="23" y="588"/>
                    </a:lnTo>
                    <a:lnTo>
                      <a:pt x="0" y="588"/>
                    </a:lnTo>
                    <a:lnTo>
                      <a:pt x="0" y="586"/>
                    </a:lnTo>
                    <a:close/>
                    <a:moveTo>
                      <a:pt x="0" y="489"/>
                    </a:moveTo>
                    <a:lnTo>
                      <a:pt x="23" y="489"/>
                    </a:lnTo>
                    <a:lnTo>
                      <a:pt x="23" y="491"/>
                    </a:lnTo>
                    <a:lnTo>
                      <a:pt x="0" y="491"/>
                    </a:lnTo>
                    <a:lnTo>
                      <a:pt x="0" y="489"/>
                    </a:lnTo>
                    <a:close/>
                    <a:moveTo>
                      <a:pt x="0" y="391"/>
                    </a:moveTo>
                    <a:lnTo>
                      <a:pt x="23" y="391"/>
                    </a:lnTo>
                    <a:lnTo>
                      <a:pt x="23" y="393"/>
                    </a:lnTo>
                    <a:lnTo>
                      <a:pt x="0" y="393"/>
                    </a:lnTo>
                    <a:lnTo>
                      <a:pt x="0" y="391"/>
                    </a:lnTo>
                    <a:close/>
                    <a:moveTo>
                      <a:pt x="0" y="293"/>
                    </a:moveTo>
                    <a:lnTo>
                      <a:pt x="23" y="293"/>
                    </a:lnTo>
                    <a:lnTo>
                      <a:pt x="23" y="295"/>
                    </a:lnTo>
                    <a:lnTo>
                      <a:pt x="0" y="295"/>
                    </a:lnTo>
                    <a:lnTo>
                      <a:pt x="0" y="293"/>
                    </a:lnTo>
                    <a:close/>
                    <a:moveTo>
                      <a:pt x="0" y="195"/>
                    </a:moveTo>
                    <a:lnTo>
                      <a:pt x="23" y="195"/>
                    </a:lnTo>
                    <a:lnTo>
                      <a:pt x="23" y="197"/>
                    </a:lnTo>
                    <a:lnTo>
                      <a:pt x="0" y="197"/>
                    </a:lnTo>
                    <a:lnTo>
                      <a:pt x="0" y="195"/>
                    </a:lnTo>
                    <a:close/>
                    <a:moveTo>
                      <a:pt x="0" y="97"/>
                    </a:moveTo>
                    <a:lnTo>
                      <a:pt x="23" y="97"/>
                    </a:lnTo>
                    <a:lnTo>
                      <a:pt x="23" y="99"/>
                    </a:lnTo>
                    <a:lnTo>
                      <a:pt x="0" y="99"/>
                    </a:lnTo>
                    <a:lnTo>
                      <a:pt x="0" y="97"/>
                    </a:lnTo>
                    <a:close/>
                    <a:moveTo>
                      <a:pt x="0" y="0"/>
                    </a:moveTo>
                    <a:lnTo>
                      <a:pt x="23" y="0"/>
                    </a:lnTo>
                    <a:lnTo>
                      <a:pt x="23" y="2"/>
                    </a:lnTo>
                    <a:lnTo>
                      <a:pt x="0" y="2"/>
                    </a:lnTo>
                    <a:lnTo>
                      <a:pt x="0" y="0"/>
                    </a:lnTo>
                    <a:close/>
                  </a:path>
                </a:pathLst>
              </a:custGeom>
              <a:solidFill>
                <a:srgbClr val="000000"/>
              </a:solidFill>
              <a:ln w="952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 name="Rectangle 54"/>
              <p:cNvSpPr>
                <a:spLocks noChangeArrowheads="1"/>
              </p:cNvSpPr>
              <p:nvPr/>
            </p:nvSpPr>
            <p:spPr bwMode="auto">
              <a:xfrm>
                <a:off x="4233341" y="2878602"/>
                <a:ext cx="1437853" cy="3662"/>
              </a:xfrm>
              <a:prstGeom prst="rect">
                <a:avLst/>
              </a:pr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 name="Freeform 55"/>
              <p:cNvSpPr>
                <a:spLocks noEditPoints="1"/>
              </p:cNvSpPr>
              <p:nvPr/>
            </p:nvSpPr>
            <p:spPr bwMode="auto">
              <a:xfrm>
                <a:off x="4226618" y="2837919"/>
                <a:ext cx="1440000" cy="41531"/>
              </a:xfrm>
              <a:custGeom>
                <a:avLst/>
                <a:gdLst>
                  <a:gd name="T0" fmla="*/ 2 w 1341"/>
                  <a:gd name="T1" fmla="*/ 0 h 154"/>
                  <a:gd name="T2" fmla="*/ 2 w 1341"/>
                  <a:gd name="T3" fmla="*/ 23 h 154"/>
                  <a:gd name="T4" fmla="*/ 2 w 1341"/>
                  <a:gd name="T5" fmla="*/ 154 h 154"/>
                  <a:gd name="T6" fmla="*/ 0 w 1341"/>
                  <a:gd name="T7" fmla="*/ 154 h 154"/>
                  <a:gd name="T8" fmla="*/ 0 w 1341"/>
                  <a:gd name="T9" fmla="*/ 23 h 154"/>
                  <a:gd name="T10" fmla="*/ 0 w 1341"/>
                  <a:gd name="T11" fmla="*/ 0 h 154"/>
                  <a:gd name="T12" fmla="*/ 2 w 1341"/>
                  <a:gd name="T13" fmla="*/ 0 h 154"/>
                  <a:gd name="T14" fmla="*/ 336 w 1341"/>
                  <a:gd name="T15" fmla="*/ 0 h 154"/>
                  <a:gd name="T16" fmla="*/ 336 w 1341"/>
                  <a:gd name="T17" fmla="*/ 23 h 154"/>
                  <a:gd name="T18" fmla="*/ 336 w 1341"/>
                  <a:gd name="T19" fmla="*/ 154 h 154"/>
                  <a:gd name="T20" fmla="*/ 334 w 1341"/>
                  <a:gd name="T21" fmla="*/ 154 h 154"/>
                  <a:gd name="T22" fmla="*/ 334 w 1341"/>
                  <a:gd name="T23" fmla="*/ 23 h 154"/>
                  <a:gd name="T24" fmla="*/ 334 w 1341"/>
                  <a:gd name="T25" fmla="*/ 0 h 154"/>
                  <a:gd name="T26" fmla="*/ 336 w 1341"/>
                  <a:gd name="T27" fmla="*/ 0 h 154"/>
                  <a:gd name="T28" fmla="*/ 672 w 1341"/>
                  <a:gd name="T29" fmla="*/ 0 h 154"/>
                  <a:gd name="T30" fmla="*/ 672 w 1341"/>
                  <a:gd name="T31" fmla="*/ 23 h 154"/>
                  <a:gd name="T32" fmla="*/ 672 w 1341"/>
                  <a:gd name="T33" fmla="*/ 154 h 154"/>
                  <a:gd name="T34" fmla="*/ 670 w 1341"/>
                  <a:gd name="T35" fmla="*/ 154 h 154"/>
                  <a:gd name="T36" fmla="*/ 670 w 1341"/>
                  <a:gd name="T37" fmla="*/ 23 h 154"/>
                  <a:gd name="T38" fmla="*/ 670 w 1341"/>
                  <a:gd name="T39" fmla="*/ 0 h 154"/>
                  <a:gd name="T40" fmla="*/ 672 w 1341"/>
                  <a:gd name="T41" fmla="*/ 0 h 154"/>
                  <a:gd name="T42" fmla="*/ 1006 w 1341"/>
                  <a:gd name="T43" fmla="*/ 0 h 154"/>
                  <a:gd name="T44" fmla="*/ 1006 w 1341"/>
                  <a:gd name="T45" fmla="*/ 23 h 154"/>
                  <a:gd name="T46" fmla="*/ 1006 w 1341"/>
                  <a:gd name="T47" fmla="*/ 154 h 154"/>
                  <a:gd name="T48" fmla="*/ 1004 w 1341"/>
                  <a:gd name="T49" fmla="*/ 154 h 154"/>
                  <a:gd name="T50" fmla="*/ 1004 w 1341"/>
                  <a:gd name="T51" fmla="*/ 23 h 154"/>
                  <a:gd name="T52" fmla="*/ 1004 w 1341"/>
                  <a:gd name="T53" fmla="*/ 0 h 154"/>
                  <a:gd name="T54" fmla="*/ 1006 w 1341"/>
                  <a:gd name="T55" fmla="*/ 0 h 154"/>
                  <a:gd name="T56" fmla="*/ 1341 w 1341"/>
                  <a:gd name="T57" fmla="*/ 0 h 154"/>
                  <a:gd name="T58" fmla="*/ 1341 w 1341"/>
                  <a:gd name="T59" fmla="*/ 23 h 154"/>
                  <a:gd name="T60" fmla="*/ 1341 w 1341"/>
                  <a:gd name="T61" fmla="*/ 154 h 154"/>
                  <a:gd name="T62" fmla="*/ 1340 w 1341"/>
                  <a:gd name="T63" fmla="*/ 154 h 154"/>
                  <a:gd name="T64" fmla="*/ 1340 w 1341"/>
                  <a:gd name="T65" fmla="*/ 23 h 154"/>
                  <a:gd name="T66" fmla="*/ 1340 w 1341"/>
                  <a:gd name="T67" fmla="*/ 0 h 154"/>
                  <a:gd name="T68" fmla="*/ 1341 w 1341"/>
                  <a:gd name="T6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1" h="154">
                    <a:moveTo>
                      <a:pt x="2" y="0"/>
                    </a:moveTo>
                    <a:lnTo>
                      <a:pt x="2" y="23"/>
                    </a:lnTo>
                    <a:lnTo>
                      <a:pt x="2" y="154"/>
                    </a:lnTo>
                    <a:lnTo>
                      <a:pt x="0" y="154"/>
                    </a:lnTo>
                    <a:lnTo>
                      <a:pt x="0" y="23"/>
                    </a:lnTo>
                    <a:lnTo>
                      <a:pt x="0" y="0"/>
                    </a:lnTo>
                    <a:lnTo>
                      <a:pt x="2" y="0"/>
                    </a:lnTo>
                    <a:close/>
                    <a:moveTo>
                      <a:pt x="336" y="0"/>
                    </a:moveTo>
                    <a:lnTo>
                      <a:pt x="336" y="23"/>
                    </a:lnTo>
                    <a:lnTo>
                      <a:pt x="336" y="154"/>
                    </a:lnTo>
                    <a:lnTo>
                      <a:pt x="334" y="154"/>
                    </a:lnTo>
                    <a:lnTo>
                      <a:pt x="334" y="23"/>
                    </a:lnTo>
                    <a:lnTo>
                      <a:pt x="334" y="0"/>
                    </a:lnTo>
                    <a:lnTo>
                      <a:pt x="336" y="0"/>
                    </a:lnTo>
                    <a:close/>
                    <a:moveTo>
                      <a:pt x="672" y="0"/>
                    </a:moveTo>
                    <a:lnTo>
                      <a:pt x="672" y="23"/>
                    </a:lnTo>
                    <a:lnTo>
                      <a:pt x="672" y="154"/>
                    </a:lnTo>
                    <a:lnTo>
                      <a:pt x="670" y="154"/>
                    </a:lnTo>
                    <a:lnTo>
                      <a:pt x="670" y="23"/>
                    </a:lnTo>
                    <a:lnTo>
                      <a:pt x="670" y="0"/>
                    </a:lnTo>
                    <a:lnTo>
                      <a:pt x="672" y="0"/>
                    </a:lnTo>
                    <a:close/>
                    <a:moveTo>
                      <a:pt x="1006" y="0"/>
                    </a:moveTo>
                    <a:lnTo>
                      <a:pt x="1006" y="23"/>
                    </a:lnTo>
                    <a:lnTo>
                      <a:pt x="1006" y="154"/>
                    </a:lnTo>
                    <a:lnTo>
                      <a:pt x="1004" y="154"/>
                    </a:lnTo>
                    <a:lnTo>
                      <a:pt x="1004" y="23"/>
                    </a:lnTo>
                    <a:lnTo>
                      <a:pt x="1004" y="0"/>
                    </a:lnTo>
                    <a:lnTo>
                      <a:pt x="1006" y="0"/>
                    </a:lnTo>
                    <a:close/>
                    <a:moveTo>
                      <a:pt x="1341" y="0"/>
                    </a:moveTo>
                    <a:lnTo>
                      <a:pt x="1341" y="23"/>
                    </a:lnTo>
                    <a:lnTo>
                      <a:pt x="1341" y="154"/>
                    </a:lnTo>
                    <a:lnTo>
                      <a:pt x="1340" y="154"/>
                    </a:lnTo>
                    <a:lnTo>
                      <a:pt x="1340" y="23"/>
                    </a:lnTo>
                    <a:lnTo>
                      <a:pt x="1340" y="0"/>
                    </a:lnTo>
                    <a:lnTo>
                      <a:pt x="1341" y="0"/>
                    </a:lnTo>
                    <a:close/>
                  </a:path>
                </a:pathLst>
              </a:custGeom>
              <a:solidFill>
                <a:srgbClr val="000000"/>
              </a:solidFill>
              <a:ln w="952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83" name="Rectangle 629"/>
              <p:cNvSpPr>
                <a:spLocks noChangeArrowheads="1"/>
              </p:cNvSpPr>
              <p:nvPr/>
            </p:nvSpPr>
            <p:spPr bwMode="auto">
              <a:xfrm>
                <a:off x="4324525" y="1918799"/>
                <a:ext cx="192314" cy="959939"/>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84" name="Line 633"/>
              <p:cNvSpPr>
                <a:spLocks noChangeShapeType="1"/>
              </p:cNvSpPr>
              <p:nvPr/>
            </p:nvSpPr>
            <p:spPr bwMode="auto">
              <a:xfrm flipV="1">
                <a:off x="4425223" y="1890723"/>
                <a:ext cx="0" cy="2594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85" name="Line 634"/>
              <p:cNvSpPr>
                <a:spLocks noChangeShapeType="1"/>
              </p:cNvSpPr>
              <p:nvPr/>
            </p:nvSpPr>
            <p:spPr bwMode="auto">
              <a:xfrm>
                <a:off x="4382827" y="1890723"/>
                <a:ext cx="8294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86" name="Rectangle 629"/>
              <p:cNvSpPr>
                <a:spLocks noChangeArrowheads="1"/>
              </p:cNvSpPr>
              <p:nvPr/>
            </p:nvSpPr>
            <p:spPr bwMode="auto">
              <a:xfrm>
                <a:off x="4665542" y="1949375"/>
                <a:ext cx="207369" cy="9288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88" name="Line 633"/>
              <p:cNvSpPr>
                <a:spLocks noChangeShapeType="1"/>
              </p:cNvSpPr>
              <p:nvPr/>
            </p:nvSpPr>
            <p:spPr bwMode="auto">
              <a:xfrm flipV="1">
                <a:off x="4779011" y="1919890"/>
                <a:ext cx="0" cy="2594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89" name="Line 634"/>
              <p:cNvSpPr>
                <a:spLocks noChangeShapeType="1"/>
              </p:cNvSpPr>
              <p:nvPr/>
            </p:nvSpPr>
            <p:spPr bwMode="auto">
              <a:xfrm>
                <a:off x="4736615" y="1919890"/>
                <a:ext cx="8294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07" name="Rectangle 3498"/>
              <p:cNvSpPr>
                <a:spLocks noChangeArrowheads="1"/>
              </p:cNvSpPr>
              <p:nvPr/>
            </p:nvSpPr>
            <p:spPr bwMode="auto">
              <a:xfrm>
                <a:off x="4610284" y="2901291"/>
                <a:ext cx="31579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108" name="Rectangle 3499"/>
              <p:cNvSpPr>
                <a:spLocks noChangeArrowheads="1"/>
              </p:cNvSpPr>
              <p:nvPr/>
            </p:nvSpPr>
            <p:spPr bwMode="auto">
              <a:xfrm>
                <a:off x="4325526" y="2901291"/>
                <a:ext cx="231555" cy="9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109" name="Line 3500"/>
              <p:cNvSpPr>
                <a:spLocks noChangeShapeType="1"/>
              </p:cNvSpPr>
              <p:nvPr/>
            </p:nvSpPr>
            <p:spPr bwMode="auto">
              <a:xfrm>
                <a:off x="4271119" y="3031461"/>
                <a:ext cx="6470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10" name="Text Box 3501"/>
              <p:cNvSpPr txBox="1">
                <a:spLocks noChangeArrowheads="1"/>
              </p:cNvSpPr>
              <p:nvPr/>
            </p:nvSpPr>
            <p:spPr bwMode="auto">
              <a:xfrm>
                <a:off x="4438208" y="3027074"/>
                <a:ext cx="31290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111" name="Text Box 3502"/>
              <p:cNvSpPr txBox="1">
                <a:spLocks noChangeArrowheads="1"/>
              </p:cNvSpPr>
              <p:nvPr/>
            </p:nvSpPr>
            <p:spPr bwMode="auto">
              <a:xfrm>
                <a:off x="5192076" y="3027074"/>
                <a:ext cx="27443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112" name="Rectangle 3504"/>
              <p:cNvSpPr>
                <a:spLocks noChangeArrowheads="1"/>
              </p:cNvSpPr>
              <p:nvPr/>
            </p:nvSpPr>
            <p:spPr bwMode="auto">
              <a:xfrm>
                <a:off x="5348098" y="2901291"/>
                <a:ext cx="31579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113" name="Rectangle 3505"/>
              <p:cNvSpPr>
                <a:spLocks noChangeArrowheads="1"/>
              </p:cNvSpPr>
              <p:nvPr/>
            </p:nvSpPr>
            <p:spPr bwMode="auto">
              <a:xfrm>
                <a:off x="5077285" y="2901291"/>
                <a:ext cx="231555" cy="9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Water</a:t>
                </a:r>
                <a:endParaRPr lang="en-US" altLang="ja-JP" sz="600">
                  <a:cs typeface="Arial" panose="020B0604020202020204" pitchFamily="34" charset="0"/>
                </a:endParaRPr>
              </a:p>
            </p:txBody>
          </p:sp>
          <p:sp>
            <p:nvSpPr>
              <p:cNvPr id="114" name="Line 3506"/>
              <p:cNvSpPr>
                <a:spLocks noChangeShapeType="1"/>
              </p:cNvSpPr>
              <p:nvPr/>
            </p:nvSpPr>
            <p:spPr bwMode="auto">
              <a:xfrm>
                <a:off x="5005751" y="3031461"/>
                <a:ext cx="6470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16" name="Line 633"/>
              <p:cNvSpPr>
                <a:spLocks noChangeShapeType="1"/>
              </p:cNvSpPr>
              <p:nvPr/>
            </p:nvSpPr>
            <p:spPr bwMode="auto">
              <a:xfrm flipV="1">
                <a:off x="5146914" y="1910133"/>
                <a:ext cx="0" cy="21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17" name="Line 634"/>
              <p:cNvSpPr>
                <a:spLocks noChangeShapeType="1"/>
              </p:cNvSpPr>
              <p:nvPr/>
            </p:nvSpPr>
            <p:spPr bwMode="auto">
              <a:xfrm>
                <a:off x="5110114" y="1910133"/>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19" name="Line 633"/>
              <p:cNvSpPr>
                <a:spLocks noChangeShapeType="1"/>
              </p:cNvSpPr>
              <p:nvPr/>
            </p:nvSpPr>
            <p:spPr bwMode="auto">
              <a:xfrm flipV="1">
                <a:off x="5498297" y="1922232"/>
                <a:ext cx="0" cy="288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20" name="Line 634"/>
              <p:cNvSpPr>
                <a:spLocks noChangeShapeType="1"/>
              </p:cNvSpPr>
              <p:nvPr/>
            </p:nvSpPr>
            <p:spPr bwMode="auto">
              <a:xfrm>
                <a:off x="5461497" y="1919851"/>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8" name="グループ化 7"/>
            <p:cNvGrpSpPr/>
            <p:nvPr/>
          </p:nvGrpSpPr>
          <p:grpSpPr>
            <a:xfrm>
              <a:off x="1006525" y="1284175"/>
              <a:ext cx="2025565" cy="1936435"/>
              <a:chOff x="945565" y="1284175"/>
              <a:chExt cx="2025565" cy="1936435"/>
            </a:xfrm>
          </p:grpSpPr>
          <p:sp>
            <p:nvSpPr>
              <p:cNvPr id="100" name="テキスト ボックス 99"/>
              <p:cNvSpPr txBox="1"/>
              <p:nvPr/>
            </p:nvSpPr>
            <p:spPr>
              <a:xfrm>
                <a:off x="945565" y="1284175"/>
                <a:ext cx="338554" cy="369332"/>
              </a:xfrm>
              <a:prstGeom prst="rect">
                <a:avLst/>
              </a:prstGeom>
              <a:noFill/>
            </p:spPr>
            <p:txBody>
              <a:bodyPr wrap="none" rtlCol="0">
                <a:spAutoFit/>
              </a:bodyPr>
              <a:lstStyle/>
              <a:p>
                <a:r>
                  <a:rPr kumimoji="1" lang="en-US" altLang="ja-JP" dirty="0" smtClean="0">
                    <a:latin typeface="Arial" panose="020B0604020202020204" pitchFamily="34" charset="0"/>
                    <a:cs typeface="Arial" panose="020B0604020202020204" pitchFamily="34" charset="0"/>
                  </a:rPr>
                  <a:t>A</a:t>
                </a:r>
                <a:endParaRPr kumimoji="1" lang="ja-JP" altLang="en-US" dirty="0">
                  <a:latin typeface="Arial" panose="020B0604020202020204" pitchFamily="34" charset="0"/>
                  <a:cs typeface="Arial" panose="020B0604020202020204" pitchFamily="34" charset="0"/>
                </a:endParaRPr>
              </a:p>
            </p:txBody>
          </p:sp>
          <p:sp>
            <p:nvSpPr>
              <p:cNvPr id="13" name="Rectangle 6"/>
              <p:cNvSpPr>
                <a:spLocks noChangeArrowheads="1"/>
              </p:cNvSpPr>
              <p:nvPr/>
            </p:nvSpPr>
            <p:spPr bwMode="auto">
              <a:xfrm>
                <a:off x="1600557" y="2175438"/>
                <a:ext cx="201155" cy="697986"/>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 name="Rectangle 10"/>
              <p:cNvSpPr>
                <a:spLocks noChangeArrowheads="1"/>
              </p:cNvSpPr>
              <p:nvPr/>
            </p:nvSpPr>
            <p:spPr bwMode="auto">
              <a:xfrm>
                <a:off x="2358627" y="2176006"/>
                <a:ext cx="200603" cy="699798"/>
              </a:xfrm>
              <a:prstGeom prst="rect">
                <a:avLst/>
              </a:prstGeom>
              <a:solidFill>
                <a:schemeClr val="tx1"/>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 name="Rectangle 12"/>
              <p:cNvSpPr>
                <a:spLocks noChangeArrowheads="1"/>
              </p:cNvSpPr>
              <p:nvPr/>
            </p:nvSpPr>
            <p:spPr bwMode="auto">
              <a:xfrm>
                <a:off x="2706161" y="2152438"/>
                <a:ext cx="200603" cy="723368"/>
              </a:xfrm>
              <a:prstGeom prst="rect">
                <a:avLst/>
              </a:prstGeom>
              <a:solidFill>
                <a:schemeClr val="tx1"/>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5" name="Rectangle 18"/>
              <p:cNvSpPr>
                <a:spLocks noChangeArrowheads="1"/>
              </p:cNvSpPr>
              <p:nvPr/>
            </p:nvSpPr>
            <p:spPr bwMode="auto">
              <a:xfrm>
                <a:off x="1531130" y="1624394"/>
                <a:ext cx="2239" cy="1250934"/>
              </a:xfrm>
              <a:prstGeom prst="rect">
                <a:avLst/>
              </a:prstGeom>
              <a:solidFill>
                <a:srgbClr val="000000"/>
              </a:solidFill>
              <a:ln w="9525" cap="flat">
                <a:solidFill>
                  <a:schemeClr val="tx1"/>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6" name="Freeform 19"/>
              <p:cNvSpPr>
                <a:spLocks noEditPoints="1"/>
              </p:cNvSpPr>
              <p:nvPr/>
            </p:nvSpPr>
            <p:spPr bwMode="auto">
              <a:xfrm>
                <a:off x="1532250" y="1622581"/>
                <a:ext cx="25754" cy="1254561"/>
              </a:xfrm>
              <a:custGeom>
                <a:avLst/>
                <a:gdLst>
                  <a:gd name="T0" fmla="*/ 0 w 23"/>
                  <a:gd name="T1" fmla="*/ 690 h 692"/>
                  <a:gd name="T2" fmla="*/ 23 w 23"/>
                  <a:gd name="T3" fmla="*/ 690 h 692"/>
                  <a:gd name="T4" fmla="*/ 23 w 23"/>
                  <a:gd name="T5" fmla="*/ 692 h 692"/>
                  <a:gd name="T6" fmla="*/ 0 w 23"/>
                  <a:gd name="T7" fmla="*/ 692 h 692"/>
                  <a:gd name="T8" fmla="*/ 0 w 23"/>
                  <a:gd name="T9" fmla="*/ 690 h 692"/>
                  <a:gd name="T10" fmla="*/ 0 w 23"/>
                  <a:gd name="T11" fmla="*/ 553 h 692"/>
                  <a:gd name="T12" fmla="*/ 23 w 23"/>
                  <a:gd name="T13" fmla="*/ 553 h 692"/>
                  <a:gd name="T14" fmla="*/ 23 w 23"/>
                  <a:gd name="T15" fmla="*/ 554 h 692"/>
                  <a:gd name="T16" fmla="*/ 0 w 23"/>
                  <a:gd name="T17" fmla="*/ 554 h 692"/>
                  <a:gd name="T18" fmla="*/ 0 w 23"/>
                  <a:gd name="T19" fmla="*/ 553 h 692"/>
                  <a:gd name="T20" fmla="*/ 0 w 23"/>
                  <a:gd name="T21" fmla="*/ 414 h 692"/>
                  <a:gd name="T22" fmla="*/ 23 w 23"/>
                  <a:gd name="T23" fmla="*/ 414 h 692"/>
                  <a:gd name="T24" fmla="*/ 23 w 23"/>
                  <a:gd name="T25" fmla="*/ 416 h 692"/>
                  <a:gd name="T26" fmla="*/ 0 w 23"/>
                  <a:gd name="T27" fmla="*/ 416 h 692"/>
                  <a:gd name="T28" fmla="*/ 0 w 23"/>
                  <a:gd name="T29" fmla="*/ 414 h 692"/>
                  <a:gd name="T30" fmla="*/ 0 w 23"/>
                  <a:gd name="T31" fmla="*/ 276 h 692"/>
                  <a:gd name="T32" fmla="*/ 23 w 23"/>
                  <a:gd name="T33" fmla="*/ 276 h 692"/>
                  <a:gd name="T34" fmla="*/ 23 w 23"/>
                  <a:gd name="T35" fmla="*/ 278 h 692"/>
                  <a:gd name="T36" fmla="*/ 0 w 23"/>
                  <a:gd name="T37" fmla="*/ 278 h 692"/>
                  <a:gd name="T38" fmla="*/ 0 w 23"/>
                  <a:gd name="T39" fmla="*/ 276 h 692"/>
                  <a:gd name="T40" fmla="*/ 0 w 23"/>
                  <a:gd name="T41" fmla="*/ 138 h 692"/>
                  <a:gd name="T42" fmla="*/ 23 w 23"/>
                  <a:gd name="T43" fmla="*/ 138 h 692"/>
                  <a:gd name="T44" fmla="*/ 23 w 23"/>
                  <a:gd name="T45" fmla="*/ 140 h 692"/>
                  <a:gd name="T46" fmla="*/ 0 w 23"/>
                  <a:gd name="T47" fmla="*/ 140 h 692"/>
                  <a:gd name="T48" fmla="*/ 0 w 23"/>
                  <a:gd name="T49" fmla="*/ 138 h 692"/>
                  <a:gd name="T50" fmla="*/ 0 w 23"/>
                  <a:gd name="T51" fmla="*/ 0 h 692"/>
                  <a:gd name="T52" fmla="*/ 23 w 23"/>
                  <a:gd name="T53" fmla="*/ 0 h 692"/>
                  <a:gd name="T54" fmla="*/ 23 w 23"/>
                  <a:gd name="T55" fmla="*/ 2 h 692"/>
                  <a:gd name="T56" fmla="*/ 0 w 23"/>
                  <a:gd name="T57" fmla="*/ 2 h 692"/>
                  <a:gd name="T58" fmla="*/ 0 w 23"/>
                  <a:gd name="T59"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692">
                    <a:moveTo>
                      <a:pt x="0" y="690"/>
                    </a:moveTo>
                    <a:lnTo>
                      <a:pt x="23" y="690"/>
                    </a:lnTo>
                    <a:lnTo>
                      <a:pt x="23" y="692"/>
                    </a:lnTo>
                    <a:lnTo>
                      <a:pt x="0" y="692"/>
                    </a:lnTo>
                    <a:lnTo>
                      <a:pt x="0" y="690"/>
                    </a:lnTo>
                    <a:close/>
                    <a:moveTo>
                      <a:pt x="0" y="553"/>
                    </a:moveTo>
                    <a:lnTo>
                      <a:pt x="23" y="553"/>
                    </a:lnTo>
                    <a:lnTo>
                      <a:pt x="23" y="554"/>
                    </a:lnTo>
                    <a:lnTo>
                      <a:pt x="0" y="554"/>
                    </a:lnTo>
                    <a:lnTo>
                      <a:pt x="0" y="553"/>
                    </a:lnTo>
                    <a:close/>
                    <a:moveTo>
                      <a:pt x="0" y="414"/>
                    </a:moveTo>
                    <a:lnTo>
                      <a:pt x="23" y="414"/>
                    </a:lnTo>
                    <a:lnTo>
                      <a:pt x="23" y="416"/>
                    </a:lnTo>
                    <a:lnTo>
                      <a:pt x="0" y="416"/>
                    </a:lnTo>
                    <a:lnTo>
                      <a:pt x="0" y="414"/>
                    </a:lnTo>
                    <a:close/>
                    <a:moveTo>
                      <a:pt x="0" y="276"/>
                    </a:moveTo>
                    <a:lnTo>
                      <a:pt x="23" y="276"/>
                    </a:lnTo>
                    <a:lnTo>
                      <a:pt x="23" y="278"/>
                    </a:lnTo>
                    <a:lnTo>
                      <a:pt x="0" y="278"/>
                    </a:lnTo>
                    <a:lnTo>
                      <a:pt x="0" y="276"/>
                    </a:lnTo>
                    <a:close/>
                    <a:moveTo>
                      <a:pt x="0" y="138"/>
                    </a:moveTo>
                    <a:lnTo>
                      <a:pt x="23" y="138"/>
                    </a:lnTo>
                    <a:lnTo>
                      <a:pt x="23" y="140"/>
                    </a:lnTo>
                    <a:lnTo>
                      <a:pt x="0" y="140"/>
                    </a:lnTo>
                    <a:lnTo>
                      <a:pt x="0" y="138"/>
                    </a:lnTo>
                    <a:close/>
                    <a:moveTo>
                      <a:pt x="0" y="0"/>
                    </a:moveTo>
                    <a:lnTo>
                      <a:pt x="23" y="0"/>
                    </a:lnTo>
                    <a:lnTo>
                      <a:pt x="23" y="2"/>
                    </a:lnTo>
                    <a:lnTo>
                      <a:pt x="0" y="2"/>
                    </a:lnTo>
                    <a:lnTo>
                      <a:pt x="0" y="0"/>
                    </a:lnTo>
                    <a:close/>
                  </a:path>
                </a:pathLst>
              </a:custGeom>
              <a:solidFill>
                <a:srgbClr val="000000"/>
              </a:solidFill>
              <a:ln w="952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 name="Freeform 21"/>
              <p:cNvSpPr>
                <a:spLocks noEditPoints="1"/>
              </p:cNvSpPr>
              <p:nvPr/>
            </p:nvSpPr>
            <p:spPr bwMode="auto">
              <a:xfrm>
                <a:off x="1531130" y="2831725"/>
                <a:ext cx="1440000" cy="41112"/>
              </a:xfrm>
              <a:custGeom>
                <a:avLst/>
                <a:gdLst>
                  <a:gd name="T0" fmla="*/ 2 w 1286"/>
                  <a:gd name="T1" fmla="*/ 0 h 155"/>
                  <a:gd name="T2" fmla="*/ 2 w 1286"/>
                  <a:gd name="T3" fmla="*/ 23 h 155"/>
                  <a:gd name="T4" fmla="*/ 2 w 1286"/>
                  <a:gd name="T5" fmla="*/ 155 h 155"/>
                  <a:gd name="T6" fmla="*/ 0 w 1286"/>
                  <a:gd name="T7" fmla="*/ 155 h 155"/>
                  <a:gd name="T8" fmla="*/ 0 w 1286"/>
                  <a:gd name="T9" fmla="*/ 23 h 155"/>
                  <a:gd name="T10" fmla="*/ 0 w 1286"/>
                  <a:gd name="T11" fmla="*/ 0 h 155"/>
                  <a:gd name="T12" fmla="*/ 2 w 1286"/>
                  <a:gd name="T13" fmla="*/ 0 h 155"/>
                  <a:gd name="T14" fmla="*/ 322 w 1286"/>
                  <a:gd name="T15" fmla="*/ 0 h 155"/>
                  <a:gd name="T16" fmla="*/ 322 w 1286"/>
                  <a:gd name="T17" fmla="*/ 23 h 155"/>
                  <a:gd name="T18" fmla="*/ 322 w 1286"/>
                  <a:gd name="T19" fmla="*/ 155 h 155"/>
                  <a:gd name="T20" fmla="*/ 321 w 1286"/>
                  <a:gd name="T21" fmla="*/ 155 h 155"/>
                  <a:gd name="T22" fmla="*/ 321 w 1286"/>
                  <a:gd name="T23" fmla="*/ 23 h 155"/>
                  <a:gd name="T24" fmla="*/ 321 w 1286"/>
                  <a:gd name="T25" fmla="*/ 0 h 155"/>
                  <a:gd name="T26" fmla="*/ 322 w 1286"/>
                  <a:gd name="T27" fmla="*/ 0 h 155"/>
                  <a:gd name="T28" fmla="*/ 644 w 1286"/>
                  <a:gd name="T29" fmla="*/ 0 h 155"/>
                  <a:gd name="T30" fmla="*/ 644 w 1286"/>
                  <a:gd name="T31" fmla="*/ 23 h 155"/>
                  <a:gd name="T32" fmla="*/ 644 w 1286"/>
                  <a:gd name="T33" fmla="*/ 155 h 155"/>
                  <a:gd name="T34" fmla="*/ 642 w 1286"/>
                  <a:gd name="T35" fmla="*/ 155 h 155"/>
                  <a:gd name="T36" fmla="*/ 642 w 1286"/>
                  <a:gd name="T37" fmla="*/ 23 h 155"/>
                  <a:gd name="T38" fmla="*/ 642 w 1286"/>
                  <a:gd name="T39" fmla="*/ 0 h 155"/>
                  <a:gd name="T40" fmla="*/ 644 w 1286"/>
                  <a:gd name="T41" fmla="*/ 0 h 155"/>
                  <a:gd name="T42" fmla="*/ 965 w 1286"/>
                  <a:gd name="T43" fmla="*/ 0 h 155"/>
                  <a:gd name="T44" fmla="*/ 965 w 1286"/>
                  <a:gd name="T45" fmla="*/ 23 h 155"/>
                  <a:gd name="T46" fmla="*/ 965 w 1286"/>
                  <a:gd name="T47" fmla="*/ 155 h 155"/>
                  <a:gd name="T48" fmla="*/ 963 w 1286"/>
                  <a:gd name="T49" fmla="*/ 155 h 155"/>
                  <a:gd name="T50" fmla="*/ 963 w 1286"/>
                  <a:gd name="T51" fmla="*/ 23 h 155"/>
                  <a:gd name="T52" fmla="*/ 963 w 1286"/>
                  <a:gd name="T53" fmla="*/ 0 h 155"/>
                  <a:gd name="T54" fmla="*/ 965 w 1286"/>
                  <a:gd name="T55" fmla="*/ 0 h 155"/>
                  <a:gd name="T56" fmla="*/ 1286 w 1286"/>
                  <a:gd name="T57" fmla="*/ 0 h 155"/>
                  <a:gd name="T58" fmla="*/ 1286 w 1286"/>
                  <a:gd name="T59" fmla="*/ 23 h 155"/>
                  <a:gd name="T60" fmla="*/ 1286 w 1286"/>
                  <a:gd name="T61" fmla="*/ 155 h 155"/>
                  <a:gd name="T62" fmla="*/ 1284 w 1286"/>
                  <a:gd name="T63" fmla="*/ 155 h 155"/>
                  <a:gd name="T64" fmla="*/ 1284 w 1286"/>
                  <a:gd name="T65" fmla="*/ 23 h 155"/>
                  <a:gd name="T66" fmla="*/ 1284 w 1286"/>
                  <a:gd name="T67" fmla="*/ 0 h 155"/>
                  <a:gd name="T68" fmla="*/ 1286 w 1286"/>
                  <a:gd name="T69"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6" h="155">
                    <a:moveTo>
                      <a:pt x="2" y="0"/>
                    </a:moveTo>
                    <a:lnTo>
                      <a:pt x="2" y="23"/>
                    </a:lnTo>
                    <a:lnTo>
                      <a:pt x="2" y="155"/>
                    </a:lnTo>
                    <a:lnTo>
                      <a:pt x="0" y="155"/>
                    </a:lnTo>
                    <a:lnTo>
                      <a:pt x="0" y="23"/>
                    </a:lnTo>
                    <a:lnTo>
                      <a:pt x="0" y="0"/>
                    </a:lnTo>
                    <a:lnTo>
                      <a:pt x="2" y="0"/>
                    </a:lnTo>
                    <a:close/>
                    <a:moveTo>
                      <a:pt x="322" y="0"/>
                    </a:moveTo>
                    <a:lnTo>
                      <a:pt x="322" y="23"/>
                    </a:lnTo>
                    <a:lnTo>
                      <a:pt x="322" y="155"/>
                    </a:lnTo>
                    <a:lnTo>
                      <a:pt x="321" y="155"/>
                    </a:lnTo>
                    <a:lnTo>
                      <a:pt x="321" y="23"/>
                    </a:lnTo>
                    <a:lnTo>
                      <a:pt x="321" y="0"/>
                    </a:lnTo>
                    <a:lnTo>
                      <a:pt x="322" y="0"/>
                    </a:lnTo>
                    <a:close/>
                    <a:moveTo>
                      <a:pt x="644" y="0"/>
                    </a:moveTo>
                    <a:lnTo>
                      <a:pt x="644" y="23"/>
                    </a:lnTo>
                    <a:lnTo>
                      <a:pt x="644" y="155"/>
                    </a:lnTo>
                    <a:lnTo>
                      <a:pt x="642" y="155"/>
                    </a:lnTo>
                    <a:lnTo>
                      <a:pt x="642" y="23"/>
                    </a:lnTo>
                    <a:lnTo>
                      <a:pt x="642" y="0"/>
                    </a:lnTo>
                    <a:lnTo>
                      <a:pt x="644" y="0"/>
                    </a:lnTo>
                    <a:close/>
                    <a:moveTo>
                      <a:pt x="965" y="0"/>
                    </a:moveTo>
                    <a:lnTo>
                      <a:pt x="965" y="23"/>
                    </a:lnTo>
                    <a:lnTo>
                      <a:pt x="965" y="155"/>
                    </a:lnTo>
                    <a:lnTo>
                      <a:pt x="963" y="155"/>
                    </a:lnTo>
                    <a:lnTo>
                      <a:pt x="963" y="23"/>
                    </a:lnTo>
                    <a:lnTo>
                      <a:pt x="963" y="0"/>
                    </a:lnTo>
                    <a:lnTo>
                      <a:pt x="965" y="0"/>
                    </a:lnTo>
                    <a:close/>
                    <a:moveTo>
                      <a:pt x="1286" y="0"/>
                    </a:moveTo>
                    <a:lnTo>
                      <a:pt x="1286" y="23"/>
                    </a:lnTo>
                    <a:lnTo>
                      <a:pt x="1286" y="155"/>
                    </a:lnTo>
                    <a:lnTo>
                      <a:pt x="1284" y="155"/>
                    </a:lnTo>
                    <a:lnTo>
                      <a:pt x="1284" y="23"/>
                    </a:lnTo>
                    <a:lnTo>
                      <a:pt x="1284" y="0"/>
                    </a:lnTo>
                    <a:lnTo>
                      <a:pt x="1286" y="0"/>
                    </a:lnTo>
                    <a:close/>
                  </a:path>
                </a:pathLst>
              </a:custGeom>
              <a:solidFill>
                <a:srgbClr val="000000"/>
              </a:solidFill>
              <a:ln w="952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 name="Rectangle 23"/>
              <p:cNvSpPr>
                <a:spLocks noChangeArrowheads="1"/>
              </p:cNvSpPr>
              <p:nvPr/>
            </p:nvSpPr>
            <p:spPr bwMode="auto">
              <a:xfrm>
                <a:off x="1439970" y="2824837"/>
                <a:ext cx="28945" cy="8223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0</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31" name="Rectangle 24"/>
              <p:cNvSpPr>
                <a:spLocks noChangeArrowheads="1"/>
              </p:cNvSpPr>
              <p:nvPr/>
            </p:nvSpPr>
            <p:spPr bwMode="auto">
              <a:xfrm>
                <a:off x="1380518" y="2591624"/>
                <a:ext cx="71825" cy="8223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0.1</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32" name="Rectangle 25"/>
              <p:cNvSpPr>
                <a:spLocks noChangeArrowheads="1"/>
              </p:cNvSpPr>
              <p:nvPr/>
            </p:nvSpPr>
            <p:spPr bwMode="auto">
              <a:xfrm>
                <a:off x="1380518" y="2339361"/>
                <a:ext cx="71825" cy="8223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0.2</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33" name="Rectangle 26"/>
              <p:cNvSpPr>
                <a:spLocks noChangeArrowheads="1"/>
              </p:cNvSpPr>
              <p:nvPr/>
            </p:nvSpPr>
            <p:spPr bwMode="auto">
              <a:xfrm>
                <a:off x="1380518" y="2080748"/>
                <a:ext cx="71825" cy="8223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0.3</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34" name="Rectangle 27"/>
              <p:cNvSpPr>
                <a:spLocks noChangeArrowheads="1"/>
              </p:cNvSpPr>
              <p:nvPr/>
            </p:nvSpPr>
            <p:spPr bwMode="auto">
              <a:xfrm>
                <a:off x="1380518" y="1825657"/>
                <a:ext cx="71825" cy="8223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ea typeface="ＭＳ Ｐゴシック" panose="020B0600070205080204" pitchFamily="50" charset="-128"/>
                    <a:cs typeface="Arial" panose="020B0604020202020204" pitchFamily="34" charset="0"/>
                  </a:rPr>
                  <a:t>0.4</a:t>
                </a:r>
                <a:endParaRPr kumimoji="0" lang="ja-JP" altLang="ja-JP" sz="1100" b="0" i="0" u="none" strike="noStrike" cap="none" normalizeH="0" baseline="0" smtClean="0">
                  <a:ln>
                    <a:noFill/>
                  </a:ln>
                  <a:solidFill>
                    <a:schemeClr val="tx1"/>
                  </a:solidFill>
                  <a:effectLst/>
                  <a:cs typeface="Arial" panose="020B0604020202020204" pitchFamily="34" charset="0"/>
                </a:endParaRPr>
              </a:p>
            </p:txBody>
          </p:sp>
          <p:sp>
            <p:nvSpPr>
              <p:cNvPr id="35" name="Rectangle 28"/>
              <p:cNvSpPr>
                <a:spLocks noChangeArrowheads="1"/>
              </p:cNvSpPr>
              <p:nvPr/>
            </p:nvSpPr>
            <p:spPr bwMode="auto">
              <a:xfrm>
                <a:off x="1380518" y="1586094"/>
                <a:ext cx="71825" cy="8223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smtClean="0">
                    <a:ln>
                      <a:noFill/>
                    </a:ln>
                    <a:solidFill>
                      <a:srgbClr val="000000"/>
                    </a:solidFill>
                    <a:effectLst/>
                    <a:ea typeface="ＭＳ Ｐゴシック" panose="020B0600070205080204" pitchFamily="50" charset="-128"/>
                    <a:cs typeface="Arial" panose="020B0604020202020204" pitchFamily="34" charset="0"/>
                  </a:rPr>
                  <a:t>0.5</a:t>
                </a:r>
                <a:endParaRPr kumimoji="0" lang="ja-JP" altLang="ja-JP" sz="1100" b="0" i="0" u="none" strike="noStrike" cap="none" normalizeH="0" baseline="0" dirty="0" smtClean="0">
                  <a:ln>
                    <a:noFill/>
                  </a:ln>
                  <a:solidFill>
                    <a:schemeClr val="tx1"/>
                  </a:solidFill>
                  <a:effectLst/>
                  <a:cs typeface="Arial" panose="020B0604020202020204" pitchFamily="34" charset="0"/>
                </a:endParaRPr>
              </a:p>
            </p:txBody>
          </p:sp>
          <p:sp>
            <p:nvSpPr>
              <p:cNvPr id="43" name="正方形/長方形 42"/>
              <p:cNvSpPr/>
              <p:nvPr/>
            </p:nvSpPr>
            <p:spPr>
              <a:xfrm rot="16200000">
                <a:off x="653673" y="2138003"/>
                <a:ext cx="1067705" cy="369332"/>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900" dirty="0" smtClean="0">
                    <a:solidFill>
                      <a:srgbClr val="000000"/>
                    </a:solidFill>
                    <a:latin typeface="Arial" panose="020B0604020202020204" pitchFamily="34" charset="0"/>
                    <a:cs typeface="Arial" panose="020B0604020202020204" pitchFamily="34" charset="0"/>
                  </a:rPr>
                  <a:t>SOD</a:t>
                </a:r>
              </a:p>
              <a:p>
                <a:pPr algn="ctr"/>
                <a:r>
                  <a:rPr lang="en-US" altLang="ja-JP" sz="900" dirty="0" smtClean="0">
                    <a:solidFill>
                      <a:srgbClr val="000000"/>
                    </a:solidFill>
                    <a:latin typeface="Arial" panose="020B0604020202020204" pitchFamily="34" charset="0"/>
                    <a:cs typeface="Arial" panose="020B0604020202020204" pitchFamily="34" charset="0"/>
                  </a:rPr>
                  <a:t>(unit/mg protein)</a:t>
                </a:r>
                <a:endParaRPr lang="ja-JP" altLang="en-US" sz="900" dirty="0">
                  <a:latin typeface="Arial" panose="020B0604020202020204" pitchFamily="34" charset="0"/>
                  <a:cs typeface="Arial" panose="020B0604020202020204" pitchFamily="34" charset="0"/>
                </a:endParaRPr>
              </a:p>
            </p:txBody>
          </p:sp>
          <p:sp>
            <p:nvSpPr>
              <p:cNvPr id="45" name="Rectangle 3498"/>
              <p:cNvSpPr>
                <a:spLocks noChangeArrowheads="1"/>
              </p:cNvSpPr>
              <p:nvPr/>
            </p:nvSpPr>
            <p:spPr bwMode="auto">
              <a:xfrm>
                <a:off x="1923944" y="2894772"/>
                <a:ext cx="31579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46" name="Rectangle 3499"/>
              <p:cNvSpPr>
                <a:spLocks noChangeArrowheads="1"/>
              </p:cNvSpPr>
              <p:nvPr/>
            </p:nvSpPr>
            <p:spPr bwMode="auto">
              <a:xfrm>
                <a:off x="1639186" y="2894772"/>
                <a:ext cx="231555" cy="9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47" name="Line 3500"/>
              <p:cNvSpPr>
                <a:spLocks noChangeShapeType="1"/>
              </p:cNvSpPr>
              <p:nvPr/>
            </p:nvSpPr>
            <p:spPr bwMode="auto">
              <a:xfrm>
                <a:off x="1571444" y="3024942"/>
                <a:ext cx="6470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48" name="Text Box 3501"/>
              <p:cNvSpPr txBox="1">
                <a:spLocks noChangeArrowheads="1"/>
              </p:cNvSpPr>
              <p:nvPr/>
            </p:nvSpPr>
            <p:spPr bwMode="auto">
              <a:xfrm>
                <a:off x="1738533" y="3020555"/>
                <a:ext cx="31290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49" name="Text Box 3502"/>
              <p:cNvSpPr txBox="1">
                <a:spLocks noChangeArrowheads="1"/>
              </p:cNvSpPr>
              <p:nvPr/>
            </p:nvSpPr>
            <p:spPr bwMode="auto">
              <a:xfrm>
                <a:off x="2494306" y="3020555"/>
                <a:ext cx="27443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50" name="Rectangle 3504"/>
              <p:cNvSpPr>
                <a:spLocks noChangeArrowheads="1"/>
              </p:cNvSpPr>
              <p:nvPr/>
            </p:nvSpPr>
            <p:spPr bwMode="auto">
              <a:xfrm>
                <a:off x="2654138" y="2894772"/>
                <a:ext cx="31579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51" name="Rectangle 3505"/>
              <p:cNvSpPr>
                <a:spLocks noChangeArrowheads="1"/>
              </p:cNvSpPr>
              <p:nvPr/>
            </p:nvSpPr>
            <p:spPr bwMode="auto">
              <a:xfrm>
                <a:off x="2390945" y="2894772"/>
                <a:ext cx="231555" cy="9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Water</a:t>
                </a:r>
                <a:endParaRPr lang="en-US" altLang="ja-JP" sz="600">
                  <a:cs typeface="Arial" panose="020B0604020202020204" pitchFamily="34" charset="0"/>
                </a:endParaRPr>
              </a:p>
            </p:txBody>
          </p:sp>
          <p:sp>
            <p:nvSpPr>
              <p:cNvPr id="52" name="Line 3506"/>
              <p:cNvSpPr>
                <a:spLocks noChangeShapeType="1"/>
              </p:cNvSpPr>
              <p:nvPr/>
            </p:nvSpPr>
            <p:spPr bwMode="auto">
              <a:xfrm>
                <a:off x="2307981" y="3024942"/>
                <a:ext cx="6470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02" name="Line 284"/>
              <p:cNvSpPr>
                <a:spLocks noChangeShapeType="1"/>
              </p:cNvSpPr>
              <p:nvPr/>
            </p:nvSpPr>
            <p:spPr bwMode="auto">
              <a:xfrm>
                <a:off x="1528763" y="2876549"/>
                <a:ext cx="1437844" cy="29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121" name="Rectangle 629"/>
              <p:cNvSpPr>
                <a:spLocks noChangeArrowheads="1"/>
              </p:cNvSpPr>
              <p:nvPr/>
            </p:nvSpPr>
            <p:spPr bwMode="auto">
              <a:xfrm>
                <a:off x="1605037" y="2165287"/>
                <a:ext cx="180000" cy="712800"/>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123" name="Line 633"/>
              <p:cNvSpPr>
                <a:spLocks noChangeShapeType="1"/>
              </p:cNvSpPr>
              <p:nvPr/>
            </p:nvSpPr>
            <p:spPr bwMode="auto">
              <a:xfrm flipV="1">
                <a:off x="1690079" y="2084579"/>
                <a:ext cx="0" cy="75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24" name="Line 634"/>
              <p:cNvSpPr>
                <a:spLocks noChangeShapeType="1"/>
              </p:cNvSpPr>
              <p:nvPr/>
            </p:nvSpPr>
            <p:spPr bwMode="auto">
              <a:xfrm>
                <a:off x="1653279" y="2084579"/>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26" name="Line 633"/>
              <p:cNvSpPr>
                <a:spLocks noChangeShapeType="1"/>
              </p:cNvSpPr>
              <p:nvPr/>
            </p:nvSpPr>
            <p:spPr bwMode="auto">
              <a:xfrm flipV="1">
                <a:off x="2082664" y="2167268"/>
                <a:ext cx="0" cy="43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27" name="Line 634"/>
              <p:cNvSpPr>
                <a:spLocks noChangeShapeType="1"/>
              </p:cNvSpPr>
              <p:nvPr/>
            </p:nvSpPr>
            <p:spPr bwMode="auto">
              <a:xfrm>
                <a:off x="2045864" y="2167268"/>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29" name="Rectangle 629"/>
              <p:cNvSpPr>
                <a:spLocks noChangeArrowheads="1"/>
              </p:cNvSpPr>
              <p:nvPr/>
            </p:nvSpPr>
            <p:spPr bwMode="auto">
              <a:xfrm>
                <a:off x="1991334" y="2213382"/>
                <a:ext cx="180000" cy="662400"/>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600">
                  <a:cs typeface="Arial" panose="020B0604020202020204" pitchFamily="34" charset="0"/>
                </a:endParaRPr>
              </a:p>
            </p:txBody>
          </p:sp>
          <p:sp>
            <p:nvSpPr>
              <p:cNvPr id="131" name="Line 633"/>
              <p:cNvSpPr>
                <a:spLocks noChangeShapeType="1"/>
              </p:cNvSpPr>
              <p:nvPr/>
            </p:nvSpPr>
            <p:spPr bwMode="auto">
              <a:xfrm flipV="1">
                <a:off x="2455833" y="2100505"/>
                <a:ext cx="0" cy="75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32" name="Line 634"/>
              <p:cNvSpPr>
                <a:spLocks noChangeShapeType="1"/>
              </p:cNvSpPr>
              <p:nvPr/>
            </p:nvSpPr>
            <p:spPr bwMode="auto">
              <a:xfrm>
                <a:off x="2419033" y="2100505"/>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34" name="Line 633"/>
              <p:cNvSpPr>
                <a:spLocks noChangeShapeType="1"/>
              </p:cNvSpPr>
              <p:nvPr/>
            </p:nvSpPr>
            <p:spPr bwMode="auto">
              <a:xfrm flipV="1">
                <a:off x="2807262" y="2115297"/>
                <a:ext cx="0" cy="39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135" name="Line 634"/>
              <p:cNvSpPr>
                <a:spLocks noChangeShapeType="1"/>
              </p:cNvSpPr>
              <p:nvPr/>
            </p:nvSpPr>
            <p:spPr bwMode="auto">
              <a:xfrm>
                <a:off x="2770462" y="2115297"/>
                <a:ext cx="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sp>
        <p:nvSpPr>
          <p:cNvPr id="3" name="Rectangle 2"/>
          <p:cNvSpPr/>
          <p:nvPr/>
        </p:nvSpPr>
        <p:spPr>
          <a:xfrm>
            <a:off x="475967" y="6064657"/>
            <a:ext cx="5906066" cy="646331"/>
          </a:xfrm>
          <a:prstGeom prst="rect">
            <a:avLst/>
          </a:prstGeom>
        </p:spPr>
        <p:txBody>
          <a:bodyPr wrap="square">
            <a:spAutoFit/>
          </a:bodyPr>
          <a:lstStyle/>
          <a:p>
            <a:pPr algn="just"/>
            <a:r>
              <a:rPr lang="en-US" sz="1200" b="1" dirty="0"/>
              <a:t>Supplementary Figure 4: Hepatic antioxidant enzyme levels in mice in the CD and DI groups. </a:t>
            </a:r>
            <a:r>
              <a:rPr lang="en-US" sz="1200" dirty="0"/>
              <a:t>(</a:t>
            </a:r>
            <a:r>
              <a:rPr lang="en-US" sz="1200" b="1" dirty="0"/>
              <a:t>A</a:t>
            </a:r>
            <a:r>
              <a:rPr lang="en-US" sz="1200" dirty="0"/>
              <a:t>) SOD, and (</a:t>
            </a:r>
            <a:r>
              <a:rPr lang="en-US" sz="1200" b="1" dirty="0"/>
              <a:t>B</a:t>
            </a:r>
            <a:r>
              <a:rPr lang="en-US" sz="1200" dirty="0"/>
              <a:t>) glutathione peroxidase (</a:t>
            </a:r>
            <a:r>
              <a:rPr lang="en-US" sz="1200" dirty="0" err="1"/>
              <a:t>GPx</a:t>
            </a:r>
            <a:r>
              <a:rPr lang="en-US" sz="1200" dirty="0"/>
              <a:t>) levels in liver samples. Values are means ± SEM (n=8</a:t>
            </a:r>
            <a:r>
              <a:rPr lang="en-US" sz="1200" dirty="0" smtClean="0"/>
              <a:t>).</a:t>
            </a:r>
            <a:endParaRPr lang="en-US" sz="1200" dirty="0"/>
          </a:p>
        </p:txBody>
      </p:sp>
    </p:spTree>
    <p:extLst>
      <p:ext uri="{BB962C8B-B14F-4D97-AF65-F5344CB8AC3E}">
        <p14:creationId xmlns:p14="http://schemas.microsoft.com/office/powerpoint/2010/main" val="36222278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1207650" y="2599256"/>
            <a:ext cx="4303326" cy="4085998"/>
            <a:chOff x="988868" y="660287"/>
            <a:chExt cx="4303326" cy="4085998"/>
          </a:xfrm>
        </p:grpSpPr>
        <p:grpSp>
          <p:nvGrpSpPr>
            <p:cNvPr id="21" name="グループ化 20"/>
            <p:cNvGrpSpPr/>
            <p:nvPr/>
          </p:nvGrpSpPr>
          <p:grpSpPr>
            <a:xfrm>
              <a:off x="1030549" y="660287"/>
              <a:ext cx="3078197" cy="1988546"/>
              <a:chOff x="1030549" y="660287"/>
              <a:chExt cx="3078197" cy="1988546"/>
            </a:xfrm>
          </p:grpSpPr>
          <p:grpSp>
            <p:nvGrpSpPr>
              <p:cNvPr id="5" name="グループ化 4"/>
              <p:cNvGrpSpPr/>
              <p:nvPr/>
            </p:nvGrpSpPr>
            <p:grpSpPr>
              <a:xfrm>
                <a:off x="1098490" y="990730"/>
                <a:ext cx="3010256" cy="1658103"/>
                <a:chOff x="1098490" y="1346330"/>
                <a:chExt cx="3010256" cy="1658103"/>
              </a:xfrm>
            </p:grpSpPr>
            <p:sp>
              <p:nvSpPr>
                <p:cNvPr id="2032" name="Rectangle 1879"/>
                <p:cNvSpPr>
                  <a:spLocks noChangeArrowheads="1"/>
                </p:cNvSpPr>
                <p:nvPr/>
              </p:nvSpPr>
              <p:spPr bwMode="auto">
                <a:xfrm>
                  <a:off x="1397179" y="2566894"/>
                  <a:ext cx="39985" cy="35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20</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33" name="Rectangle 1880"/>
                <p:cNvSpPr>
                  <a:spLocks noChangeArrowheads="1"/>
                </p:cNvSpPr>
                <p:nvPr/>
              </p:nvSpPr>
              <p:spPr bwMode="auto">
                <a:xfrm>
                  <a:off x="1397179" y="2173555"/>
                  <a:ext cx="39985" cy="35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25</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34" name="Rectangle 1881"/>
                <p:cNvSpPr>
                  <a:spLocks noChangeArrowheads="1"/>
                </p:cNvSpPr>
                <p:nvPr/>
              </p:nvSpPr>
              <p:spPr bwMode="auto">
                <a:xfrm>
                  <a:off x="1397179" y="1760555"/>
                  <a:ext cx="39985" cy="35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30</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35" name="Rectangle 1882"/>
                <p:cNvSpPr>
                  <a:spLocks noChangeArrowheads="1"/>
                </p:cNvSpPr>
                <p:nvPr/>
              </p:nvSpPr>
              <p:spPr bwMode="auto">
                <a:xfrm>
                  <a:off x="1397179" y="1346330"/>
                  <a:ext cx="39985" cy="35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35</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36" name="Rectangle 1883"/>
                <p:cNvSpPr>
                  <a:spLocks noChangeArrowheads="1"/>
                </p:cNvSpPr>
                <p:nvPr/>
              </p:nvSpPr>
              <p:spPr bwMode="auto">
                <a:xfrm>
                  <a:off x="1543701" y="2695712"/>
                  <a:ext cx="11641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0</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37" name="Rectangle 1884"/>
                <p:cNvSpPr>
                  <a:spLocks noChangeArrowheads="1"/>
                </p:cNvSpPr>
                <p:nvPr/>
              </p:nvSpPr>
              <p:spPr bwMode="auto">
                <a:xfrm>
                  <a:off x="1776893" y="2695712"/>
                  <a:ext cx="11641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2</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38" name="Rectangle 1885"/>
                <p:cNvSpPr>
                  <a:spLocks noChangeArrowheads="1"/>
                </p:cNvSpPr>
                <p:nvPr/>
              </p:nvSpPr>
              <p:spPr bwMode="auto">
                <a:xfrm>
                  <a:off x="2010085" y="2695712"/>
                  <a:ext cx="11641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4</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39" name="Rectangle 1886"/>
                <p:cNvSpPr>
                  <a:spLocks noChangeArrowheads="1"/>
                </p:cNvSpPr>
                <p:nvPr/>
              </p:nvSpPr>
              <p:spPr bwMode="auto">
                <a:xfrm>
                  <a:off x="2243278" y="2695712"/>
                  <a:ext cx="11641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6</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40" name="Rectangle 1887"/>
                <p:cNvSpPr>
                  <a:spLocks noChangeArrowheads="1"/>
                </p:cNvSpPr>
                <p:nvPr/>
              </p:nvSpPr>
              <p:spPr bwMode="auto">
                <a:xfrm>
                  <a:off x="2476470" y="2695712"/>
                  <a:ext cx="11641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8</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41" name="Rectangle 1888"/>
                <p:cNvSpPr>
                  <a:spLocks noChangeArrowheads="1"/>
                </p:cNvSpPr>
                <p:nvPr/>
              </p:nvSpPr>
              <p:spPr bwMode="auto">
                <a:xfrm>
                  <a:off x="2694263" y="2695712"/>
                  <a:ext cx="11641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10</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sp>
              <p:nvSpPr>
                <p:cNvPr id="2042" name="Rectangle 1889"/>
                <p:cNvSpPr>
                  <a:spLocks noChangeArrowheads="1"/>
                </p:cNvSpPr>
                <p:nvPr/>
              </p:nvSpPr>
              <p:spPr bwMode="auto">
                <a:xfrm>
                  <a:off x="2927455" y="2695712"/>
                  <a:ext cx="11641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solidFill>
                        <a:srgbClr val="000000"/>
                      </a:solidFill>
                      <a:effectLst/>
                      <a:cs typeface="Arial" panose="020B0604020202020204" pitchFamily="34" charset="0"/>
                    </a:rPr>
                    <a:t>12</a:t>
                  </a:r>
                  <a:endParaRPr kumimoji="0" lang="ja-JP" altLang="ja-JP" sz="1200" b="0" i="0" u="none" strike="noStrike" cap="none" normalizeH="0" baseline="0" smtClean="0">
                    <a:ln>
                      <a:noFill/>
                    </a:ln>
                    <a:solidFill>
                      <a:schemeClr val="tx1"/>
                    </a:solidFill>
                    <a:effectLst/>
                    <a:cs typeface="Arial" panose="020B0604020202020204" pitchFamily="34" charset="0"/>
                  </a:endParaRPr>
                </a:p>
              </p:txBody>
            </p:sp>
            <p:grpSp>
              <p:nvGrpSpPr>
                <p:cNvPr id="4" name="グループ化 3"/>
                <p:cNvGrpSpPr/>
                <p:nvPr/>
              </p:nvGrpSpPr>
              <p:grpSpPr>
                <a:xfrm>
                  <a:off x="1511309" y="1391088"/>
                  <a:ext cx="1440000" cy="1260000"/>
                  <a:chOff x="1511310" y="1391088"/>
                  <a:chExt cx="1427019" cy="897938"/>
                </a:xfrm>
              </p:grpSpPr>
              <p:sp>
                <p:nvSpPr>
                  <p:cNvPr id="1941" name="Freeform 1788"/>
                  <p:cNvSpPr>
                    <a:spLocks noEditPoints="1"/>
                  </p:cNvSpPr>
                  <p:nvPr/>
                </p:nvSpPr>
                <p:spPr bwMode="auto">
                  <a:xfrm>
                    <a:off x="1531428" y="1391088"/>
                    <a:ext cx="36000" cy="897938"/>
                  </a:xfrm>
                  <a:custGeom>
                    <a:avLst/>
                    <a:gdLst>
                      <a:gd name="T0" fmla="*/ 0 w 22"/>
                      <a:gd name="T1" fmla="*/ 1466 h 1467"/>
                      <a:gd name="T2" fmla="*/ 22 w 22"/>
                      <a:gd name="T3" fmla="*/ 1466 h 1467"/>
                      <a:gd name="T4" fmla="*/ 22 w 22"/>
                      <a:gd name="T5" fmla="*/ 1467 h 1467"/>
                      <a:gd name="T6" fmla="*/ 0 w 22"/>
                      <a:gd name="T7" fmla="*/ 1467 h 1467"/>
                      <a:gd name="T8" fmla="*/ 0 w 22"/>
                      <a:gd name="T9" fmla="*/ 1466 h 1467"/>
                      <a:gd name="T10" fmla="*/ 0 w 22"/>
                      <a:gd name="T11" fmla="*/ 977 h 1467"/>
                      <a:gd name="T12" fmla="*/ 22 w 22"/>
                      <a:gd name="T13" fmla="*/ 977 h 1467"/>
                      <a:gd name="T14" fmla="*/ 22 w 22"/>
                      <a:gd name="T15" fmla="*/ 978 h 1467"/>
                      <a:gd name="T16" fmla="*/ 0 w 22"/>
                      <a:gd name="T17" fmla="*/ 978 h 1467"/>
                      <a:gd name="T18" fmla="*/ 0 w 22"/>
                      <a:gd name="T19" fmla="*/ 977 h 1467"/>
                      <a:gd name="T20" fmla="*/ 0 w 22"/>
                      <a:gd name="T21" fmla="*/ 489 h 1467"/>
                      <a:gd name="T22" fmla="*/ 22 w 22"/>
                      <a:gd name="T23" fmla="*/ 489 h 1467"/>
                      <a:gd name="T24" fmla="*/ 22 w 22"/>
                      <a:gd name="T25" fmla="*/ 490 h 1467"/>
                      <a:gd name="T26" fmla="*/ 0 w 22"/>
                      <a:gd name="T27" fmla="*/ 490 h 1467"/>
                      <a:gd name="T28" fmla="*/ 0 w 22"/>
                      <a:gd name="T29" fmla="*/ 489 h 1467"/>
                      <a:gd name="T30" fmla="*/ 0 w 22"/>
                      <a:gd name="T31" fmla="*/ 0 h 1467"/>
                      <a:gd name="T32" fmla="*/ 22 w 22"/>
                      <a:gd name="T33" fmla="*/ 0 h 1467"/>
                      <a:gd name="T34" fmla="*/ 22 w 22"/>
                      <a:gd name="T35" fmla="*/ 1 h 1467"/>
                      <a:gd name="T36" fmla="*/ 0 w 22"/>
                      <a:gd name="T37" fmla="*/ 1 h 1467"/>
                      <a:gd name="T38" fmla="*/ 0 w 22"/>
                      <a:gd name="T39" fmla="*/ 0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1467">
                        <a:moveTo>
                          <a:pt x="0" y="1466"/>
                        </a:moveTo>
                        <a:lnTo>
                          <a:pt x="22" y="1466"/>
                        </a:lnTo>
                        <a:lnTo>
                          <a:pt x="22" y="1467"/>
                        </a:lnTo>
                        <a:lnTo>
                          <a:pt x="0" y="1467"/>
                        </a:lnTo>
                        <a:lnTo>
                          <a:pt x="0" y="1466"/>
                        </a:lnTo>
                        <a:close/>
                        <a:moveTo>
                          <a:pt x="0" y="977"/>
                        </a:moveTo>
                        <a:lnTo>
                          <a:pt x="22" y="977"/>
                        </a:lnTo>
                        <a:lnTo>
                          <a:pt x="22" y="978"/>
                        </a:lnTo>
                        <a:lnTo>
                          <a:pt x="0" y="978"/>
                        </a:lnTo>
                        <a:lnTo>
                          <a:pt x="0" y="977"/>
                        </a:lnTo>
                        <a:close/>
                        <a:moveTo>
                          <a:pt x="0" y="489"/>
                        </a:moveTo>
                        <a:lnTo>
                          <a:pt x="22" y="489"/>
                        </a:lnTo>
                        <a:lnTo>
                          <a:pt x="22" y="490"/>
                        </a:lnTo>
                        <a:lnTo>
                          <a:pt x="0" y="490"/>
                        </a:lnTo>
                        <a:lnTo>
                          <a:pt x="0" y="489"/>
                        </a:lnTo>
                        <a:close/>
                        <a:moveTo>
                          <a:pt x="0" y="0"/>
                        </a:moveTo>
                        <a:lnTo>
                          <a:pt x="22" y="0"/>
                        </a:lnTo>
                        <a:lnTo>
                          <a:pt x="22" y="1"/>
                        </a:lnTo>
                        <a:lnTo>
                          <a:pt x="0" y="1"/>
                        </a:lnTo>
                        <a:lnTo>
                          <a:pt x="0" y="0"/>
                        </a:lnTo>
                        <a:close/>
                      </a:path>
                    </a:pathLst>
                  </a:custGeom>
                  <a:solidFill>
                    <a:srgbClr val="000000"/>
                  </a:solidFill>
                  <a:ln w="952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42" name="Rectangle 1789"/>
                  <p:cNvSpPr>
                    <a:spLocks noChangeArrowheads="1"/>
                  </p:cNvSpPr>
                  <p:nvPr/>
                </p:nvSpPr>
                <p:spPr bwMode="auto">
                  <a:xfrm>
                    <a:off x="1526709" y="2288413"/>
                    <a:ext cx="1397687" cy="612"/>
                  </a:xfrm>
                  <a:prstGeom prst="rect">
                    <a:avLst/>
                  </a:pr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43" name="Freeform 1790"/>
                  <p:cNvSpPr>
                    <a:spLocks noEditPoints="1"/>
                  </p:cNvSpPr>
                  <p:nvPr/>
                </p:nvSpPr>
                <p:spPr bwMode="auto">
                  <a:xfrm>
                    <a:off x="1532326" y="2249547"/>
                    <a:ext cx="1399154" cy="36000"/>
                  </a:xfrm>
                  <a:custGeom>
                    <a:avLst/>
                    <a:gdLst>
                      <a:gd name="T0" fmla="*/ 1 w 1908"/>
                      <a:gd name="T1" fmla="*/ 0 h 22"/>
                      <a:gd name="T2" fmla="*/ 1 w 1908"/>
                      <a:gd name="T3" fmla="*/ 22 h 22"/>
                      <a:gd name="T4" fmla="*/ 0 w 1908"/>
                      <a:gd name="T5" fmla="*/ 22 h 22"/>
                      <a:gd name="T6" fmla="*/ 0 w 1908"/>
                      <a:gd name="T7" fmla="*/ 0 h 22"/>
                      <a:gd name="T8" fmla="*/ 1 w 1908"/>
                      <a:gd name="T9" fmla="*/ 0 h 22"/>
                      <a:gd name="T10" fmla="*/ 319 w 1908"/>
                      <a:gd name="T11" fmla="*/ 0 h 22"/>
                      <a:gd name="T12" fmla="*/ 319 w 1908"/>
                      <a:gd name="T13" fmla="*/ 22 h 22"/>
                      <a:gd name="T14" fmla="*/ 318 w 1908"/>
                      <a:gd name="T15" fmla="*/ 22 h 22"/>
                      <a:gd name="T16" fmla="*/ 318 w 1908"/>
                      <a:gd name="T17" fmla="*/ 0 h 22"/>
                      <a:gd name="T18" fmla="*/ 319 w 1908"/>
                      <a:gd name="T19" fmla="*/ 0 h 22"/>
                      <a:gd name="T20" fmla="*/ 637 w 1908"/>
                      <a:gd name="T21" fmla="*/ 0 h 22"/>
                      <a:gd name="T22" fmla="*/ 637 w 1908"/>
                      <a:gd name="T23" fmla="*/ 22 h 22"/>
                      <a:gd name="T24" fmla="*/ 636 w 1908"/>
                      <a:gd name="T25" fmla="*/ 22 h 22"/>
                      <a:gd name="T26" fmla="*/ 636 w 1908"/>
                      <a:gd name="T27" fmla="*/ 0 h 22"/>
                      <a:gd name="T28" fmla="*/ 637 w 1908"/>
                      <a:gd name="T29" fmla="*/ 0 h 22"/>
                      <a:gd name="T30" fmla="*/ 955 w 1908"/>
                      <a:gd name="T31" fmla="*/ 0 h 22"/>
                      <a:gd name="T32" fmla="*/ 955 w 1908"/>
                      <a:gd name="T33" fmla="*/ 22 h 22"/>
                      <a:gd name="T34" fmla="*/ 954 w 1908"/>
                      <a:gd name="T35" fmla="*/ 22 h 22"/>
                      <a:gd name="T36" fmla="*/ 954 w 1908"/>
                      <a:gd name="T37" fmla="*/ 0 h 22"/>
                      <a:gd name="T38" fmla="*/ 955 w 1908"/>
                      <a:gd name="T39" fmla="*/ 0 h 22"/>
                      <a:gd name="T40" fmla="*/ 1273 w 1908"/>
                      <a:gd name="T41" fmla="*/ 0 h 22"/>
                      <a:gd name="T42" fmla="*/ 1273 w 1908"/>
                      <a:gd name="T43" fmla="*/ 22 h 22"/>
                      <a:gd name="T44" fmla="*/ 1272 w 1908"/>
                      <a:gd name="T45" fmla="*/ 22 h 22"/>
                      <a:gd name="T46" fmla="*/ 1272 w 1908"/>
                      <a:gd name="T47" fmla="*/ 0 h 22"/>
                      <a:gd name="T48" fmla="*/ 1273 w 1908"/>
                      <a:gd name="T49" fmla="*/ 0 h 22"/>
                      <a:gd name="T50" fmla="*/ 1590 w 1908"/>
                      <a:gd name="T51" fmla="*/ 0 h 22"/>
                      <a:gd name="T52" fmla="*/ 1590 w 1908"/>
                      <a:gd name="T53" fmla="*/ 22 h 22"/>
                      <a:gd name="T54" fmla="*/ 1589 w 1908"/>
                      <a:gd name="T55" fmla="*/ 22 h 22"/>
                      <a:gd name="T56" fmla="*/ 1589 w 1908"/>
                      <a:gd name="T57" fmla="*/ 0 h 22"/>
                      <a:gd name="T58" fmla="*/ 1590 w 1908"/>
                      <a:gd name="T59" fmla="*/ 0 h 22"/>
                      <a:gd name="T60" fmla="*/ 1908 w 1908"/>
                      <a:gd name="T61" fmla="*/ 0 h 22"/>
                      <a:gd name="T62" fmla="*/ 1908 w 1908"/>
                      <a:gd name="T63" fmla="*/ 22 h 22"/>
                      <a:gd name="T64" fmla="*/ 1907 w 1908"/>
                      <a:gd name="T65" fmla="*/ 22 h 22"/>
                      <a:gd name="T66" fmla="*/ 1907 w 1908"/>
                      <a:gd name="T67" fmla="*/ 0 h 22"/>
                      <a:gd name="T68" fmla="*/ 1908 w 1908"/>
                      <a:gd name="T6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08" h="22">
                        <a:moveTo>
                          <a:pt x="1" y="0"/>
                        </a:moveTo>
                        <a:lnTo>
                          <a:pt x="1" y="22"/>
                        </a:lnTo>
                        <a:lnTo>
                          <a:pt x="0" y="22"/>
                        </a:lnTo>
                        <a:lnTo>
                          <a:pt x="0" y="0"/>
                        </a:lnTo>
                        <a:lnTo>
                          <a:pt x="1" y="0"/>
                        </a:lnTo>
                        <a:close/>
                        <a:moveTo>
                          <a:pt x="319" y="0"/>
                        </a:moveTo>
                        <a:lnTo>
                          <a:pt x="319" y="22"/>
                        </a:lnTo>
                        <a:lnTo>
                          <a:pt x="318" y="22"/>
                        </a:lnTo>
                        <a:lnTo>
                          <a:pt x="318" y="0"/>
                        </a:lnTo>
                        <a:lnTo>
                          <a:pt x="319" y="0"/>
                        </a:lnTo>
                        <a:close/>
                        <a:moveTo>
                          <a:pt x="637" y="0"/>
                        </a:moveTo>
                        <a:lnTo>
                          <a:pt x="637" y="22"/>
                        </a:lnTo>
                        <a:lnTo>
                          <a:pt x="636" y="22"/>
                        </a:lnTo>
                        <a:lnTo>
                          <a:pt x="636" y="0"/>
                        </a:lnTo>
                        <a:lnTo>
                          <a:pt x="637" y="0"/>
                        </a:lnTo>
                        <a:close/>
                        <a:moveTo>
                          <a:pt x="955" y="0"/>
                        </a:moveTo>
                        <a:lnTo>
                          <a:pt x="955" y="22"/>
                        </a:lnTo>
                        <a:lnTo>
                          <a:pt x="954" y="22"/>
                        </a:lnTo>
                        <a:lnTo>
                          <a:pt x="954" y="0"/>
                        </a:lnTo>
                        <a:lnTo>
                          <a:pt x="955" y="0"/>
                        </a:lnTo>
                        <a:close/>
                        <a:moveTo>
                          <a:pt x="1273" y="0"/>
                        </a:moveTo>
                        <a:lnTo>
                          <a:pt x="1273" y="22"/>
                        </a:lnTo>
                        <a:lnTo>
                          <a:pt x="1272" y="22"/>
                        </a:lnTo>
                        <a:lnTo>
                          <a:pt x="1272" y="0"/>
                        </a:lnTo>
                        <a:lnTo>
                          <a:pt x="1273" y="0"/>
                        </a:lnTo>
                        <a:close/>
                        <a:moveTo>
                          <a:pt x="1590" y="0"/>
                        </a:moveTo>
                        <a:lnTo>
                          <a:pt x="1590" y="22"/>
                        </a:lnTo>
                        <a:lnTo>
                          <a:pt x="1589" y="22"/>
                        </a:lnTo>
                        <a:lnTo>
                          <a:pt x="1589" y="0"/>
                        </a:lnTo>
                        <a:lnTo>
                          <a:pt x="1590" y="0"/>
                        </a:lnTo>
                        <a:close/>
                        <a:moveTo>
                          <a:pt x="1908" y="0"/>
                        </a:moveTo>
                        <a:lnTo>
                          <a:pt x="1908" y="22"/>
                        </a:lnTo>
                        <a:lnTo>
                          <a:pt x="1907" y="22"/>
                        </a:lnTo>
                        <a:lnTo>
                          <a:pt x="1907" y="0"/>
                        </a:lnTo>
                        <a:lnTo>
                          <a:pt x="1908" y="0"/>
                        </a:lnTo>
                        <a:close/>
                      </a:path>
                    </a:pathLst>
                  </a:cu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44" name="Freeform 1791"/>
                  <p:cNvSpPr>
                    <a:spLocks noEditPoints="1"/>
                  </p:cNvSpPr>
                  <p:nvPr/>
                </p:nvSpPr>
                <p:spPr bwMode="auto">
                  <a:xfrm>
                    <a:off x="1513509" y="2210066"/>
                    <a:ext cx="26399" cy="12854"/>
                  </a:xfrm>
                  <a:custGeom>
                    <a:avLst/>
                    <a:gdLst>
                      <a:gd name="T0" fmla="*/ 18 w 36"/>
                      <a:gd name="T1" fmla="*/ 11 h 21"/>
                      <a:gd name="T2" fmla="*/ 18 w 36"/>
                      <a:gd name="T3" fmla="*/ 21 h 21"/>
                      <a:gd name="T4" fmla="*/ 17 w 36"/>
                      <a:gd name="T5" fmla="*/ 21 h 21"/>
                      <a:gd name="T6" fmla="*/ 17 w 36"/>
                      <a:gd name="T7" fmla="*/ 11 h 21"/>
                      <a:gd name="T8" fmla="*/ 18 w 36"/>
                      <a:gd name="T9" fmla="*/ 11 h 21"/>
                      <a:gd name="T10" fmla="*/ 17 w 36"/>
                      <a:gd name="T11" fmla="*/ 11 h 21"/>
                      <a:gd name="T12" fmla="*/ 17 w 36"/>
                      <a:gd name="T13" fmla="*/ 0 h 21"/>
                      <a:gd name="T14" fmla="*/ 18 w 36"/>
                      <a:gd name="T15" fmla="*/ 0 h 21"/>
                      <a:gd name="T16" fmla="*/ 18 w 36"/>
                      <a:gd name="T17" fmla="*/ 11 h 21"/>
                      <a:gd name="T18" fmla="*/ 17 w 36"/>
                      <a:gd name="T19" fmla="*/ 11 h 21"/>
                      <a:gd name="T20" fmla="*/ 0 w 36"/>
                      <a:gd name="T21" fmla="*/ 20 h 21"/>
                      <a:gd name="T22" fmla="*/ 36 w 36"/>
                      <a:gd name="T23" fmla="*/ 20 h 21"/>
                      <a:gd name="T24" fmla="*/ 36 w 36"/>
                      <a:gd name="T25" fmla="*/ 21 h 21"/>
                      <a:gd name="T26" fmla="*/ 0 w 36"/>
                      <a:gd name="T27" fmla="*/ 21 h 21"/>
                      <a:gd name="T28" fmla="*/ 0 w 36"/>
                      <a:gd name="T29" fmla="*/ 20 h 21"/>
                      <a:gd name="T30" fmla="*/ 0 w 36"/>
                      <a:gd name="T31" fmla="*/ 0 h 21"/>
                      <a:gd name="T32" fmla="*/ 36 w 36"/>
                      <a:gd name="T33" fmla="*/ 0 h 21"/>
                      <a:gd name="T34" fmla="*/ 36 w 36"/>
                      <a:gd name="T35" fmla="*/ 1 h 21"/>
                      <a:gd name="T36" fmla="*/ 0 w 36"/>
                      <a:gd name="T37" fmla="*/ 1 h 21"/>
                      <a:gd name="T38" fmla="*/ 0 w 36"/>
                      <a:gd name="T3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1">
                        <a:moveTo>
                          <a:pt x="18" y="11"/>
                        </a:moveTo>
                        <a:lnTo>
                          <a:pt x="18" y="21"/>
                        </a:lnTo>
                        <a:lnTo>
                          <a:pt x="17" y="21"/>
                        </a:lnTo>
                        <a:lnTo>
                          <a:pt x="17" y="11"/>
                        </a:lnTo>
                        <a:lnTo>
                          <a:pt x="18" y="11"/>
                        </a:lnTo>
                        <a:close/>
                        <a:moveTo>
                          <a:pt x="17" y="11"/>
                        </a:moveTo>
                        <a:lnTo>
                          <a:pt x="17" y="0"/>
                        </a:lnTo>
                        <a:lnTo>
                          <a:pt x="18" y="0"/>
                        </a:lnTo>
                        <a:lnTo>
                          <a:pt x="18" y="11"/>
                        </a:lnTo>
                        <a:lnTo>
                          <a:pt x="17" y="11"/>
                        </a:lnTo>
                        <a:close/>
                        <a:moveTo>
                          <a:pt x="0" y="20"/>
                        </a:moveTo>
                        <a:lnTo>
                          <a:pt x="36" y="20"/>
                        </a:lnTo>
                        <a:lnTo>
                          <a:pt x="36" y="21"/>
                        </a:lnTo>
                        <a:lnTo>
                          <a:pt x="0" y="21"/>
                        </a:lnTo>
                        <a:lnTo>
                          <a:pt x="0" y="20"/>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45" name="Freeform 1792"/>
                  <p:cNvSpPr>
                    <a:spLocks noEditPoints="1"/>
                  </p:cNvSpPr>
                  <p:nvPr/>
                </p:nvSpPr>
                <p:spPr bwMode="auto">
                  <a:xfrm>
                    <a:off x="1746702" y="2102338"/>
                    <a:ext cx="26399" cy="25096"/>
                  </a:xfrm>
                  <a:custGeom>
                    <a:avLst/>
                    <a:gdLst>
                      <a:gd name="T0" fmla="*/ 18 w 36"/>
                      <a:gd name="T1" fmla="*/ 21 h 41"/>
                      <a:gd name="T2" fmla="*/ 18 w 36"/>
                      <a:gd name="T3" fmla="*/ 40 h 41"/>
                      <a:gd name="T4" fmla="*/ 17 w 36"/>
                      <a:gd name="T5" fmla="*/ 40 h 41"/>
                      <a:gd name="T6" fmla="*/ 17 w 36"/>
                      <a:gd name="T7" fmla="*/ 21 h 41"/>
                      <a:gd name="T8" fmla="*/ 18 w 36"/>
                      <a:gd name="T9" fmla="*/ 21 h 41"/>
                      <a:gd name="T10" fmla="*/ 17 w 36"/>
                      <a:gd name="T11" fmla="*/ 21 h 41"/>
                      <a:gd name="T12" fmla="*/ 17 w 36"/>
                      <a:gd name="T13" fmla="*/ 1 h 41"/>
                      <a:gd name="T14" fmla="*/ 18 w 36"/>
                      <a:gd name="T15" fmla="*/ 1 h 41"/>
                      <a:gd name="T16" fmla="*/ 18 w 36"/>
                      <a:gd name="T17" fmla="*/ 21 h 41"/>
                      <a:gd name="T18" fmla="*/ 17 w 36"/>
                      <a:gd name="T19" fmla="*/ 21 h 41"/>
                      <a:gd name="T20" fmla="*/ 0 w 36"/>
                      <a:gd name="T21" fmla="*/ 40 h 41"/>
                      <a:gd name="T22" fmla="*/ 36 w 36"/>
                      <a:gd name="T23" fmla="*/ 40 h 41"/>
                      <a:gd name="T24" fmla="*/ 36 w 36"/>
                      <a:gd name="T25" fmla="*/ 41 h 41"/>
                      <a:gd name="T26" fmla="*/ 0 w 36"/>
                      <a:gd name="T27" fmla="*/ 41 h 41"/>
                      <a:gd name="T28" fmla="*/ 0 w 36"/>
                      <a:gd name="T29" fmla="*/ 40 h 41"/>
                      <a:gd name="T30" fmla="*/ 0 w 36"/>
                      <a:gd name="T31" fmla="*/ 0 h 41"/>
                      <a:gd name="T32" fmla="*/ 36 w 36"/>
                      <a:gd name="T33" fmla="*/ 0 h 41"/>
                      <a:gd name="T34" fmla="*/ 36 w 36"/>
                      <a:gd name="T35" fmla="*/ 1 h 41"/>
                      <a:gd name="T36" fmla="*/ 0 w 36"/>
                      <a:gd name="T37" fmla="*/ 1 h 41"/>
                      <a:gd name="T38" fmla="*/ 0 w 36"/>
                      <a:gd name="T3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1">
                        <a:moveTo>
                          <a:pt x="18" y="21"/>
                        </a:moveTo>
                        <a:lnTo>
                          <a:pt x="18" y="40"/>
                        </a:lnTo>
                        <a:lnTo>
                          <a:pt x="17" y="40"/>
                        </a:lnTo>
                        <a:lnTo>
                          <a:pt x="17" y="21"/>
                        </a:lnTo>
                        <a:lnTo>
                          <a:pt x="18" y="21"/>
                        </a:lnTo>
                        <a:close/>
                        <a:moveTo>
                          <a:pt x="17" y="21"/>
                        </a:moveTo>
                        <a:lnTo>
                          <a:pt x="17" y="1"/>
                        </a:lnTo>
                        <a:lnTo>
                          <a:pt x="18" y="1"/>
                        </a:lnTo>
                        <a:lnTo>
                          <a:pt x="18" y="21"/>
                        </a:lnTo>
                        <a:lnTo>
                          <a:pt x="17" y="21"/>
                        </a:lnTo>
                        <a:close/>
                        <a:moveTo>
                          <a:pt x="0" y="40"/>
                        </a:moveTo>
                        <a:lnTo>
                          <a:pt x="36" y="40"/>
                        </a:lnTo>
                        <a:lnTo>
                          <a:pt x="36" y="41"/>
                        </a:lnTo>
                        <a:lnTo>
                          <a:pt x="0" y="41"/>
                        </a:lnTo>
                        <a:lnTo>
                          <a:pt x="0" y="40"/>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46" name="Freeform 1793"/>
                  <p:cNvSpPr>
                    <a:spLocks noEditPoints="1"/>
                  </p:cNvSpPr>
                  <p:nvPr/>
                </p:nvSpPr>
                <p:spPr bwMode="auto">
                  <a:xfrm>
                    <a:off x="1979161" y="2019093"/>
                    <a:ext cx="27133" cy="24484"/>
                  </a:xfrm>
                  <a:custGeom>
                    <a:avLst/>
                    <a:gdLst>
                      <a:gd name="T0" fmla="*/ 19 w 37"/>
                      <a:gd name="T1" fmla="*/ 19 h 40"/>
                      <a:gd name="T2" fmla="*/ 19 w 37"/>
                      <a:gd name="T3" fmla="*/ 40 h 40"/>
                      <a:gd name="T4" fmla="*/ 18 w 37"/>
                      <a:gd name="T5" fmla="*/ 40 h 40"/>
                      <a:gd name="T6" fmla="*/ 18 w 37"/>
                      <a:gd name="T7" fmla="*/ 19 h 40"/>
                      <a:gd name="T8" fmla="*/ 19 w 37"/>
                      <a:gd name="T9" fmla="*/ 19 h 40"/>
                      <a:gd name="T10" fmla="*/ 18 w 37"/>
                      <a:gd name="T11" fmla="*/ 19 h 40"/>
                      <a:gd name="T12" fmla="*/ 18 w 37"/>
                      <a:gd name="T13" fmla="*/ 0 h 40"/>
                      <a:gd name="T14" fmla="*/ 19 w 37"/>
                      <a:gd name="T15" fmla="*/ 0 h 40"/>
                      <a:gd name="T16" fmla="*/ 19 w 37"/>
                      <a:gd name="T17" fmla="*/ 19 h 40"/>
                      <a:gd name="T18" fmla="*/ 18 w 37"/>
                      <a:gd name="T19" fmla="*/ 19 h 40"/>
                      <a:gd name="T20" fmla="*/ 0 w 37"/>
                      <a:gd name="T21" fmla="*/ 39 h 40"/>
                      <a:gd name="T22" fmla="*/ 37 w 37"/>
                      <a:gd name="T23" fmla="*/ 39 h 40"/>
                      <a:gd name="T24" fmla="*/ 37 w 37"/>
                      <a:gd name="T25" fmla="*/ 40 h 40"/>
                      <a:gd name="T26" fmla="*/ 0 w 37"/>
                      <a:gd name="T27" fmla="*/ 40 h 40"/>
                      <a:gd name="T28" fmla="*/ 0 w 37"/>
                      <a:gd name="T29" fmla="*/ 39 h 40"/>
                      <a:gd name="T30" fmla="*/ 0 w 37"/>
                      <a:gd name="T31" fmla="*/ 0 h 40"/>
                      <a:gd name="T32" fmla="*/ 37 w 37"/>
                      <a:gd name="T33" fmla="*/ 0 h 40"/>
                      <a:gd name="T34" fmla="*/ 37 w 37"/>
                      <a:gd name="T35" fmla="*/ 1 h 40"/>
                      <a:gd name="T36" fmla="*/ 0 w 37"/>
                      <a:gd name="T37" fmla="*/ 1 h 40"/>
                      <a:gd name="T38" fmla="*/ 0 w 37"/>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 h="40">
                        <a:moveTo>
                          <a:pt x="19" y="19"/>
                        </a:moveTo>
                        <a:lnTo>
                          <a:pt x="19" y="40"/>
                        </a:lnTo>
                        <a:lnTo>
                          <a:pt x="18" y="40"/>
                        </a:lnTo>
                        <a:lnTo>
                          <a:pt x="18" y="19"/>
                        </a:lnTo>
                        <a:lnTo>
                          <a:pt x="19" y="19"/>
                        </a:lnTo>
                        <a:close/>
                        <a:moveTo>
                          <a:pt x="18" y="19"/>
                        </a:moveTo>
                        <a:lnTo>
                          <a:pt x="18" y="0"/>
                        </a:lnTo>
                        <a:lnTo>
                          <a:pt x="19" y="0"/>
                        </a:lnTo>
                        <a:lnTo>
                          <a:pt x="19" y="19"/>
                        </a:lnTo>
                        <a:lnTo>
                          <a:pt x="18" y="19"/>
                        </a:lnTo>
                        <a:close/>
                        <a:moveTo>
                          <a:pt x="0" y="39"/>
                        </a:moveTo>
                        <a:lnTo>
                          <a:pt x="37" y="39"/>
                        </a:lnTo>
                        <a:lnTo>
                          <a:pt x="37" y="40"/>
                        </a:lnTo>
                        <a:lnTo>
                          <a:pt x="0" y="40"/>
                        </a:lnTo>
                        <a:lnTo>
                          <a:pt x="0" y="39"/>
                        </a:lnTo>
                        <a:close/>
                        <a:moveTo>
                          <a:pt x="0" y="0"/>
                        </a:moveTo>
                        <a:lnTo>
                          <a:pt x="37" y="0"/>
                        </a:lnTo>
                        <a:lnTo>
                          <a:pt x="37"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47" name="Freeform 1794"/>
                  <p:cNvSpPr>
                    <a:spLocks noEditPoints="1"/>
                  </p:cNvSpPr>
                  <p:nvPr/>
                </p:nvSpPr>
                <p:spPr bwMode="auto">
                  <a:xfrm>
                    <a:off x="2212353" y="1947479"/>
                    <a:ext cx="26399" cy="24484"/>
                  </a:xfrm>
                  <a:custGeom>
                    <a:avLst/>
                    <a:gdLst>
                      <a:gd name="T0" fmla="*/ 19 w 36"/>
                      <a:gd name="T1" fmla="*/ 19 h 40"/>
                      <a:gd name="T2" fmla="*/ 19 w 36"/>
                      <a:gd name="T3" fmla="*/ 39 h 40"/>
                      <a:gd name="T4" fmla="*/ 18 w 36"/>
                      <a:gd name="T5" fmla="*/ 39 h 40"/>
                      <a:gd name="T6" fmla="*/ 18 w 36"/>
                      <a:gd name="T7" fmla="*/ 19 h 40"/>
                      <a:gd name="T8" fmla="*/ 19 w 36"/>
                      <a:gd name="T9" fmla="*/ 19 h 40"/>
                      <a:gd name="T10" fmla="*/ 18 w 36"/>
                      <a:gd name="T11" fmla="*/ 19 h 40"/>
                      <a:gd name="T12" fmla="*/ 18 w 36"/>
                      <a:gd name="T13" fmla="*/ 0 h 40"/>
                      <a:gd name="T14" fmla="*/ 19 w 36"/>
                      <a:gd name="T15" fmla="*/ 0 h 40"/>
                      <a:gd name="T16" fmla="*/ 19 w 36"/>
                      <a:gd name="T17" fmla="*/ 19 h 40"/>
                      <a:gd name="T18" fmla="*/ 18 w 36"/>
                      <a:gd name="T19" fmla="*/ 19 h 40"/>
                      <a:gd name="T20" fmla="*/ 0 w 36"/>
                      <a:gd name="T21" fmla="*/ 39 h 40"/>
                      <a:gd name="T22" fmla="*/ 36 w 36"/>
                      <a:gd name="T23" fmla="*/ 39 h 40"/>
                      <a:gd name="T24" fmla="*/ 36 w 36"/>
                      <a:gd name="T25" fmla="*/ 40 h 40"/>
                      <a:gd name="T26" fmla="*/ 0 w 36"/>
                      <a:gd name="T27" fmla="*/ 40 h 40"/>
                      <a:gd name="T28" fmla="*/ 0 w 36"/>
                      <a:gd name="T29" fmla="*/ 39 h 40"/>
                      <a:gd name="T30" fmla="*/ 0 w 36"/>
                      <a:gd name="T31" fmla="*/ 0 h 40"/>
                      <a:gd name="T32" fmla="*/ 36 w 36"/>
                      <a:gd name="T33" fmla="*/ 0 h 40"/>
                      <a:gd name="T34" fmla="*/ 36 w 36"/>
                      <a:gd name="T35" fmla="*/ 1 h 40"/>
                      <a:gd name="T36" fmla="*/ 0 w 36"/>
                      <a:gd name="T37" fmla="*/ 1 h 40"/>
                      <a:gd name="T38" fmla="*/ 0 w 36"/>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0">
                        <a:moveTo>
                          <a:pt x="19" y="19"/>
                        </a:moveTo>
                        <a:lnTo>
                          <a:pt x="19" y="39"/>
                        </a:lnTo>
                        <a:lnTo>
                          <a:pt x="18" y="39"/>
                        </a:lnTo>
                        <a:lnTo>
                          <a:pt x="18" y="19"/>
                        </a:lnTo>
                        <a:lnTo>
                          <a:pt x="19" y="19"/>
                        </a:lnTo>
                        <a:close/>
                        <a:moveTo>
                          <a:pt x="18" y="19"/>
                        </a:moveTo>
                        <a:lnTo>
                          <a:pt x="18" y="0"/>
                        </a:lnTo>
                        <a:lnTo>
                          <a:pt x="19" y="0"/>
                        </a:lnTo>
                        <a:lnTo>
                          <a:pt x="19" y="19"/>
                        </a:lnTo>
                        <a:lnTo>
                          <a:pt x="18" y="19"/>
                        </a:lnTo>
                        <a:close/>
                        <a:moveTo>
                          <a:pt x="0" y="39"/>
                        </a:moveTo>
                        <a:lnTo>
                          <a:pt x="36" y="39"/>
                        </a:lnTo>
                        <a:lnTo>
                          <a:pt x="36" y="40"/>
                        </a:lnTo>
                        <a:lnTo>
                          <a:pt x="0" y="40"/>
                        </a:lnTo>
                        <a:lnTo>
                          <a:pt x="0" y="39"/>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48" name="Freeform 1795"/>
                  <p:cNvSpPr>
                    <a:spLocks noEditPoints="1"/>
                  </p:cNvSpPr>
                  <p:nvPr/>
                </p:nvSpPr>
                <p:spPr bwMode="auto">
                  <a:xfrm>
                    <a:off x="2445545" y="1893615"/>
                    <a:ext cx="26399" cy="24484"/>
                  </a:xfrm>
                  <a:custGeom>
                    <a:avLst/>
                    <a:gdLst>
                      <a:gd name="T0" fmla="*/ 19 w 36"/>
                      <a:gd name="T1" fmla="*/ 20 h 40"/>
                      <a:gd name="T2" fmla="*/ 19 w 36"/>
                      <a:gd name="T3" fmla="*/ 39 h 40"/>
                      <a:gd name="T4" fmla="*/ 18 w 36"/>
                      <a:gd name="T5" fmla="*/ 39 h 40"/>
                      <a:gd name="T6" fmla="*/ 18 w 36"/>
                      <a:gd name="T7" fmla="*/ 20 h 40"/>
                      <a:gd name="T8" fmla="*/ 19 w 36"/>
                      <a:gd name="T9" fmla="*/ 20 h 40"/>
                      <a:gd name="T10" fmla="*/ 18 w 36"/>
                      <a:gd name="T11" fmla="*/ 20 h 40"/>
                      <a:gd name="T12" fmla="*/ 18 w 36"/>
                      <a:gd name="T13" fmla="*/ 1 h 40"/>
                      <a:gd name="T14" fmla="*/ 19 w 36"/>
                      <a:gd name="T15" fmla="*/ 1 h 40"/>
                      <a:gd name="T16" fmla="*/ 19 w 36"/>
                      <a:gd name="T17" fmla="*/ 20 h 40"/>
                      <a:gd name="T18" fmla="*/ 18 w 36"/>
                      <a:gd name="T19" fmla="*/ 20 h 40"/>
                      <a:gd name="T20" fmla="*/ 0 w 36"/>
                      <a:gd name="T21" fmla="*/ 39 h 40"/>
                      <a:gd name="T22" fmla="*/ 36 w 36"/>
                      <a:gd name="T23" fmla="*/ 39 h 40"/>
                      <a:gd name="T24" fmla="*/ 36 w 36"/>
                      <a:gd name="T25" fmla="*/ 40 h 40"/>
                      <a:gd name="T26" fmla="*/ 0 w 36"/>
                      <a:gd name="T27" fmla="*/ 40 h 40"/>
                      <a:gd name="T28" fmla="*/ 0 w 36"/>
                      <a:gd name="T29" fmla="*/ 39 h 40"/>
                      <a:gd name="T30" fmla="*/ 0 w 36"/>
                      <a:gd name="T31" fmla="*/ 0 h 40"/>
                      <a:gd name="T32" fmla="*/ 36 w 36"/>
                      <a:gd name="T33" fmla="*/ 0 h 40"/>
                      <a:gd name="T34" fmla="*/ 36 w 36"/>
                      <a:gd name="T35" fmla="*/ 1 h 40"/>
                      <a:gd name="T36" fmla="*/ 0 w 36"/>
                      <a:gd name="T37" fmla="*/ 1 h 40"/>
                      <a:gd name="T38" fmla="*/ 0 w 36"/>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0">
                        <a:moveTo>
                          <a:pt x="19" y="20"/>
                        </a:moveTo>
                        <a:lnTo>
                          <a:pt x="19" y="39"/>
                        </a:lnTo>
                        <a:lnTo>
                          <a:pt x="18" y="39"/>
                        </a:lnTo>
                        <a:lnTo>
                          <a:pt x="18" y="20"/>
                        </a:lnTo>
                        <a:lnTo>
                          <a:pt x="19" y="20"/>
                        </a:lnTo>
                        <a:close/>
                        <a:moveTo>
                          <a:pt x="18" y="20"/>
                        </a:moveTo>
                        <a:lnTo>
                          <a:pt x="18" y="1"/>
                        </a:lnTo>
                        <a:lnTo>
                          <a:pt x="19" y="1"/>
                        </a:lnTo>
                        <a:lnTo>
                          <a:pt x="19" y="20"/>
                        </a:lnTo>
                        <a:lnTo>
                          <a:pt x="18" y="20"/>
                        </a:lnTo>
                        <a:close/>
                        <a:moveTo>
                          <a:pt x="0" y="39"/>
                        </a:moveTo>
                        <a:lnTo>
                          <a:pt x="36" y="39"/>
                        </a:lnTo>
                        <a:lnTo>
                          <a:pt x="36" y="40"/>
                        </a:lnTo>
                        <a:lnTo>
                          <a:pt x="0" y="40"/>
                        </a:lnTo>
                        <a:lnTo>
                          <a:pt x="0" y="39"/>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49" name="Freeform 1796"/>
                  <p:cNvSpPr>
                    <a:spLocks noEditPoints="1"/>
                  </p:cNvSpPr>
                  <p:nvPr/>
                </p:nvSpPr>
                <p:spPr bwMode="auto">
                  <a:xfrm>
                    <a:off x="2678738" y="1847708"/>
                    <a:ext cx="26399" cy="23259"/>
                  </a:xfrm>
                  <a:custGeom>
                    <a:avLst/>
                    <a:gdLst>
                      <a:gd name="T0" fmla="*/ 18 w 36"/>
                      <a:gd name="T1" fmla="*/ 19 h 38"/>
                      <a:gd name="T2" fmla="*/ 18 w 36"/>
                      <a:gd name="T3" fmla="*/ 37 h 38"/>
                      <a:gd name="T4" fmla="*/ 17 w 36"/>
                      <a:gd name="T5" fmla="*/ 37 h 38"/>
                      <a:gd name="T6" fmla="*/ 17 w 36"/>
                      <a:gd name="T7" fmla="*/ 19 h 38"/>
                      <a:gd name="T8" fmla="*/ 18 w 36"/>
                      <a:gd name="T9" fmla="*/ 19 h 38"/>
                      <a:gd name="T10" fmla="*/ 17 w 36"/>
                      <a:gd name="T11" fmla="*/ 19 h 38"/>
                      <a:gd name="T12" fmla="*/ 17 w 36"/>
                      <a:gd name="T13" fmla="*/ 1 h 38"/>
                      <a:gd name="T14" fmla="*/ 18 w 36"/>
                      <a:gd name="T15" fmla="*/ 1 h 38"/>
                      <a:gd name="T16" fmla="*/ 18 w 36"/>
                      <a:gd name="T17" fmla="*/ 19 h 38"/>
                      <a:gd name="T18" fmla="*/ 17 w 36"/>
                      <a:gd name="T19" fmla="*/ 19 h 38"/>
                      <a:gd name="T20" fmla="*/ 0 w 36"/>
                      <a:gd name="T21" fmla="*/ 37 h 38"/>
                      <a:gd name="T22" fmla="*/ 36 w 36"/>
                      <a:gd name="T23" fmla="*/ 37 h 38"/>
                      <a:gd name="T24" fmla="*/ 36 w 36"/>
                      <a:gd name="T25" fmla="*/ 38 h 38"/>
                      <a:gd name="T26" fmla="*/ 0 w 36"/>
                      <a:gd name="T27" fmla="*/ 38 h 38"/>
                      <a:gd name="T28" fmla="*/ 0 w 36"/>
                      <a:gd name="T29" fmla="*/ 37 h 38"/>
                      <a:gd name="T30" fmla="*/ 0 w 36"/>
                      <a:gd name="T31" fmla="*/ 0 h 38"/>
                      <a:gd name="T32" fmla="*/ 36 w 36"/>
                      <a:gd name="T33" fmla="*/ 0 h 38"/>
                      <a:gd name="T34" fmla="*/ 36 w 36"/>
                      <a:gd name="T35" fmla="*/ 1 h 38"/>
                      <a:gd name="T36" fmla="*/ 0 w 36"/>
                      <a:gd name="T37" fmla="*/ 1 h 38"/>
                      <a:gd name="T38" fmla="*/ 0 w 36"/>
                      <a:gd name="T3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18" y="19"/>
                        </a:moveTo>
                        <a:lnTo>
                          <a:pt x="18" y="37"/>
                        </a:lnTo>
                        <a:lnTo>
                          <a:pt x="17" y="37"/>
                        </a:lnTo>
                        <a:lnTo>
                          <a:pt x="17" y="19"/>
                        </a:lnTo>
                        <a:lnTo>
                          <a:pt x="18" y="19"/>
                        </a:lnTo>
                        <a:close/>
                        <a:moveTo>
                          <a:pt x="17" y="19"/>
                        </a:moveTo>
                        <a:lnTo>
                          <a:pt x="17" y="1"/>
                        </a:lnTo>
                        <a:lnTo>
                          <a:pt x="18" y="1"/>
                        </a:lnTo>
                        <a:lnTo>
                          <a:pt x="18" y="19"/>
                        </a:lnTo>
                        <a:lnTo>
                          <a:pt x="17" y="19"/>
                        </a:lnTo>
                        <a:close/>
                        <a:moveTo>
                          <a:pt x="0" y="37"/>
                        </a:moveTo>
                        <a:lnTo>
                          <a:pt x="36" y="37"/>
                        </a:lnTo>
                        <a:lnTo>
                          <a:pt x="36" y="38"/>
                        </a:lnTo>
                        <a:lnTo>
                          <a:pt x="0" y="38"/>
                        </a:lnTo>
                        <a:lnTo>
                          <a:pt x="0" y="37"/>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0" name="Freeform 1797"/>
                  <p:cNvSpPr>
                    <a:spLocks noEditPoints="1"/>
                  </p:cNvSpPr>
                  <p:nvPr/>
                </p:nvSpPr>
                <p:spPr bwMode="auto">
                  <a:xfrm>
                    <a:off x="2911930" y="1872191"/>
                    <a:ext cx="26399" cy="48967"/>
                  </a:xfrm>
                  <a:custGeom>
                    <a:avLst/>
                    <a:gdLst>
                      <a:gd name="T0" fmla="*/ 18 w 36"/>
                      <a:gd name="T1" fmla="*/ 40 h 80"/>
                      <a:gd name="T2" fmla="*/ 18 w 36"/>
                      <a:gd name="T3" fmla="*/ 80 h 80"/>
                      <a:gd name="T4" fmla="*/ 17 w 36"/>
                      <a:gd name="T5" fmla="*/ 80 h 80"/>
                      <a:gd name="T6" fmla="*/ 17 w 36"/>
                      <a:gd name="T7" fmla="*/ 40 h 80"/>
                      <a:gd name="T8" fmla="*/ 18 w 36"/>
                      <a:gd name="T9" fmla="*/ 40 h 80"/>
                      <a:gd name="T10" fmla="*/ 17 w 36"/>
                      <a:gd name="T11" fmla="*/ 40 h 80"/>
                      <a:gd name="T12" fmla="*/ 17 w 36"/>
                      <a:gd name="T13" fmla="*/ 0 h 80"/>
                      <a:gd name="T14" fmla="*/ 18 w 36"/>
                      <a:gd name="T15" fmla="*/ 0 h 80"/>
                      <a:gd name="T16" fmla="*/ 18 w 36"/>
                      <a:gd name="T17" fmla="*/ 40 h 80"/>
                      <a:gd name="T18" fmla="*/ 17 w 36"/>
                      <a:gd name="T19" fmla="*/ 40 h 80"/>
                      <a:gd name="T20" fmla="*/ 0 w 36"/>
                      <a:gd name="T21" fmla="*/ 79 h 80"/>
                      <a:gd name="T22" fmla="*/ 36 w 36"/>
                      <a:gd name="T23" fmla="*/ 79 h 80"/>
                      <a:gd name="T24" fmla="*/ 36 w 36"/>
                      <a:gd name="T25" fmla="*/ 80 h 80"/>
                      <a:gd name="T26" fmla="*/ 0 w 36"/>
                      <a:gd name="T27" fmla="*/ 80 h 80"/>
                      <a:gd name="T28" fmla="*/ 0 w 36"/>
                      <a:gd name="T29" fmla="*/ 79 h 80"/>
                      <a:gd name="T30" fmla="*/ 0 w 36"/>
                      <a:gd name="T31" fmla="*/ 0 h 80"/>
                      <a:gd name="T32" fmla="*/ 36 w 36"/>
                      <a:gd name="T33" fmla="*/ 0 h 80"/>
                      <a:gd name="T34" fmla="*/ 36 w 36"/>
                      <a:gd name="T35" fmla="*/ 1 h 80"/>
                      <a:gd name="T36" fmla="*/ 0 w 36"/>
                      <a:gd name="T37" fmla="*/ 1 h 80"/>
                      <a:gd name="T38" fmla="*/ 0 w 36"/>
                      <a:gd name="T3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80">
                        <a:moveTo>
                          <a:pt x="18" y="40"/>
                        </a:moveTo>
                        <a:lnTo>
                          <a:pt x="18" y="80"/>
                        </a:lnTo>
                        <a:lnTo>
                          <a:pt x="17" y="80"/>
                        </a:lnTo>
                        <a:lnTo>
                          <a:pt x="17" y="40"/>
                        </a:lnTo>
                        <a:lnTo>
                          <a:pt x="18" y="40"/>
                        </a:lnTo>
                        <a:close/>
                        <a:moveTo>
                          <a:pt x="17" y="40"/>
                        </a:moveTo>
                        <a:lnTo>
                          <a:pt x="17" y="0"/>
                        </a:lnTo>
                        <a:lnTo>
                          <a:pt x="18" y="0"/>
                        </a:lnTo>
                        <a:lnTo>
                          <a:pt x="18" y="40"/>
                        </a:lnTo>
                        <a:lnTo>
                          <a:pt x="17" y="40"/>
                        </a:lnTo>
                        <a:close/>
                        <a:moveTo>
                          <a:pt x="0" y="79"/>
                        </a:moveTo>
                        <a:lnTo>
                          <a:pt x="36" y="79"/>
                        </a:lnTo>
                        <a:lnTo>
                          <a:pt x="36" y="80"/>
                        </a:lnTo>
                        <a:lnTo>
                          <a:pt x="0" y="80"/>
                        </a:lnTo>
                        <a:lnTo>
                          <a:pt x="0" y="79"/>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1" name="Freeform 1798"/>
                  <p:cNvSpPr>
                    <a:spLocks noEditPoints="1"/>
                  </p:cNvSpPr>
                  <p:nvPr/>
                </p:nvSpPr>
                <p:spPr bwMode="auto">
                  <a:xfrm>
                    <a:off x="1513509" y="2210066"/>
                    <a:ext cx="26399" cy="12854"/>
                  </a:xfrm>
                  <a:custGeom>
                    <a:avLst/>
                    <a:gdLst>
                      <a:gd name="T0" fmla="*/ 18 w 36"/>
                      <a:gd name="T1" fmla="*/ 11 h 21"/>
                      <a:gd name="T2" fmla="*/ 18 w 36"/>
                      <a:gd name="T3" fmla="*/ 21 h 21"/>
                      <a:gd name="T4" fmla="*/ 17 w 36"/>
                      <a:gd name="T5" fmla="*/ 21 h 21"/>
                      <a:gd name="T6" fmla="*/ 17 w 36"/>
                      <a:gd name="T7" fmla="*/ 11 h 21"/>
                      <a:gd name="T8" fmla="*/ 18 w 36"/>
                      <a:gd name="T9" fmla="*/ 11 h 21"/>
                      <a:gd name="T10" fmla="*/ 17 w 36"/>
                      <a:gd name="T11" fmla="*/ 11 h 21"/>
                      <a:gd name="T12" fmla="*/ 17 w 36"/>
                      <a:gd name="T13" fmla="*/ 0 h 21"/>
                      <a:gd name="T14" fmla="*/ 18 w 36"/>
                      <a:gd name="T15" fmla="*/ 0 h 21"/>
                      <a:gd name="T16" fmla="*/ 18 w 36"/>
                      <a:gd name="T17" fmla="*/ 11 h 21"/>
                      <a:gd name="T18" fmla="*/ 17 w 36"/>
                      <a:gd name="T19" fmla="*/ 11 h 21"/>
                      <a:gd name="T20" fmla="*/ 0 w 36"/>
                      <a:gd name="T21" fmla="*/ 20 h 21"/>
                      <a:gd name="T22" fmla="*/ 36 w 36"/>
                      <a:gd name="T23" fmla="*/ 20 h 21"/>
                      <a:gd name="T24" fmla="*/ 36 w 36"/>
                      <a:gd name="T25" fmla="*/ 21 h 21"/>
                      <a:gd name="T26" fmla="*/ 0 w 36"/>
                      <a:gd name="T27" fmla="*/ 21 h 21"/>
                      <a:gd name="T28" fmla="*/ 0 w 36"/>
                      <a:gd name="T29" fmla="*/ 20 h 21"/>
                      <a:gd name="T30" fmla="*/ 0 w 36"/>
                      <a:gd name="T31" fmla="*/ 0 h 21"/>
                      <a:gd name="T32" fmla="*/ 36 w 36"/>
                      <a:gd name="T33" fmla="*/ 0 h 21"/>
                      <a:gd name="T34" fmla="*/ 36 w 36"/>
                      <a:gd name="T35" fmla="*/ 1 h 21"/>
                      <a:gd name="T36" fmla="*/ 0 w 36"/>
                      <a:gd name="T37" fmla="*/ 1 h 21"/>
                      <a:gd name="T38" fmla="*/ 0 w 36"/>
                      <a:gd name="T3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1">
                        <a:moveTo>
                          <a:pt x="18" y="11"/>
                        </a:moveTo>
                        <a:lnTo>
                          <a:pt x="18" y="21"/>
                        </a:lnTo>
                        <a:lnTo>
                          <a:pt x="17" y="21"/>
                        </a:lnTo>
                        <a:lnTo>
                          <a:pt x="17" y="11"/>
                        </a:lnTo>
                        <a:lnTo>
                          <a:pt x="18" y="11"/>
                        </a:lnTo>
                        <a:close/>
                        <a:moveTo>
                          <a:pt x="17" y="11"/>
                        </a:moveTo>
                        <a:lnTo>
                          <a:pt x="17" y="0"/>
                        </a:lnTo>
                        <a:lnTo>
                          <a:pt x="18" y="0"/>
                        </a:lnTo>
                        <a:lnTo>
                          <a:pt x="18" y="11"/>
                        </a:lnTo>
                        <a:lnTo>
                          <a:pt x="17" y="11"/>
                        </a:lnTo>
                        <a:close/>
                        <a:moveTo>
                          <a:pt x="0" y="20"/>
                        </a:moveTo>
                        <a:lnTo>
                          <a:pt x="36" y="20"/>
                        </a:lnTo>
                        <a:lnTo>
                          <a:pt x="36" y="21"/>
                        </a:lnTo>
                        <a:lnTo>
                          <a:pt x="0" y="21"/>
                        </a:lnTo>
                        <a:lnTo>
                          <a:pt x="0" y="20"/>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2" name="Freeform 1799"/>
                  <p:cNvSpPr>
                    <a:spLocks noEditPoints="1"/>
                  </p:cNvSpPr>
                  <p:nvPr/>
                </p:nvSpPr>
                <p:spPr bwMode="auto">
                  <a:xfrm>
                    <a:off x="1746702" y="2102338"/>
                    <a:ext cx="26399" cy="25096"/>
                  </a:xfrm>
                  <a:custGeom>
                    <a:avLst/>
                    <a:gdLst>
                      <a:gd name="T0" fmla="*/ 18 w 36"/>
                      <a:gd name="T1" fmla="*/ 21 h 41"/>
                      <a:gd name="T2" fmla="*/ 18 w 36"/>
                      <a:gd name="T3" fmla="*/ 40 h 41"/>
                      <a:gd name="T4" fmla="*/ 17 w 36"/>
                      <a:gd name="T5" fmla="*/ 40 h 41"/>
                      <a:gd name="T6" fmla="*/ 17 w 36"/>
                      <a:gd name="T7" fmla="*/ 21 h 41"/>
                      <a:gd name="T8" fmla="*/ 18 w 36"/>
                      <a:gd name="T9" fmla="*/ 21 h 41"/>
                      <a:gd name="T10" fmla="*/ 17 w 36"/>
                      <a:gd name="T11" fmla="*/ 21 h 41"/>
                      <a:gd name="T12" fmla="*/ 17 w 36"/>
                      <a:gd name="T13" fmla="*/ 1 h 41"/>
                      <a:gd name="T14" fmla="*/ 18 w 36"/>
                      <a:gd name="T15" fmla="*/ 1 h 41"/>
                      <a:gd name="T16" fmla="*/ 18 w 36"/>
                      <a:gd name="T17" fmla="*/ 21 h 41"/>
                      <a:gd name="T18" fmla="*/ 17 w 36"/>
                      <a:gd name="T19" fmla="*/ 21 h 41"/>
                      <a:gd name="T20" fmla="*/ 0 w 36"/>
                      <a:gd name="T21" fmla="*/ 40 h 41"/>
                      <a:gd name="T22" fmla="*/ 36 w 36"/>
                      <a:gd name="T23" fmla="*/ 40 h 41"/>
                      <a:gd name="T24" fmla="*/ 36 w 36"/>
                      <a:gd name="T25" fmla="*/ 41 h 41"/>
                      <a:gd name="T26" fmla="*/ 0 w 36"/>
                      <a:gd name="T27" fmla="*/ 41 h 41"/>
                      <a:gd name="T28" fmla="*/ 0 w 36"/>
                      <a:gd name="T29" fmla="*/ 40 h 41"/>
                      <a:gd name="T30" fmla="*/ 0 w 36"/>
                      <a:gd name="T31" fmla="*/ 0 h 41"/>
                      <a:gd name="T32" fmla="*/ 36 w 36"/>
                      <a:gd name="T33" fmla="*/ 0 h 41"/>
                      <a:gd name="T34" fmla="*/ 36 w 36"/>
                      <a:gd name="T35" fmla="*/ 1 h 41"/>
                      <a:gd name="T36" fmla="*/ 0 w 36"/>
                      <a:gd name="T37" fmla="*/ 1 h 41"/>
                      <a:gd name="T38" fmla="*/ 0 w 36"/>
                      <a:gd name="T3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1">
                        <a:moveTo>
                          <a:pt x="18" y="21"/>
                        </a:moveTo>
                        <a:lnTo>
                          <a:pt x="18" y="40"/>
                        </a:lnTo>
                        <a:lnTo>
                          <a:pt x="17" y="40"/>
                        </a:lnTo>
                        <a:lnTo>
                          <a:pt x="17" y="21"/>
                        </a:lnTo>
                        <a:lnTo>
                          <a:pt x="18" y="21"/>
                        </a:lnTo>
                        <a:close/>
                        <a:moveTo>
                          <a:pt x="17" y="21"/>
                        </a:moveTo>
                        <a:lnTo>
                          <a:pt x="17" y="1"/>
                        </a:lnTo>
                        <a:lnTo>
                          <a:pt x="18" y="1"/>
                        </a:lnTo>
                        <a:lnTo>
                          <a:pt x="18" y="21"/>
                        </a:lnTo>
                        <a:lnTo>
                          <a:pt x="17" y="21"/>
                        </a:lnTo>
                        <a:close/>
                        <a:moveTo>
                          <a:pt x="0" y="40"/>
                        </a:moveTo>
                        <a:lnTo>
                          <a:pt x="36" y="40"/>
                        </a:lnTo>
                        <a:lnTo>
                          <a:pt x="36" y="41"/>
                        </a:lnTo>
                        <a:lnTo>
                          <a:pt x="0" y="41"/>
                        </a:lnTo>
                        <a:lnTo>
                          <a:pt x="0" y="40"/>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3" name="Freeform 1800"/>
                  <p:cNvSpPr>
                    <a:spLocks noEditPoints="1"/>
                  </p:cNvSpPr>
                  <p:nvPr/>
                </p:nvSpPr>
                <p:spPr bwMode="auto">
                  <a:xfrm>
                    <a:off x="1979161" y="2019093"/>
                    <a:ext cx="27133" cy="24484"/>
                  </a:xfrm>
                  <a:custGeom>
                    <a:avLst/>
                    <a:gdLst>
                      <a:gd name="T0" fmla="*/ 19 w 37"/>
                      <a:gd name="T1" fmla="*/ 19 h 40"/>
                      <a:gd name="T2" fmla="*/ 19 w 37"/>
                      <a:gd name="T3" fmla="*/ 40 h 40"/>
                      <a:gd name="T4" fmla="*/ 18 w 37"/>
                      <a:gd name="T5" fmla="*/ 40 h 40"/>
                      <a:gd name="T6" fmla="*/ 18 w 37"/>
                      <a:gd name="T7" fmla="*/ 19 h 40"/>
                      <a:gd name="T8" fmla="*/ 19 w 37"/>
                      <a:gd name="T9" fmla="*/ 19 h 40"/>
                      <a:gd name="T10" fmla="*/ 18 w 37"/>
                      <a:gd name="T11" fmla="*/ 19 h 40"/>
                      <a:gd name="T12" fmla="*/ 18 w 37"/>
                      <a:gd name="T13" fmla="*/ 0 h 40"/>
                      <a:gd name="T14" fmla="*/ 19 w 37"/>
                      <a:gd name="T15" fmla="*/ 0 h 40"/>
                      <a:gd name="T16" fmla="*/ 19 w 37"/>
                      <a:gd name="T17" fmla="*/ 19 h 40"/>
                      <a:gd name="T18" fmla="*/ 18 w 37"/>
                      <a:gd name="T19" fmla="*/ 19 h 40"/>
                      <a:gd name="T20" fmla="*/ 0 w 37"/>
                      <a:gd name="T21" fmla="*/ 39 h 40"/>
                      <a:gd name="T22" fmla="*/ 37 w 37"/>
                      <a:gd name="T23" fmla="*/ 39 h 40"/>
                      <a:gd name="T24" fmla="*/ 37 w 37"/>
                      <a:gd name="T25" fmla="*/ 40 h 40"/>
                      <a:gd name="T26" fmla="*/ 0 w 37"/>
                      <a:gd name="T27" fmla="*/ 40 h 40"/>
                      <a:gd name="T28" fmla="*/ 0 w 37"/>
                      <a:gd name="T29" fmla="*/ 39 h 40"/>
                      <a:gd name="T30" fmla="*/ 0 w 37"/>
                      <a:gd name="T31" fmla="*/ 0 h 40"/>
                      <a:gd name="T32" fmla="*/ 37 w 37"/>
                      <a:gd name="T33" fmla="*/ 0 h 40"/>
                      <a:gd name="T34" fmla="*/ 37 w 37"/>
                      <a:gd name="T35" fmla="*/ 1 h 40"/>
                      <a:gd name="T36" fmla="*/ 0 w 37"/>
                      <a:gd name="T37" fmla="*/ 1 h 40"/>
                      <a:gd name="T38" fmla="*/ 0 w 37"/>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 h="40">
                        <a:moveTo>
                          <a:pt x="19" y="19"/>
                        </a:moveTo>
                        <a:lnTo>
                          <a:pt x="19" y="40"/>
                        </a:lnTo>
                        <a:lnTo>
                          <a:pt x="18" y="40"/>
                        </a:lnTo>
                        <a:lnTo>
                          <a:pt x="18" y="19"/>
                        </a:lnTo>
                        <a:lnTo>
                          <a:pt x="19" y="19"/>
                        </a:lnTo>
                        <a:close/>
                        <a:moveTo>
                          <a:pt x="18" y="19"/>
                        </a:moveTo>
                        <a:lnTo>
                          <a:pt x="18" y="0"/>
                        </a:lnTo>
                        <a:lnTo>
                          <a:pt x="19" y="0"/>
                        </a:lnTo>
                        <a:lnTo>
                          <a:pt x="19" y="19"/>
                        </a:lnTo>
                        <a:lnTo>
                          <a:pt x="18" y="19"/>
                        </a:lnTo>
                        <a:close/>
                        <a:moveTo>
                          <a:pt x="0" y="39"/>
                        </a:moveTo>
                        <a:lnTo>
                          <a:pt x="37" y="39"/>
                        </a:lnTo>
                        <a:lnTo>
                          <a:pt x="37" y="40"/>
                        </a:lnTo>
                        <a:lnTo>
                          <a:pt x="0" y="40"/>
                        </a:lnTo>
                        <a:lnTo>
                          <a:pt x="0" y="39"/>
                        </a:lnTo>
                        <a:close/>
                        <a:moveTo>
                          <a:pt x="0" y="0"/>
                        </a:moveTo>
                        <a:lnTo>
                          <a:pt x="37" y="0"/>
                        </a:lnTo>
                        <a:lnTo>
                          <a:pt x="37"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4" name="Freeform 1801"/>
                  <p:cNvSpPr>
                    <a:spLocks noEditPoints="1"/>
                  </p:cNvSpPr>
                  <p:nvPr/>
                </p:nvSpPr>
                <p:spPr bwMode="auto">
                  <a:xfrm>
                    <a:off x="2212353" y="1947479"/>
                    <a:ext cx="26399" cy="24484"/>
                  </a:xfrm>
                  <a:custGeom>
                    <a:avLst/>
                    <a:gdLst>
                      <a:gd name="T0" fmla="*/ 19 w 36"/>
                      <a:gd name="T1" fmla="*/ 19 h 40"/>
                      <a:gd name="T2" fmla="*/ 19 w 36"/>
                      <a:gd name="T3" fmla="*/ 39 h 40"/>
                      <a:gd name="T4" fmla="*/ 18 w 36"/>
                      <a:gd name="T5" fmla="*/ 39 h 40"/>
                      <a:gd name="T6" fmla="*/ 18 w 36"/>
                      <a:gd name="T7" fmla="*/ 19 h 40"/>
                      <a:gd name="T8" fmla="*/ 19 w 36"/>
                      <a:gd name="T9" fmla="*/ 19 h 40"/>
                      <a:gd name="T10" fmla="*/ 18 w 36"/>
                      <a:gd name="T11" fmla="*/ 19 h 40"/>
                      <a:gd name="T12" fmla="*/ 18 w 36"/>
                      <a:gd name="T13" fmla="*/ 0 h 40"/>
                      <a:gd name="T14" fmla="*/ 19 w 36"/>
                      <a:gd name="T15" fmla="*/ 0 h 40"/>
                      <a:gd name="T16" fmla="*/ 19 w 36"/>
                      <a:gd name="T17" fmla="*/ 19 h 40"/>
                      <a:gd name="T18" fmla="*/ 18 w 36"/>
                      <a:gd name="T19" fmla="*/ 19 h 40"/>
                      <a:gd name="T20" fmla="*/ 0 w 36"/>
                      <a:gd name="T21" fmla="*/ 39 h 40"/>
                      <a:gd name="T22" fmla="*/ 36 w 36"/>
                      <a:gd name="T23" fmla="*/ 39 h 40"/>
                      <a:gd name="T24" fmla="*/ 36 w 36"/>
                      <a:gd name="T25" fmla="*/ 40 h 40"/>
                      <a:gd name="T26" fmla="*/ 0 w 36"/>
                      <a:gd name="T27" fmla="*/ 40 h 40"/>
                      <a:gd name="T28" fmla="*/ 0 w 36"/>
                      <a:gd name="T29" fmla="*/ 39 h 40"/>
                      <a:gd name="T30" fmla="*/ 0 w 36"/>
                      <a:gd name="T31" fmla="*/ 0 h 40"/>
                      <a:gd name="T32" fmla="*/ 36 w 36"/>
                      <a:gd name="T33" fmla="*/ 0 h 40"/>
                      <a:gd name="T34" fmla="*/ 36 w 36"/>
                      <a:gd name="T35" fmla="*/ 1 h 40"/>
                      <a:gd name="T36" fmla="*/ 0 w 36"/>
                      <a:gd name="T37" fmla="*/ 1 h 40"/>
                      <a:gd name="T38" fmla="*/ 0 w 36"/>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0">
                        <a:moveTo>
                          <a:pt x="19" y="19"/>
                        </a:moveTo>
                        <a:lnTo>
                          <a:pt x="19" y="39"/>
                        </a:lnTo>
                        <a:lnTo>
                          <a:pt x="18" y="39"/>
                        </a:lnTo>
                        <a:lnTo>
                          <a:pt x="18" y="19"/>
                        </a:lnTo>
                        <a:lnTo>
                          <a:pt x="19" y="19"/>
                        </a:lnTo>
                        <a:close/>
                        <a:moveTo>
                          <a:pt x="18" y="19"/>
                        </a:moveTo>
                        <a:lnTo>
                          <a:pt x="18" y="0"/>
                        </a:lnTo>
                        <a:lnTo>
                          <a:pt x="19" y="0"/>
                        </a:lnTo>
                        <a:lnTo>
                          <a:pt x="19" y="19"/>
                        </a:lnTo>
                        <a:lnTo>
                          <a:pt x="18" y="19"/>
                        </a:lnTo>
                        <a:close/>
                        <a:moveTo>
                          <a:pt x="0" y="39"/>
                        </a:moveTo>
                        <a:lnTo>
                          <a:pt x="36" y="39"/>
                        </a:lnTo>
                        <a:lnTo>
                          <a:pt x="36" y="40"/>
                        </a:lnTo>
                        <a:lnTo>
                          <a:pt x="0" y="40"/>
                        </a:lnTo>
                        <a:lnTo>
                          <a:pt x="0" y="39"/>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5" name="Freeform 1802"/>
                  <p:cNvSpPr>
                    <a:spLocks noEditPoints="1"/>
                  </p:cNvSpPr>
                  <p:nvPr/>
                </p:nvSpPr>
                <p:spPr bwMode="auto">
                  <a:xfrm>
                    <a:off x="2445545" y="1893615"/>
                    <a:ext cx="26399" cy="24484"/>
                  </a:xfrm>
                  <a:custGeom>
                    <a:avLst/>
                    <a:gdLst>
                      <a:gd name="T0" fmla="*/ 19 w 36"/>
                      <a:gd name="T1" fmla="*/ 20 h 40"/>
                      <a:gd name="T2" fmla="*/ 19 w 36"/>
                      <a:gd name="T3" fmla="*/ 39 h 40"/>
                      <a:gd name="T4" fmla="*/ 18 w 36"/>
                      <a:gd name="T5" fmla="*/ 39 h 40"/>
                      <a:gd name="T6" fmla="*/ 18 w 36"/>
                      <a:gd name="T7" fmla="*/ 20 h 40"/>
                      <a:gd name="T8" fmla="*/ 19 w 36"/>
                      <a:gd name="T9" fmla="*/ 20 h 40"/>
                      <a:gd name="T10" fmla="*/ 18 w 36"/>
                      <a:gd name="T11" fmla="*/ 20 h 40"/>
                      <a:gd name="T12" fmla="*/ 18 w 36"/>
                      <a:gd name="T13" fmla="*/ 1 h 40"/>
                      <a:gd name="T14" fmla="*/ 19 w 36"/>
                      <a:gd name="T15" fmla="*/ 1 h 40"/>
                      <a:gd name="T16" fmla="*/ 19 w 36"/>
                      <a:gd name="T17" fmla="*/ 20 h 40"/>
                      <a:gd name="T18" fmla="*/ 18 w 36"/>
                      <a:gd name="T19" fmla="*/ 20 h 40"/>
                      <a:gd name="T20" fmla="*/ 0 w 36"/>
                      <a:gd name="T21" fmla="*/ 39 h 40"/>
                      <a:gd name="T22" fmla="*/ 36 w 36"/>
                      <a:gd name="T23" fmla="*/ 39 h 40"/>
                      <a:gd name="T24" fmla="*/ 36 w 36"/>
                      <a:gd name="T25" fmla="*/ 40 h 40"/>
                      <a:gd name="T26" fmla="*/ 0 w 36"/>
                      <a:gd name="T27" fmla="*/ 40 h 40"/>
                      <a:gd name="T28" fmla="*/ 0 w 36"/>
                      <a:gd name="T29" fmla="*/ 39 h 40"/>
                      <a:gd name="T30" fmla="*/ 0 w 36"/>
                      <a:gd name="T31" fmla="*/ 0 h 40"/>
                      <a:gd name="T32" fmla="*/ 36 w 36"/>
                      <a:gd name="T33" fmla="*/ 0 h 40"/>
                      <a:gd name="T34" fmla="*/ 36 w 36"/>
                      <a:gd name="T35" fmla="*/ 1 h 40"/>
                      <a:gd name="T36" fmla="*/ 0 w 36"/>
                      <a:gd name="T37" fmla="*/ 1 h 40"/>
                      <a:gd name="T38" fmla="*/ 0 w 36"/>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0">
                        <a:moveTo>
                          <a:pt x="19" y="20"/>
                        </a:moveTo>
                        <a:lnTo>
                          <a:pt x="19" y="39"/>
                        </a:lnTo>
                        <a:lnTo>
                          <a:pt x="18" y="39"/>
                        </a:lnTo>
                        <a:lnTo>
                          <a:pt x="18" y="20"/>
                        </a:lnTo>
                        <a:lnTo>
                          <a:pt x="19" y="20"/>
                        </a:lnTo>
                        <a:close/>
                        <a:moveTo>
                          <a:pt x="18" y="20"/>
                        </a:moveTo>
                        <a:lnTo>
                          <a:pt x="18" y="1"/>
                        </a:lnTo>
                        <a:lnTo>
                          <a:pt x="19" y="1"/>
                        </a:lnTo>
                        <a:lnTo>
                          <a:pt x="19" y="20"/>
                        </a:lnTo>
                        <a:lnTo>
                          <a:pt x="18" y="20"/>
                        </a:lnTo>
                        <a:close/>
                        <a:moveTo>
                          <a:pt x="0" y="39"/>
                        </a:moveTo>
                        <a:lnTo>
                          <a:pt x="36" y="39"/>
                        </a:lnTo>
                        <a:lnTo>
                          <a:pt x="36" y="40"/>
                        </a:lnTo>
                        <a:lnTo>
                          <a:pt x="0" y="40"/>
                        </a:lnTo>
                        <a:lnTo>
                          <a:pt x="0" y="39"/>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6" name="Freeform 1803"/>
                  <p:cNvSpPr>
                    <a:spLocks noEditPoints="1"/>
                  </p:cNvSpPr>
                  <p:nvPr/>
                </p:nvSpPr>
                <p:spPr bwMode="auto">
                  <a:xfrm>
                    <a:off x="2678738" y="1814655"/>
                    <a:ext cx="26399" cy="65494"/>
                  </a:xfrm>
                  <a:custGeom>
                    <a:avLst/>
                    <a:gdLst>
                      <a:gd name="T0" fmla="*/ 18 w 36"/>
                      <a:gd name="T1" fmla="*/ 54 h 107"/>
                      <a:gd name="T2" fmla="*/ 18 w 36"/>
                      <a:gd name="T3" fmla="*/ 107 h 107"/>
                      <a:gd name="T4" fmla="*/ 17 w 36"/>
                      <a:gd name="T5" fmla="*/ 107 h 107"/>
                      <a:gd name="T6" fmla="*/ 17 w 36"/>
                      <a:gd name="T7" fmla="*/ 54 h 107"/>
                      <a:gd name="T8" fmla="*/ 18 w 36"/>
                      <a:gd name="T9" fmla="*/ 54 h 107"/>
                      <a:gd name="T10" fmla="*/ 17 w 36"/>
                      <a:gd name="T11" fmla="*/ 54 h 107"/>
                      <a:gd name="T12" fmla="*/ 17 w 36"/>
                      <a:gd name="T13" fmla="*/ 1 h 107"/>
                      <a:gd name="T14" fmla="*/ 18 w 36"/>
                      <a:gd name="T15" fmla="*/ 1 h 107"/>
                      <a:gd name="T16" fmla="*/ 18 w 36"/>
                      <a:gd name="T17" fmla="*/ 54 h 107"/>
                      <a:gd name="T18" fmla="*/ 17 w 36"/>
                      <a:gd name="T19" fmla="*/ 54 h 107"/>
                      <a:gd name="T20" fmla="*/ 0 w 36"/>
                      <a:gd name="T21" fmla="*/ 106 h 107"/>
                      <a:gd name="T22" fmla="*/ 36 w 36"/>
                      <a:gd name="T23" fmla="*/ 106 h 107"/>
                      <a:gd name="T24" fmla="*/ 36 w 36"/>
                      <a:gd name="T25" fmla="*/ 107 h 107"/>
                      <a:gd name="T26" fmla="*/ 0 w 36"/>
                      <a:gd name="T27" fmla="*/ 107 h 107"/>
                      <a:gd name="T28" fmla="*/ 0 w 36"/>
                      <a:gd name="T29" fmla="*/ 106 h 107"/>
                      <a:gd name="T30" fmla="*/ 0 w 36"/>
                      <a:gd name="T31" fmla="*/ 0 h 107"/>
                      <a:gd name="T32" fmla="*/ 36 w 36"/>
                      <a:gd name="T33" fmla="*/ 0 h 107"/>
                      <a:gd name="T34" fmla="*/ 36 w 36"/>
                      <a:gd name="T35" fmla="*/ 1 h 107"/>
                      <a:gd name="T36" fmla="*/ 0 w 36"/>
                      <a:gd name="T37" fmla="*/ 1 h 107"/>
                      <a:gd name="T38" fmla="*/ 0 w 36"/>
                      <a:gd name="T3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107">
                        <a:moveTo>
                          <a:pt x="18" y="54"/>
                        </a:moveTo>
                        <a:lnTo>
                          <a:pt x="18" y="107"/>
                        </a:lnTo>
                        <a:lnTo>
                          <a:pt x="17" y="107"/>
                        </a:lnTo>
                        <a:lnTo>
                          <a:pt x="17" y="54"/>
                        </a:lnTo>
                        <a:lnTo>
                          <a:pt x="18" y="54"/>
                        </a:lnTo>
                        <a:close/>
                        <a:moveTo>
                          <a:pt x="17" y="54"/>
                        </a:moveTo>
                        <a:lnTo>
                          <a:pt x="17" y="1"/>
                        </a:lnTo>
                        <a:lnTo>
                          <a:pt x="18" y="1"/>
                        </a:lnTo>
                        <a:lnTo>
                          <a:pt x="18" y="54"/>
                        </a:lnTo>
                        <a:lnTo>
                          <a:pt x="17" y="54"/>
                        </a:lnTo>
                        <a:close/>
                        <a:moveTo>
                          <a:pt x="0" y="106"/>
                        </a:moveTo>
                        <a:lnTo>
                          <a:pt x="36" y="106"/>
                        </a:lnTo>
                        <a:lnTo>
                          <a:pt x="36" y="107"/>
                        </a:lnTo>
                        <a:lnTo>
                          <a:pt x="0" y="107"/>
                        </a:lnTo>
                        <a:lnTo>
                          <a:pt x="0" y="106"/>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7" name="Freeform 1804"/>
                  <p:cNvSpPr>
                    <a:spLocks noEditPoints="1"/>
                  </p:cNvSpPr>
                  <p:nvPr/>
                </p:nvSpPr>
                <p:spPr bwMode="auto">
                  <a:xfrm>
                    <a:off x="2911930" y="1828733"/>
                    <a:ext cx="26399" cy="79572"/>
                  </a:xfrm>
                  <a:custGeom>
                    <a:avLst/>
                    <a:gdLst>
                      <a:gd name="T0" fmla="*/ 18 w 36"/>
                      <a:gd name="T1" fmla="*/ 64 h 130"/>
                      <a:gd name="T2" fmla="*/ 18 w 36"/>
                      <a:gd name="T3" fmla="*/ 130 h 130"/>
                      <a:gd name="T4" fmla="*/ 17 w 36"/>
                      <a:gd name="T5" fmla="*/ 130 h 130"/>
                      <a:gd name="T6" fmla="*/ 17 w 36"/>
                      <a:gd name="T7" fmla="*/ 64 h 130"/>
                      <a:gd name="T8" fmla="*/ 18 w 36"/>
                      <a:gd name="T9" fmla="*/ 64 h 130"/>
                      <a:gd name="T10" fmla="*/ 17 w 36"/>
                      <a:gd name="T11" fmla="*/ 64 h 130"/>
                      <a:gd name="T12" fmla="*/ 17 w 36"/>
                      <a:gd name="T13" fmla="*/ 0 h 130"/>
                      <a:gd name="T14" fmla="*/ 18 w 36"/>
                      <a:gd name="T15" fmla="*/ 0 h 130"/>
                      <a:gd name="T16" fmla="*/ 18 w 36"/>
                      <a:gd name="T17" fmla="*/ 64 h 130"/>
                      <a:gd name="T18" fmla="*/ 17 w 36"/>
                      <a:gd name="T19" fmla="*/ 64 h 130"/>
                      <a:gd name="T20" fmla="*/ 0 w 36"/>
                      <a:gd name="T21" fmla="*/ 129 h 130"/>
                      <a:gd name="T22" fmla="*/ 36 w 36"/>
                      <a:gd name="T23" fmla="*/ 129 h 130"/>
                      <a:gd name="T24" fmla="*/ 36 w 36"/>
                      <a:gd name="T25" fmla="*/ 130 h 130"/>
                      <a:gd name="T26" fmla="*/ 0 w 36"/>
                      <a:gd name="T27" fmla="*/ 130 h 130"/>
                      <a:gd name="T28" fmla="*/ 0 w 36"/>
                      <a:gd name="T29" fmla="*/ 129 h 130"/>
                      <a:gd name="T30" fmla="*/ 0 w 36"/>
                      <a:gd name="T31" fmla="*/ 0 h 130"/>
                      <a:gd name="T32" fmla="*/ 36 w 36"/>
                      <a:gd name="T33" fmla="*/ 0 h 130"/>
                      <a:gd name="T34" fmla="*/ 36 w 36"/>
                      <a:gd name="T35" fmla="*/ 1 h 130"/>
                      <a:gd name="T36" fmla="*/ 0 w 36"/>
                      <a:gd name="T37" fmla="*/ 1 h 130"/>
                      <a:gd name="T38" fmla="*/ 0 w 36"/>
                      <a:gd name="T3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130">
                        <a:moveTo>
                          <a:pt x="18" y="64"/>
                        </a:moveTo>
                        <a:lnTo>
                          <a:pt x="18" y="130"/>
                        </a:lnTo>
                        <a:lnTo>
                          <a:pt x="17" y="130"/>
                        </a:lnTo>
                        <a:lnTo>
                          <a:pt x="17" y="64"/>
                        </a:lnTo>
                        <a:lnTo>
                          <a:pt x="18" y="64"/>
                        </a:lnTo>
                        <a:close/>
                        <a:moveTo>
                          <a:pt x="17" y="64"/>
                        </a:moveTo>
                        <a:lnTo>
                          <a:pt x="17" y="0"/>
                        </a:lnTo>
                        <a:lnTo>
                          <a:pt x="18" y="0"/>
                        </a:lnTo>
                        <a:lnTo>
                          <a:pt x="18" y="64"/>
                        </a:lnTo>
                        <a:lnTo>
                          <a:pt x="17" y="64"/>
                        </a:lnTo>
                        <a:close/>
                        <a:moveTo>
                          <a:pt x="0" y="129"/>
                        </a:moveTo>
                        <a:lnTo>
                          <a:pt x="36" y="129"/>
                        </a:lnTo>
                        <a:lnTo>
                          <a:pt x="36" y="130"/>
                        </a:lnTo>
                        <a:lnTo>
                          <a:pt x="0" y="130"/>
                        </a:lnTo>
                        <a:lnTo>
                          <a:pt x="0" y="129"/>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8" name="Freeform 1805"/>
                  <p:cNvSpPr>
                    <a:spLocks noEditPoints="1"/>
                  </p:cNvSpPr>
                  <p:nvPr/>
                </p:nvSpPr>
                <p:spPr bwMode="auto">
                  <a:xfrm>
                    <a:off x="1513509" y="2210066"/>
                    <a:ext cx="26399" cy="12854"/>
                  </a:xfrm>
                  <a:custGeom>
                    <a:avLst/>
                    <a:gdLst>
                      <a:gd name="T0" fmla="*/ 18 w 36"/>
                      <a:gd name="T1" fmla="*/ 11 h 21"/>
                      <a:gd name="T2" fmla="*/ 18 w 36"/>
                      <a:gd name="T3" fmla="*/ 21 h 21"/>
                      <a:gd name="T4" fmla="*/ 17 w 36"/>
                      <a:gd name="T5" fmla="*/ 21 h 21"/>
                      <a:gd name="T6" fmla="*/ 17 w 36"/>
                      <a:gd name="T7" fmla="*/ 11 h 21"/>
                      <a:gd name="T8" fmla="*/ 18 w 36"/>
                      <a:gd name="T9" fmla="*/ 11 h 21"/>
                      <a:gd name="T10" fmla="*/ 17 w 36"/>
                      <a:gd name="T11" fmla="*/ 11 h 21"/>
                      <a:gd name="T12" fmla="*/ 17 w 36"/>
                      <a:gd name="T13" fmla="*/ 0 h 21"/>
                      <a:gd name="T14" fmla="*/ 18 w 36"/>
                      <a:gd name="T15" fmla="*/ 0 h 21"/>
                      <a:gd name="T16" fmla="*/ 18 w 36"/>
                      <a:gd name="T17" fmla="*/ 11 h 21"/>
                      <a:gd name="T18" fmla="*/ 17 w 36"/>
                      <a:gd name="T19" fmla="*/ 11 h 21"/>
                      <a:gd name="T20" fmla="*/ 0 w 36"/>
                      <a:gd name="T21" fmla="*/ 20 h 21"/>
                      <a:gd name="T22" fmla="*/ 36 w 36"/>
                      <a:gd name="T23" fmla="*/ 20 h 21"/>
                      <a:gd name="T24" fmla="*/ 36 w 36"/>
                      <a:gd name="T25" fmla="*/ 21 h 21"/>
                      <a:gd name="T26" fmla="*/ 0 w 36"/>
                      <a:gd name="T27" fmla="*/ 21 h 21"/>
                      <a:gd name="T28" fmla="*/ 0 w 36"/>
                      <a:gd name="T29" fmla="*/ 20 h 21"/>
                      <a:gd name="T30" fmla="*/ 0 w 36"/>
                      <a:gd name="T31" fmla="*/ 0 h 21"/>
                      <a:gd name="T32" fmla="*/ 36 w 36"/>
                      <a:gd name="T33" fmla="*/ 0 h 21"/>
                      <a:gd name="T34" fmla="*/ 36 w 36"/>
                      <a:gd name="T35" fmla="*/ 1 h 21"/>
                      <a:gd name="T36" fmla="*/ 0 w 36"/>
                      <a:gd name="T37" fmla="*/ 1 h 21"/>
                      <a:gd name="T38" fmla="*/ 0 w 36"/>
                      <a:gd name="T3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1">
                        <a:moveTo>
                          <a:pt x="18" y="11"/>
                        </a:moveTo>
                        <a:lnTo>
                          <a:pt x="18" y="21"/>
                        </a:lnTo>
                        <a:lnTo>
                          <a:pt x="17" y="21"/>
                        </a:lnTo>
                        <a:lnTo>
                          <a:pt x="17" y="11"/>
                        </a:lnTo>
                        <a:lnTo>
                          <a:pt x="18" y="11"/>
                        </a:lnTo>
                        <a:close/>
                        <a:moveTo>
                          <a:pt x="17" y="11"/>
                        </a:moveTo>
                        <a:lnTo>
                          <a:pt x="17" y="0"/>
                        </a:lnTo>
                        <a:lnTo>
                          <a:pt x="18" y="0"/>
                        </a:lnTo>
                        <a:lnTo>
                          <a:pt x="18" y="11"/>
                        </a:lnTo>
                        <a:lnTo>
                          <a:pt x="17" y="11"/>
                        </a:lnTo>
                        <a:close/>
                        <a:moveTo>
                          <a:pt x="0" y="20"/>
                        </a:moveTo>
                        <a:lnTo>
                          <a:pt x="36" y="20"/>
                        </a:lnTo>
                        <a:lnTo>
                          <a:pt x="36" y="21"/>
                        </a:lnTo>
                        <a:lnTo>
                          <a:pt x="0" y="21"/>
                        </a:lnTo>
                        <a:lnTo>
                          <a:pt x="0" y="20"/>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9" name="Freeform 1806"/>
                  <p:cNvSpPr>
                    <a:spLocks noEditPoints="1"/>
                  </p:cNvSpPr>
                  <p:nvPr/>
                </p:nvSpPr>
                <p:spPr bwMode="auto">
                  <a:xfrm>
                    <a:off x="1746702" y="1982980"/>
                    <a:ext cx="26399" cy="36725"/>
                  </a:xfrm>
                  <a:custGeom>
                    <a:avLst/>
                    <a:gdLst>
                      <a:gd name="T0" fmla="*/ 18 w 36"/>
                      <a:gd name="T1" fmla="*/ 30 h 60"/>
                      <a:gd name="T2" fmla="*/ 18 w 36"/>
                      <a:gd name="T3" fmla="*/ 59 h 60"/>
                      <a:gd name="T4" fmla="*/ 17 w 36"/>
                      <a:gd name="T5" fmla="*/ 59 h 60"/>
                      <a:gd name="T6" fmla="*/ 17 w 36"/>
                      <a:gd name="T7" fmla="*/ 30 h 60"/>
                      <a:gd name="T8" fmla="*/ 18 w 36"/>
                      <a:gd name="T9" fmla="*/ 30 h 60"/>
                      <a:gd name="T10" fmla="*/ 17 w 36"/>
                      <a:gd name="T11" fmla="*/ 30 h 60"/>
                      <a:gd name="T12" fmla="*/ 17 w 36"/>
                      <a:gd name="T13" fmla="*/ 1 h 60"/>
                      <a:gd name="T14" fmla="*/ 18 w 36"/>
                      <a:gd name="T15" fmla="*/ 1 h 60"/>
                      <a:gd name="T16" fmla="*/ 18 w 36"/>
                      <a:gd name="T17" fmla="*/ 30 h 60"/>
                      <a:gd name="T18" fmla="*/ 17 w 36"/>
                      <a:gd name="T19" fmla="*/ 30 h 60"/>
                      <a:gd name="T20" fmla="*/ 0 w 36"/>
                      <a:gd name="T21" fmla="*/ 59 h 60"/>
                      <a:gd name="T22" fmla="*/ 36 w 36"/>
                      <a:gd name="T23" fmla="*/ 59 h 60"/>
                      <a:gd name="T24" fmla="*/ 36 w 36"/>
                      <a:gd name="T25" fmla="*/ 60 h 60"/>
                      <a:gd name="T26" fmla="*/ 0 w 36"/>
                      <a:gd name="T27" fmla="*/ 60 h 60"/>
                      <a:gd name="T28" fmla="*/ 0 w 36"/>
                      <a:gd name="T29" fmla="*/ 59 h 60"/>
                      <a:gd name="T30" fmla="*/ 0 w 36"/>
                      <a:gd name="T31" fmla="*/ 0 h 60"/>
                      <a:gd name="T32" fmla="*/ 36 w 36"/>
                      <a:gd name="T33" fmla="*/ 0 h 60"/>
                      <a:gd name="T34" fmla="*/ 36 w 36"/>
                      <a:gd name="T35" fmla="*/ 1 h 60"/>
                      <a:gd name="T36" fmla="*/ 0 w 36"/>
                      <a:gd name="T37" fmla="*/ 1 h 60"/>
                      <a:gd name="T38" fmla="*/ 0 w 36"/>
                      <a:gd name="T3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60">
                        <a:moveTo>
                          <a:pt x="18" y="30"/>
                        </a:moveTo>
                        <a:lnTo>
                          <a:pt x="18" y="59"/>
                        </a:lnTo>
                        <a:lnTo>
                          <a:pt x="17" y="59"/>
                        </a:lnTo>
                        <a:lnTo>
                          <a:pt x="17" y="30"/>
                        </a:lnTo>
                        <a:lnTo>
                          <a:pt x="18" y="30"/>
                        </a:lnTo>
                        <a:close/>
                        <a:moveTo>
                          <a:pt x="17" y="30"/>
                        </a:moveTo>
                        <a:lnTo>
                          <a:pt x="17" y="1"/>
                        </a:lnTo>
                        <a:lnTo>
                          <a:pt x="18" y="1"/>
                        </a:lnTo>
                        <a:lnTo>
                          <a:pt x="18" y="30"/>
                        </a:lnTo>
                        <a:lnTo>
                          <a:pt x="17" y="30"/>
                        </a:lnTo>
                        <a:close/>
                        <a:moveTo>
                          <a:pt x="0" y="59"/>
                        </a:moveTo>
                        <a:lnTo>
                          <a:pt x="36" y="59"/>
                        </a:lnTo>
                        <a:lnTo>
                          <a:pt x="36" y="60"/>
                        </a:lnTo>
                        <a:lnTo>
                          <a:pt x="0" y="60"/>
                        </a:lnTo>
                        <a:lnTo>
                          <a:pt x="0" y="59"/>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0" name="Freeform 1807"/>
                  <p:cNvSpPr>
                    <a:spLocks noEditPoints="1"/>
                  </p:cNvSpPr>
                  <p:nvPr/>
                </p:nvSpPr>
                <p:spPr bwMode="auto">
                  <a:xfrm>
                    <a:off x="1979161" y="1803637"/>
                    <a:ext cx="27133" cy="60597"/>
                  </a:xfrm>
                  <a:custGeom>
                    <a:avLst/>
                    <a:gdLst>
                      <a:gd name="T0" fmla="*/ 19 w 37"/>
                      <a:gd name="T1" fmla="*/ 50 h 99"/>
                      <a:gd name="T2" fmla="*/ 19 w 37"/>
                      <a:gd name="T3" fmla="*/ 99 h 99"/>
                      <a:gd name="T4" fmla="*/ 18 w 37"/>
                      <a:gd name="T5" fmla="*/ 99 h 99"/>
                      <a:gd name="T6" fmla="*/ 18 w 37"/>
                      <a:gd name="T7" fmla="*/ 50 h 99"/>
                      <a:gd name="T8" fmla="*/ 19 w 37"/>
                      <a:gd name="T9" fmla="*/ 50 h 99"/>
                      <a:gd name="T10" fmla="*/ 18 w 37"/>
                      <a:gd name="T11" fmla="*/ 50 h 99"/>
                      <a:gd name="T12" fmla="*/ 18 w 37"/>
                      <a:gd name="T13" fmla="*/ 1 h 99"/>
                      <a:gd name="T14" fmla="*/ 19 w 37"/>
                      <a:gd name="T15" fmla="*/ 1 h 99"/>
                      <a:gd name="T16" fmla="*/ 19 w 37"/>
                      <a:gd name="T17" fmla="*/ 50 h 99"/>
                      <a:gd name="T18" fmla="*/ 18 w 37"/>
                      <a:gd name="T19" fmla="*/ 50 h 99"/>
                      <a:gd name="T20" fmla="*/ 0 w 37"/>
                      <a:gd name="T21" fmla="*/ 98 h 99"/>
                      <a:gd name="T22" fmla="*/ 37 w 37"/>
                      <a:gd name="T23" fmla="*/ 98 h 99"/>
                      <a:gd name="T24" fmla="*/ 37 w 37"/>
                      <a:gd name="T25" fmla="*/ 99 h 99"/>
                      <a:gd name="T26" fmla="*/ 0 w 37"/>
                      <a:gd name="T27" fmla="*/ 99 h 99"/>
                      <a:gd name="T28" fmla="*/ 0 w 37"/>
                      <a:gd name="T29" fmla="*/ 98 h 99"/>
                      <a:gd name="T30" fmla="*/ 0 w 37"/>
                      <a:gd name="T31" fmla="*/ 0 h 99"/>
                      <a:gd name="T32" fmla="*/ 37 w 37"/>
                      <a:gd name="T33" fmla="*/ 0 h 99"/>
                      <a:gd name="T34" fmla="*/ 37 w 37"/>
                      <a:gd name="T35" fmla="*/ 1 h 99"/>
                      <a:gd name="T36" fmla="*/ 0 w 37"/>
                      <a:gd name="T37" fmla="*/ 1 h 99"/>
                      <a:gd name="T38" fmla="*/ 0 w 37"/>
                      <a:gd name="T3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 h="99">
                        <a:moveTo>
                          <a:pt x="19" y="50"/>
                        </a:moveTo>
                        <a:lnTo>
                          <a:pt x="19" y="99"/>
                        </a:lnTo>
                        <a:lnTo>
                          <a:pt x="18" y="99"/>
                        </a:lnTo>
                        <a:lnTo>
                          <a:pt x="18" y="50"/>
                        </a:lnTo>
                        <a:lnTo>
                          <a:pt x="19" y="50"/>
                        </a:lnTo>
                        <a:close/>
                        <a:moveTo>
                          <a:pt x="18" y="50"/>
                        </a:moveTo>
                        <a:lnTo>
                          <a:pt x="18" y="1"/>
                        </a:lnTo>
                        <a:lnTo>
                          <a:pt x="19" y="1"/>
                        </a:lnTo>
                        <a:lnTo>
                          <a:pt x="19" y="50"/>
                        </a:lnTo>
                        <a:lnTo>
                          <a:pt x="18" y="50"/>
                        </a:lnTo>
                        <a:close/>
                        <a:moveTo>
                          <a:pt x="0" y="98"/>
                        </a:moveTo>
                        <a:lnTo>
                          <a:pt x="37" y="98"/>
                        </a:lnTo>
                        <a:lnTo>
                          <a:pt x="37" y="99"/>
                        </a:lnTo>
                        <a:lnTo>
                          <a:pt x="0" y="99"/>
                        </a:lnTo>
                        <a:lnTo>
                          <a:pt x="0" y="98"/>
                        </a:lnTo>
                        <a:close/>
                        <a:moveTo>
                          <a:pt x="0" y="0"/>
                        </a:moveTo>
                        <a:lnTo>
                          <a:pt x="37" y="0"/>
                        </a:lnTo>
                        <a:lnTo>
                          <a:pt x="37"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1" name="Freeform 1808"/>
                  <p:cNvSpPr>
                    <a:spLocks noEditPoints="1"/>
                  </p:cNvSpPr>
                  <p:nvPr/>
                </p:nvSpPr>
                <p:spPr bwMode="auto">
                  <a:xfrm>
                    <a:off x="2212353" y="1618786"/>
                    <a:ext cx="26399" cy="72227"/>
                  </a:xfrm>
                  <a:custGeom>
                    <a:avLst/>
                    <a:gdLst>
                      <a:gd name="T0" fmla="*/ 19 w 36"/>
                      <a:gd name="T1" fmla="*/ 59 h 118"/>
                      <a:gd name="T2" fmla="*/ 19 w 36"/>
                      <a:gd name="T3" fmla="*/ 117 h 118"/>
                      <a:gd name="T4" fmla="*/ 18 w 36"/>
                      <a:gd name="T5" fmla="*/ 117 h 118"/>
                      <a:gd name="T6" fmla="*/ 18 w 36"/>
                      <a:gd name="T7" fmla="*/ 59 h 118"/>
                      <a:gd name="T8" fmla="*/ 19 w 36"/>
                      <a:gd name="T9" fmla="*/ 59 h 118"/>
                      <a:gd name="T10" fmla="*/ 18 w 36"/>
                      <a:gd name="T11" fmla="*/ 59 h 118"/>
                      <a:gd name="T12" fmla="*/ 18 w 36"/>
                      <a:gd name="T13" fmla="*/ 0 h 118"/>
                      <a:gd name="T14" fmla="*/ 19 w 36"/>
                      <a:gd name="T15" fmla="*/ 0 h 118"/>
                      <a:gd name="T16" fmla="*/ 19 w 36"/>
                      <a:gd name="T17" fmla="*/ 59 h 118"/>
                      <a:gd name="T18" fmla="*/ 18 w 36"/>
                      <a:gd name="T19" fmla="*/ 59 h 118"/>
                      <a:gd name="T20" fmla="*/ 0 w 36"/>
                      <a:gd name="T21" fmla="*/ 117 h 118"/>
                      <a:gd name="T22" fmla="*/ 36 w 36"/>
                      <a:gd name="T23" fmla="*/ 117 h 118"/>
                      <a:gd name="T24" fmla="*/ 36 w 36"/>
                      <a:gd name="T25" fmla="*/ 118 h 118"/>
                      <a:gd name="T26" fmla="*/ 0 w 36"/>
                      <a:gd name="T27" fmla="*/ 118 h 118"/>
                      <a:gd name="T28" fmla="*/ 0 w 36"/>
                      <a:gd name="T29" fmla="*/ 117 h 118"/>
                      <a:gd name="T30" fmla="*/ 0 w 36"/>
                      <a:gd name="T31" fmla="*/ 0 h 118"/>
                      <a:gd name="T32" fmla="*/ 36 w 36"/>
                      <a:gd name="T33" fmla="*/ 0 h 118"/>
                      <a:gd name="T34" fmla="*/ 36 w 36"/>
                      <a:gd name="T35" fmla="*/ 1 h 118"/>
                      <a:gd name="T36" fmla="*/ 0 w 36"/>
                      <a:gd name="T37" fmla="*/ 1 h 118"/>
                      <a:gd name="T38" fmla="*/ 0 w 36"/>
                      <a:gd name="T3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118">
                        <a:moveTo>
                          <a:pt x="19" y="59"/>
                        </a:moveTo>
                        <a:lnTo>
                          <a:pt x="19" y="117"/>
                        </a:lnTo>
                        <a:lnTo>
                          <a:pt x="18" y="117"/>
                        </a:lnTo>
                        <a:lnTo>
                          <a:pt x="18" y="59"/>
                        </a:lnTo>
                        <a:lnTo>
                          <a:pt x="19" y="59"/>
                        </a:lnTo>
                        <a:close/>
                        <a:moveTo>
                          <a:pt x="18" y="59"/>
                        </a:moveTo>
                        <a:lnTo>
                          <a:pt x="18" y="0"/>
                        </a:lnTo>
                        <a:lnTo>
                          <a:pt x="19" y="0"/>
                        </a:lnTo>
                        <a:lnTo>
                          <a:pt x="19" y="59"/>
                        </a:lnTo>
                        <a:lnTo>
                          <a:pt x="18" y="59"/>
                        </a:lnTo>
                        <a:close/>
                        <a:moveTo>
                          <a:pt x="0" y="117"/>
                        </a:moveTo>
                        <a:lnTo>
                          <a:pt x="36" y="117"/>
                        </a:lnTo>
                        <a:lnTo>
                          <a:pt x="36" y="118"/>
                        </a:lnTo>
                        <a:lnTo>
                          <a:pt x="0" y="118"/>
                        </a:lnTo>
                        <a:lnTo>
                          <a:pt x="0" y="117"/>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2" name="Freeform 1809"/>
                  <p:cNvSpPr>
                    <a:spLocks noEditPoints="1"/>
                  </p:cNvSpPr>
                  <p:nvPr/>
                </p:nvSpPr>
                <p:spPr bwMode="auto">
                  <a:xfrm>
                    <a:off x="2445545" y="1474944"/>
                    <a:ext cx="26399" cy="84469"/>
                  </a:xfrm>
                  <a:custGeom>
                    <a:avLst/>
                    <a:gdLst>
                      <a:gd name="T0" fmla="*/ 19 w 36"/>
                      <a:gd name="T1" fmla="*/ 69 h 138"/>
                      <a:gd name="T2" fmla="*/ 19 w 36"/>
                      <a:gd name="T3" fmla="*/ 137 h 138"/>
                      <a:gd name="T4" fmla="*/ 18 w 36"/>
                      <a:gd name="T5" fmla="*/ 137 h 138"/>
                      <a:gd name="T6" fmla="*/ 18 w 36"/>
                      <a:gd name="T7" fmla="*/ 69 h 138"/>
                      <a:gd name="T8" fmla="*/ 19 w 36"/>
                      <a:gd name="T9" fmla="*/ 69 h 138"/>
                      <a:gd name="T10" fmla="*/ 18 w 36"/>
                      <a:gd name="T11" fmla="*/ 69 h 138"/>
                      <a:gd name="T12" fmla="*/ 18 w 36"/>
                      <a:gd name="T13" fmla="*/ 1 h 138"/>
                      <a:gd name="T14" fmla="*/ 19 w 36"/>
                      <a:gd name="T15" fmla="*/ 1 h 138"/>
                      <a:gd name="T16" fmla="*/ 19 w 36"/>
                      <a:gd name="T17" fmla="*/ 69 h 138"/>
                      <a:gd name="T18" fmla="*/ 18 w 36"/>
                      <a:gd name="T19" fmla="*/ 69 h 138"/>
                      <a:gd name="T20" fmla="*/ 0 w 36"/>
                      <a:gd name="T21" fmla="*/ 137 h 138"/>
                      <a:gd name="T22" fmla="*/ 36 w 36"/>
                      <a:gd name="T23" fmla="*/ 137 h 138"/>
                      <a:gd name="T24" fmla="*/ 36 w 36"/>
                      <a:gd name="T25" fmla="*/ 138 h 138"/>
                      <a:gd name="T26" fmla="*/ 0 w 36"/>
                      <a:gd name="T27" fmla="*/ 138 h 138"/>
                      <a:gd name="T28" fmla="*/ 0 w 36"/>
                      <a:gd name="T29" fmla="*/ 137 h 138"/>
                      <a:gd name="T30" fmla="*/ 0 w 36"/>
                      <a:gd name="T31" fmla="*/ 0 h 138"/>
                      <a:gd name="T32" fmla="*/ 36 w 36"/>
                      <a:gd name="T33" fmla="*/ 0 h 138"/>
                      <a:gd name="T34" fmla="*/ 36 w 36"/>
                      <a:gd name="T35" fmla="*/ 1 h 138"/>
                      <a:gd name="T36" fmla="*/ 0 w 36"/>
                      <a:gd name="T37" fmla="*/ 1 h 138"/>
                      <a:gd name="T38" fmla="*/ 0 w 36"/>
                      <a:gd name="T39"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138">
                        <a:moveTo>
                          <a:pt x="19" y="69"/>
                        </a:moveTo>
                        <a:lnTo>
                          <a:pt x="19" y="137"/>
                        </a:lnTo>
                        <a:lnTo>
                          <a:pt x="18" y="137"/>
                        </a:lnTo>
                        <a:lnTo>
                          <a:pt x="18" y="69"/>
                        </a:lnTo>
                        <a:lnTo>
                          <a:pt x="19" y="69"/>
                        </a:lnTo>
                        <a:close/>
                        <a:moveTo>
                          <a:pt x="18" y="69"/>
                        </a:moveTo>
                        <a:lnTo>
                          <a:pt x="18" y="1"/>
                        </a:lnTo>
                        <a:lnTo>
                          <a:pt x="19" y="1"/>
                        </a:lnTo>
                        <a:lnTo>
                          <a:pt x="19" y="69"/>
                        </a:lnTo>
                        <a:lnTo>
                          <a:pt x="18" y="69"/>
                        </a:lnTo>
                        <a:close/>
                        <a:moveTo>
                          <a:pt x="0" y="137"/>
                        </a:moveTo>
                        <a:lnTo>
                          <a:pt x="36" y="137"/>
                        </a:lnTo>
                        <a:lnTo>
                          <a:pt x="36" y="138"/>
                        </a:lnTo>
                        <a:lnTo>
                          <a:pt x="0" y="138"/>
                        </a:lnTo>
                        <a:lnTo>
                          <a:pt x="0" y="137"/>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3" name="Freeform 1810"/>
                  <p:cNvSpPr>
                    <a:spLocks noEditPoints="1"/>
                  </p:cNvSpPr>
                  <p:nvPr/>
                </p:nvSpPr>
                <p:spPr bwMode="auto">
                  <a:xfrm>
                    <a:off x="2678738" y="1758955"/>
                    <a:ext cx="26399" cy="39786"/>
                  </a:xfrm>
                  <a:custGeom>
                    <a:avLst/>
                    <a:gdLst>
                      <a:gd name="T0" fmla="*/ 18 w 36"/>
                      <a:gd name="T1" fmla="*/ 32 h 65"/>
                      <a:gd name="T2" fmla="*/ 18 w 36"/>
                      <a:gd name="T3" fmla="*/ 64 h 65"/>
                      <a:gd name="T4" fmla="*/ 17 w 36"/>
                      <a:gd name="T5" fmla="*/ 64 h 65"/>
                      <a:gd name="T6" fmla="*/ 17 w 36"/>
                      <a:gd name="T7" fmla="*/ 32 h 65"/>
                      <a:gd name="T8" fmla="*/ 18 w 36"/>
                      <a:gd name="T9" fmla="*/ 32 h 65"/>
                      <a:gd name="T10" fmla="*/ 17 w 36"/>
                      <a:gd name="T11" fmla="*/ 32 h 65"/>
                      <a:gd name="T12" fmla="*/ 17 w 36"/>
                      <a:gd name="T13" fmla="*/ 1 h 65"/>
                      <a:gd name="T14" fmla="*/ 18 w 36"/>
                      <a:gd name="T15" fmla="*/ 1 h 65"/>
                      <a:gd name="T16" fmla="*/ 18 w 36"/>
                      <a:gd name="T17" fmla="*/ 32 h 65"/>
                      <a:gd name="T18" fmla="*/ 17 w 36"/>
                      <a:gd name="T19" fmla="*/ 32 h 65"/>
                      <a:gd name="T20" fmla="*/ 0 w 36"/>
                      <a:gd name="T21" fmla="*/ 64 h 65"/>
                      <a:gd name="T22" fmla="*/ 36 w 36"/>
                      <a:gd name="T23" fmla="*/ 64 h 65"/>
                      <a:gd name="T24" fmla="*/ 36 w 36"/>
                      <a:gd name="T25" fmla="*/ 65 h 65"/>
                      <a:gd name="T26" fmla="*/ 0 w 36"/>
                      <a:gd name="T27" fmla="*/ 65 h 65"/>
                      <a:gd name="T28" fmla="*/ 0 w 36"/>
                      <a:gd name="T29" fmla="*/ 64 h 65"/>
                      <a:gd name="T30" fmla="*/ 0 w 36"/>
                      <a:gd name="T31" fmla="*/ 0 h 65"/>
                      <a:gd name="T32" fmla="*/ 36 w 36"/>
                      <a:gd name="T33" fmla="*/ 0 h 65"/>
                      <a:gd name="T34" fmla="*/ 36 w 36"/>
                      <a:gd name="T35" fmla="*/ 1 h 65"/>
                      <a:gd name="T36" fmla="*/ 0 w 36"/>
                      <a:gd name="T37" fmla="*/ 1 h 65"/>
                      <a:gd name="T38" fmla="*/ 0 w 36"/>
                      <a:gd name="T3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65">
                        <a:moveTo>
                          <a:pt x="18" y="32"/>
                        </a:moveTo>
                        <a:lnTo>
                          <a:pt x="18" y="64"/>
                        </a:lnTo>
                        <a:lnTo>
                          <a:pt x="17" y="64"/>
                        </a:lnTo>
                        <a:lnTo>
                          <a:pt x="17" y="32"/>
                        </a:lnTo>
                        <a:lnTo>
                          <a:pt x="18" y="32"/>
                        </a:lnTo>
                        <a:close/>
                        <a:moveTo>
                          <a:pt x="17" y="32"/>
                        </a:moveTo>
                        <a:lnTo>
                          <a:pt x="17" y="1"/>
                        </a:lnTo>
                        <a:lnTo>
                          <a:pt x="18" y="1"/>
                        </a:lnTo>
                        <a:lnTo>
                          <a:pt x="18" y="32"/>
                        </a:lnTo>
                        <a:lnTo>
                          <a:pt x="17" y="32"/>
                        </a:lnTo>
                        <a:close/>
                        <a:moveTo>
                          <a:pt x="0" y="64"/>
                        </a:moveTo>
                        <a:lnTo>
                          <a:pt x="36" y="64"/>
                        </a:lnTo>
                        <a:lnTo>
                          <a:pt x="36" y="65"/>
                        </a:lnTo>
                        <a:lnTo>
                          <a:pt x="0" y="65"/>
                        </a:lnTo>
                        <a:lnTo>
                          <a:pt x="0" y="64"/>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4" name="Freeform 1811"/>
                  <p:cNvSpPr>
                    <a:spLocks noEditPoints="1"/>
                  </p:cNvSpPr>
                  <p:nvPr/>
                </p:nvSpPr>
                <p:spPr bwMode="auto">
                  <a:xfrm>
                    <a:off x="2911930" y="1784050"/>
                    <a:ext cx="26399" cy="39786"/>
                  </a:xfrm>
                  <a:custGeom>
                    <a:avLst/>
                    <a:gdLst>
                      <a:gd name="T0" fmla="*/ 18 w 36"/>
                      <a:gd name="T1" fmla="*/ 33 h 65"/>
                      <a:gd name="T2" fmla="*/ 18 w 36"/>
                      <a:gd name="T3" fmla="*/ 64 h 65"/>
                      <a:gd name="T4" fmla="*/ 17 w 36"/>
                      <a:gd name="T5" fmla="*/ 64 h 65"/>
                      <a:gd name="T6" fmla="*/ 17 w 36"/>
                      <a:gd name="T7" fmla="*/ 33 h 65"/>
                      <a:gd name="T8" fmla="*/ 18 w 36"/>
                      <a:gd name="T9" fmla="*/ 33 h 65"/>
                      <a:gd name="T10" fmla="*/ 17 w 36"/>
                      <a:gd name="T11" fmla="*/ 33 h 65"/>
                      <a:gd name="T12" fmla="*/ 17 w 36"/>
                      <a:gd name="T13" fmla="*/ 1 h 65"/>
                      <a:gd name="T14" fmla="*/ 18 w 36"/>
                      <a:gd name="T15" fmla="*/ 1 h 65"/>
                      <a:gd name="T16" fmla="*/ 18 w 36"/>
                      <a:gd name="T17" fmla="*/ 33 h 65"/>
                      <a:gd name="T18" fmla="*/ 17 w 36"/>
                      <a:gd name="T19" fmla="*/ 33 h 65"/>
                      <a:gd name="T20" fmla="*/ 0 w 36"/>
                      <a:gd name="T21" fmla="*/ 64 h 65"/>
                      <a:gd name="T22" fmla="*/ 36 w 36"/>
                      <a:gd name="T23" fmla="*/ 64 h 65"/>
                      <a:gd name="T24" fmla="*/ 36 w 36"/>
                      <a:gd name="T25" fmla="*/ 65 h 65"/>
                      <a:gd name="T26" fmla="*/ 0 w 36"/>
                      <a:gd name="T27" fmla="*/ 65 h 65"/>
                      <a:gd name="T28" fmla="*/ 0 w 36"/>
                      <a:gd name="T29" fmla="*/ 64 h 65"/>
                      <a:gd name="T30" fmla="*/ 0 w 36"/>
                      <a:gd name="T31" fmla="*/ 0 h 65"/>
                      <a:gd name="T32" fmla="*/ 36 w 36"/>
                      <a:gd name="T33" fmla="*/ 0 h 65"/>
                      <a:gd name="T34" fmla="*/ 36 w 36"/>
                      <a:gd name="T35" fmla="*/ 1 h 65"/>
                      <a:gd name="T36" fmla="*/ 0 w 36"/>
                      <a:gd name="T37" fmla="*/ 1 h 65"/>
                      <a:gd name="T38" fmla="*/ 0 w 36"/>
                      <a:gd name="T3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65">
                        <a:moveTo>
                          <a:pt x="18" y="33"/>
                        </a:moveTo>
                        <a:lnTo>
                          <a:pt x="18" y="64"/>
                        </a:lnTo>
                        <a:lnTo>
                          <a:pt x="17" y="64"/>
                        </a:lnTo>
                        <a:lnTo>
                          <a:pt x="17" y="33"/>
                        </a:lnTo>
                        <a:lnTo>
                          <a:pt x="18" y="33"/>
                        </a:lnTo>
                        <a:close/>
                        <a:moveTo>
                          <a:pt x="17" y="33"/>
                        </a:moveTo>
                        <a:lnTo>
                          <a:pt x="17" y="1"/>
                        </a:lnTo>
                        <a:lnTo>
                          <a:pt x="18" y="1"/>
                        </a:lnTo>
                        <a:lnTo>
                          <a:pt x="18" y="33"/>
                        </a:lnTo>
                        <a:lnTo>
                          <a:pt x="17" y="33"/>
                        </a:lnTo>
                        <a:close/>
                        <a:moveTo>
                          <a:pt x="0" y="64"/>
                        </a:moveTo>
                        <a:lnTo>
                          <a:pt x="36" y="64"/>
                        </a:lnTo>
                        <a:lnTo>
                          <a:pt x="36" y="65"/>
                        </a:lnTo>
                        <a:lnTo>
                          <a:pt x="0" y="65"/>
                        </a:lnTo>
                        <a:lnTo>
                          <a:pt x="0" y="64"/>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5" name="Freeform 1812"/>
                  <p:cNvSpPr>
                    <a:spLocks noEditPoints="1"/>
                  </p:cNvSpPr>
                  <p:nvPr/>
                </p:nvSpPr>
                <p:spPr bwMode="auto">
                  <a:xfrm>
                    <a:off x="1513509" y="2210066"/>
                    <a:ext cx="26399" cy="12854"/>
                  </a:xfrm>
                  <a:custGeom>
                    <a:avLst/>
                    <a:gdLst>
                      <a:gd name="T0" fmla="*/ 18 w 36"/>
                      <a:gd name="T1" fmla="*/ 11 h 21"/>
                      <a:gd name="T2" fmla="*/ 18 w 36"/>
                      <a:gd name="T3" fmla="*/ 21 h 21"/>
                      <a:gd name="T4" fmla="*/ 17 w 36"/>
                      <a:gd name="T5" fmla="*/ 21 h 21"/>
                      <a:gd name="T6" fmla="*/ 17 w 36"/>
                      <a:gd name="T7" fmla="*/ 11 h 21"/>
                      <a:gd name="T8" fmla="*/ 18 w 36"/>
                      <a:gd name="T9" fmla="*/ 11 h 21"/>
                      <a:gd name="T10" fmla="*/ 17 w 36"/>
                      <a:gd name="T11" fmla="*/ 11 h 21"/>
                      <a:gd name="T12" fmla="*/ 17 w 36"/>
                      <a:gd name="T13" fmla="*/ 0 h 21"/>
                      <a:gd name="T14" fmla="*/ 18 w 36"/>
                      <a:gd name="T15" fmla="*/ 0 h 21"/>
                      <a:gd name="T16" fmla="*/ 18 w 36"/>
                      <a:gd name="T17" fmla="*/ 11 h 21"/>
                      <a:gd name="T18" fmla="*/ 17 w 36"/>
                      <a:gd name="T19" fmla="*/ 11 h 21"/>
                      <a:gd name="T20" fmla="*/ 0 w 36"/>
                      <a:gd name="T21" fmla="*/ 20 h 21"/>
                      <a:gd name="T22" fmla="*/ 36 w 36"/>
                      <a:gd name="T23" fmla="*/ 20 h 21"/>
                      <a:gd name="T24" fmla="*/ 36 w 36"/>
                      <a:gd name="T25" fmla="*/ 21 h 21"/>
                      <a:gd name="T26" fmla="*/ 0 w 36"/>
                      <a:gd name="T27" fmla="*/ 21 h 21"/>
                      <a:gd name="T28" fmla="*/ 0 w 36"/>
                      <a:gd name="T29" fmla="*/ 20 h 21"/>
                      <a:gd name="T30" fmla="*/ 0 w 36"/>
                      <a:gd name="T31" fmla="*/ 0 h 21"/>
                      <a:gd name="T32" fmla="*/ 36 w 36"/>
                      <a:gd name="T33" fmla="*/ 0 h 21"/>
                      <a:gd name="T34" fmla="*/ 36 w 36"/>
                      <a:gd name="T35" fmla="*/ 1 h 21"/>
                      <a:gd name="T36" fmla="*/ 0 w 36"/>
                      <a:gd name="T37" fmla="*/ 1 h 21"/>
                      <a:gd name="T38" fmla="*/ 0 w 36"/>
                      <a:gd name="T3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1">
                        <a:moveTo>
                          <a:pt x="18" y="11"/>
                        </a:moveTo>
                        <a:lnTo>
                          <a:pt x="18" y="21"/>
                        </a:lnTo>
                        <a:lnTo>
                          <a:pt x="17" y="21"/>
                        </a:lnTo>
                        <a:lnTo>
                          <a:pt x="17" y="11"/>
                        </a:lnTo>
                        <a:lnTo>
                          <a:pt x="18" y="11"/>
                        </a:lnTo>
                        <a:close/>
                        <a:moveTo>
                          <a:pt x="17" y="11"/>
                        </a:moveTo>
                        <a:lnTo>
                          <a:pt x="17" y="0"/>
                        </a:lnTo>
                        <a:lnTo>
                          <a:pt x="18" y="0"/>
                        </a:lnTo>
                        <a:lnTo>
                          <a:pt x="18" y="11"/>
                        </a:lnTo>
                        <a:lnTo>
                          <a:pt x="17" y="11"/>
                        </a:lnTo>
                        <a:close/>
                        <a:moveTo>
                          <a:pt x="0" y="20"/>
                        </a:moveTo>
                        <a:lnTo>
                          <a:pt x="36" y="20"/>
                        </a:lnTo>
                        <a:lnTo>
                          <a:pt x="36" y="21"/>
                        </a:lnTo>
                        <a:lnTo>
                          <a:pt x="0" y="21"/>
                        </a:lnTo>
                        <a:lnTo>
                          <a:pt x="0" y="20"/>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6" name="Freeform 1813"/>
                  <p:cNvSpPr>
                    <a:spLocks noEditPoints="1"/>
                  </p:cNvSpPr>
                  <p:nvPr/>
                </p:nvSpPr>
                <p:spPr bwMode="auto">
                  <a:xfrm>
                    <a:off x="1746702" y="1982980"/>
                    <a:ext cx="26399" cy="36725"/>
                  </a:xfrm>
                  <a:custGeom>
                    <a:avLst/>
                    <a:gdLst>
                      <a:gd name="T0" fmla="*/ 18 w 36"/>
                      <a:gd name="T1" fmla="*/ 30 h 60"/>
                      <a:gd name="T2" fmla="*/ 18 w 36"/>
                      <a:gd name="T3" fmla="*/ 59 h 60"/>
                      <a:gd name="T4" fmla="*/ 17 w 36"/>
                      <a:gd name="T5" fmla="*/ 59 h 60"/>
                      <a:gd name="T6" fmla="*/ 17 w 36"/>
                      <a:gd name="T7" fmla="*/ 30 h 60"/>
                      <a:gd name="T8" fmla="*/ 18 w 36"/>
                      <a:gd name="T9" fmla="*/ 30 h 60"/>
                      <a:gd name="T10" fmla="*/ 17 w 36"/>
                      <a:gd name="T11" fmla="*/ 30 h 60"/>
                      <a:gd name="T12" fmla="*/ 17 w 36"/>
                      <a:gd name="T13" fmla="*/ 1 h 60"/>
                      <a:gd name="T14" fmla="*/ 18 w 36"/>
                      <a:gd name="T15" fmla="*/ 1 h 60"/>
                      <a:gd name="T16" fmla="*/ 18 w 36"/>
                      <a:gd name="T17" fmla="*/ 30 h 60"/>
                      <a:gd name="T18" fmla="*/ 17 w 36"/>
                      <a:gd name="T19" fmla="*/ 30 h 60"/>
                      <a:gd name="T20" fmla="*/ 0 w 36"/>
                      <a:gd name="T21" fmla="*/ 59 h 60"/>
                      <a:gd name="T22" fmla="*/ 36 w 36"/>
                      <a:gd name="T23" fmla="*/ 59 h 60"/>
                      <a:gd name="T24" fmla="*/ 36 w 36"/>
                      <a:gd name="T25" fmla="*/ 60 h 60"/>
                      <a:gd name="T26" fmla="*/ 0 w 36"/>
                      <a:gd name="T27" fmla="*/ 60 h 60"/>
                      <a:gd name="T28" fmla="*/ 0 w 36"/>
                      <a:gd name="T29" fmla="*/ 59 h 60"/>
                      <a:gd name="T30" fmla="*/ 0 w 36"/>
                      <a:gd name="T31" fmla="*/ 0 h 60"/>
                      <a:gd name="T32" fmla="*/ 36 w 36"/>
                      <a:gd name="T33" fmla="*/ 0 h 60"/>
                      <a:gd name="T34" fmla="*/ 36 w 36"/>
                      <a:gd name="T35" fmla="*/ 1 h 60"/>
                      <a:gd name="T36" fmla="*/ 0 w 36"/>
                      <a:gd name="T37" fmla="*/ 1 h 60"/>
                      <a:gd name="T38" fmla="*/ 0 w 36"/>
                      <a:gd name="T3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60">
                        <a:moveTo>
                          <a:pt x="18" y="30"/>
                        </a:moveTo>
                        <a:lnTo>
                          <a:pt x="18" y="59"/>
                        </a:lnTo>
                        <a:lnTo>
                          <a:pt x="17" y="59"/>
                        </a:lnTo>
                        <a:lnTo>
                          <a:pt x="17" y="30"/>
                        </a:lnTo>
                        <a:lnTo>
                          <a:pt x="18" y="30"/>
                        </a:lnTo>
                        <a:close/>
                        <a:moveTo>
                          <a:pt x="17" y="30"/>
                        </a:moveTo>
                        <a:lnTo>
                          <a:pt x="17" y="1"/>
                        </a:lnTo>
                        <a:lnTo>
                          <a:pt x="18" y="1"/>
                        </a:lnTo>
                        <a:lnTo>
                          <a:pt x="18" y="30"/>
                        </a:lnTo>
                        <a:lnTo>
                          <a:pt x="17" y="30"/>
                        </a:lnTo>
                        <a:close/>
                        <a:moveTo>
                          <a:pt x="0" y="59"/>
                        </a:moveTo>
                        <a:lnTo>
                          <a:pt x="36" y="59"/>
                        </a:lnTo>
                        <a:lnTo>
                          <a:pt x="36" y="60"/>
                        </a:lnTo>
                        <a:lnTo>
                          <a:pt x="0" y="60"/>
                        </a:lnTo>
                        <a:lnTo>
                          <a:pt x="0" y="59"/>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7" name="Freeform 1814"/>
                  <p:cNvSpPr>
                    <a:spLocks noEditPoints="1"/>
                  </p:cNvSpPr>
                  <p:nvPr/>
                </p:nvSpPr>
                <p:spPr bwMode="auto">
                  <a:xfrm>
                    <a:off x="1979161" y="1803637"/>
                    <a:ext cx="27133" cy="60597"/>
                  </a:xfrm>
                  <a:custGeom>
                    <a:avLst/>
                    <a:gdLst>
                      <a:gd name="T0" fmla="*/ 19 w 37"/>
                      <a:gd name="T1" fmla="*/ 50 h 99"/>
                      <a:gd name="T2" fmla="*/ 19 w 37"/>
                      <a:gd name="T3" fmla="*/ 99 h 99"/>
                      <a:gd name="T4" fmla="*/ 18 w 37"/>
                      <a:gd name="T5" fmla="*/ 99 h 99"/>
                      <a:gd name="T6" fmla="*/ 18 w 37"/>
                      <a:gd name="T7" fmla="*/ 50 h 99"/>
                      <a:gd name="T8" fmla="*/ 19 w 37"/>
                      <a:gd name="T9" fmla="*/ 50 h 99"/>
                      <a:gd name="T10" fmla="*/ 18 w 37"/>
                      <a:gd name="T11" fmla="*/ 50 h 99"/>
                      <a:gd name="T12" fmla="*/ 18 w 37"/>
                      <a:gd name="T13" fmla="*/ 1 h 99"/>
                      <a:gd name="T14" fmla="*/ 19 w 37"/>
                      <a:gd name="T15" fmla="*/ 1 h 99"/>
                      <a:gd name="T16" fmla="*/ 19 w 37"/>
                      <a:gd name="T17" fmla="*/ 50 h 99"/>
                      <a:gd name="T18" fmla="*/ 18 w 37"/>
                      <a:gd name="T19" fmla="*/ 50 h 99"/>
                      <a:gd name="T20" fmla="*/ 0 w 37"/>
                      <a:gd name="T21" fmla="*/ 98 h 99"/>
                      <a:gd name="T22" fmla="*/ 37 w 37"/>
                      <a:gd name="T23" fmla="*/ 98 h 99"/>
                      <a:gd name="T24" fmla="*/ 37 w 37"/>
                      <a:gd name="T25" fmla="*/ 99 h 99"/>
                      <a:gd name="T26" fmla="*/ 0 w 37"/>
                      <a:gd name="T27" fmla="*/ 99 h 99"/>
                      <a:gd name="T28" fmla="*/ 0 w 37"/>
                      <a:gd name="T29" fmla="*/ 98 h 99"/>
                      <a:gd name="T30" fmla="*/ 0 w 37"/>
                      <a:gd name="T31" fmla="*/ 0 h 99"/>
                      <a:gd name="T32" fmla="*/ 37 w 37"/>
                      <a:gd name="T33" fmla="*/ 0 h 99"/>
                      <a:gd name="T34" fmla="*/ 37 w 37"/>
                      <a:gd name="T35" fmla="*/ 1 h 99"/>
                      <a:gd name="T36" fmla="*/ 0 w 37"/>
                      <a:gd name="T37" fmla="*/ 1 h 99"/>
                      <a:gd name="T38" fmla="*/ 0 w 37"/>
                      <a:gd name="T3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 h="99">
                        <a:moveTo>
                          <a:pt x="19" y="50"/>
                        </a:moveTo>
                        <a:lnTo>
                          <a:pt x="19" y="99"/>
                        </a:lnTo>
                        <a:lnTo>
                          <a:pt x="18" y="99"/>
                        </a:lnTo>
                        <a:lnTo>
                          <a:pt x="18" y="50"/>
                        </a:lnTo>
                        <a:lnTo>
                          <a:pt x="19" y="50"/>
                        </a:lnTo>
                        <a:close/>
                        <a:moveTo>
                          <a:pt x="18" y="50"/>
                        </a:moveTo>
                        <a:lnTo>
                          <a:pt x="18" y="1"/>
                        </a:lnTo>
                        <a:lnTo>
                          <a:pt x="19" y="1"/>
                        </a:lnTo>
                        <a:lnTo>
                          <a:pt x="19" y="50"/>
                        </a:lnTo>
                        <a:lnTo>
                          <a:pt x="18" y="50"/>
                        </a:lnTo>
                        <a:close/>
                        <a:moveTo>
                          <a:pt x="0" y="98"/>
                        </a:moveTo>
                        <a:lnTo>
                          <a:pt x="37" y="98"/>
                        </a:lnTo>
                        <a:lnTo>
                          <a:pt x="37" y="99"/>
                        </a:lnTo>
                        <a:lnTo>
                          <a:pt x="0" y="99"/>
                        </a:lnTo>
                        <a:lnTo>
                          <a:pt x="0" y="98"/>
                        </a:lnTo>
                        <a:close/>
                        <a:moveTo>
                          <a:pt x="0" y="0"/>
                        </a:moveTo>
                        <a:lnTo>
                          <a:pt x="37" y="0"/>
                        </a:lnTo>
                        <a:lnTo>
                          <a:pt x="37"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8" name="Freeform 1815"/>
                  <p:cNvSpPr>
                    <a:spLocks noEditPoints="1"/>
                  </p:cNvSpPr>
                  <p:nvPr/>
                </p:nvSpPr>
                <p:spPr bwMode="auto">
                  <a:xfrm>
                    <a:off x="2212353" y="1618786"/>
                    <a:ext cx="26399" cy="72227"/>
                  </a:xfrm>
                  <a:custGeom>
                    <a:avLst/>
                    <a:gdLst>
                      <a:gd name="T0" fmla="*/ 19 w 36"/>
                      <a:gd name="T1" fmla="*/ 59 h 118"/>
                      <a:gd name="T2" fmla="*/ 19 w 36"/>
                      <a:gd name="T3" fmla="*/ 117 h 118"/>
                      <a:gd name="T4" fmla="*/ 18 w 36"/>
                      <a:gd name="T5" fmla="*/ 117 h 118"/>
                      <a:gd name="T6" fmla="*/ 18 w 36"/>
                      <a:gd name="T7" fmla="*/ 59 h 118"/>
                      <a:gd name="T8" fmla="*/ 19 w 36"/>
                      <a:gd name="T9" fmla="*/ 59 h 118"/>
                      <a:gd name="T10" fmla="*/ 18 w 36"/>
                      <a:gd name="T11" fmla="*/ 59 h 118"/>
                      <a:gd name="T12" fmla="*/ 18 w 36"/>
                      <a:gd name="T13" fmla="*/ 0 h 118"/>
                      <a:gd name="T14" fmla="*/ 19 w 36"/>
                      <a:gd name="T15" fmla="*/ 0 h 118"/>
                      <a:gd name="T16" fmla="*/ 19 w 36"/>
                      <a:gd name="T17" fmla="*/ 59 h 118"/>
                      <a:gd name="T18" fmla="*/ 18 w 36"/>
                      <a:gd name="T19" fmla="*/ 59 h 118"/>
                      <a:gd name="T20" fmla="*/ 0 w 36"/>
                      <a:gd name="T21" fmla="*/ 117 h 118"/>
                      <a:gd name="T22" fmla="*/ 36 w 36"/>
                      <a:gd name="T23" fmla="*/ 117 h 118"/>
                      <a:gd name="T24" fmla="*/ 36 w 36"/>
                      <a:gd name="T25" fmla="*/ 118 h 118"/>
                      <a:gd name="T26" fmla="*/ 0 w 36"/>
                      <a:gd name="T27" fmla="*/ 118 h 118"/>
                      <a:gd name="T28" fmla="*/ 0 w 36"/>
                      <a:gd name="T29" fmla="*/ 117 h 118"/>
                      <a:gd name="T30" fmla="*/ 0 w 36"/>
                      <a:gd name="T31" fmla="*/ 0 h 118"/>
                      <a:gd name="T32" fmla="*/ 36 w 36"/>
                      <a:gd name="T33" fmla="*/ 0 h 118"/>
                      <a:gd name="T34" fmla="*/ 36 w 36"/>
                      <a:gd name="T35" fmla="*/ 1 h 118"/>
                      <a:gd name="T36" fmla="*/ 0 w 36"/>
                      <a:gd name="T37" fmla="*/ 1 h 118"/>
                      <a:gd name="T38" fmla="*/ 0 w 36"/>
                      <a:gd name="T3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118">
                        <a:moveTo>
                          <a:pt x="19" y="59"/>
                        </a:moveTo>
                        <a:lnTo>
                          <a:pt x="19" y="117"/>
                        </a:lnTo>
                        <a:lnTo>
                          <a:pt x="18" y="117"/>
                        </a:lnTo>
                        <a:lnTo>
                          <a:pt x="18" y="59"/>
                        </a:lnTo>
                        <a:lnTo>
                          <a:pt x="19" y="59"/>
                        </a:lnTo>
                        <a:close/>
                        <a:moveTo>
                          <a:pt x="18" y="59"/>
                        </a:moveTo>
                        <a:lnTo>
                          <a:pt x="18" y="0"/>
                        </a:lnTo>
                        <a:lnTo>
                          <a:pt x="19" y="0"/>
                        </a:lnTo>
                        <a:lnTo>
                          <a:pt x="19" y="59"/>
                        </a:lnTo>
                        <a:lnTo>
                          <a:pt x="18" y="59"/>
                        </a:lnTo>
                        <a:close/>
                        <a:moveTo>
                          <a:pt x="0" y="117"/>
                        </a:moveTo>
                        <a:lnTo>
                          <a:pt x="36" y="117"/>
                        </a:lnTo>
                        <a:lnTo>
                          <a:pt x="36" y="118"/>
                        </a:lnTo>
                        <a:lnTo>
                          <a:pt x="0" y="118"/>
                        </a:lnTo>
                        <a:lnTo>
                          <a:pt x="0" y="117"/>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9" name="Freeform 1816"/>
                  <p:cNvSpPr>
                    <a:spLocks noEditPoints="1"/>
                  </p:cNvSpPr>
                  <p:nvPr/>
                </p:nvSpPr>
                <p:spPr bwMode="auto">
                  <a:xfrm>
                    <a:off x="2445545" y="1474944"/>
                    <a:ext cx="26399" cy="84469"/>
                  </a:xfrm>
                  <a:custGeom>
                    <a:avLst/>
                    <a:gdLst>
                      <a:gd name="T0" fmla="*/ 19 w 36"/>
                      <a:gd name="T1" fmla="*/ 69 h 138"/>
                      <a:gd name="T2" fmla="*/ 19 w 36"/>
                      <a:gd name="T3" fmla="*/ 137 h 138"/>
                      <a:gd name="T4" fmla="*/ 18 w 36"/>
                      <a:gd name="T5" fmla="*/ 137 h 138"/>
                      <a:gd name="T6" fmla="*/ 18 w 36"/>
                      <a:gd name="T7" fmla="*/ 69 h 138"/>
                      <a:gd name="T8" fmla="*/ 19 w 36"/>
                      <a:gd name="T9" fmla="*/ 69 h 138"/>
                      <a:gd name="T10" fmla="*/ 18 w 36"/>
                      <a:gd name="T11" fmla="*/ 69 h 138"/>
                      <a:gd name="T12" fmla="*/ 18 w 36"/>
                      <a:gd name="T13" fmla="*/ 1 h 138"/>
                      <a:gd name="T14" fmla="*/ 19 w 36"/>
                      <a:gd name="T15" fmla="*/ 1 h 138"/>
                      <a:gd name="T16" fmla="*/ 19 w 36"/>
                      <a:gd name="T17" fmla="*/ 69 h 138"/>
                      <a:gd name="T18" fmla="*/ 18 w 36"/>
                      <a:gd name="T19" fmla="*/ 69 h 138"/>
                      <a:gd name="T20" fmla="*/ 0 w 36"/>
                      <a:gd name="T21" fmla="*/ 137 h 138"/>
                      <a:gd name="T22" fmla="*/ 36 w 36"/>
                      <a:gd name="T23" fmla="*/ 137 h 138"/>
                      <a:gd name="T24" fmla="*/ 36 w 36"/>
                      <a:gd name="T25" fmla="*/ 138 h 138"/>
                      <a:gd name="T26" fmla="*/ 0 w 36"/>
                      <a:gd name="T27" fmla="*/ 138 h 138"/>
                      <a:gd name="T28" fmla="*/ 0 w 36"/>
                      <a:gd name="T29" fmla="*/ 137 h 138"/>
                      <a:gd name="T30" fmla="*/ 0 w 36"/>
                      <a:gd name="T31" fmla="*/ 0 h 138"/>
                      <a:gd name="T32" fmla="*/ 36 w 36"/>
                      <a:gd name="T33" fmla="*/ 0 h 138"/>
                      <a:gd name="T34" fmla="*/ 36 w 36"/>
                      <a:gd name="T35" fmla="*/ 1 h 138"/>
                      <a:gd name="T36" fmla="*/ 0 w 36"/>
                      <a:gd name="T37" fmla="*/ 1 h 138"/>
                      <a:gd name="T38" fmla="*/ 0 w 36"/>
                      <a:gd name="T39"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138">
                        <a:moveTo>
                          <a:pt x="19" y="69"/>
                        </a:moveTo>
                        <a:lnTo>
                          <a:pt x="19" y="137"/>
                        </a:lnTo>
                        <a:lnTo>
                          <a:pt x="18" y="137"/>
                        </a:lnTo>
                        <a:lnTo>
                          <a:pt x="18" y="69"/>
                        </a:lnTo>
                        <a:lnTo>
                          <a:pt x="19" y="69"/>
                        </a:lnTo>
                        <a:close/>
                        <a:moveTo>
                          <a:pt x="18" y="69"/>
                        </a:moveTo>
                        <a:lnTo>
                          <a:pt x="18" y="1"/>
                        </a:lnTo>
                        <a:lnTo>
                          <a:pt x="19" y="1"/>
                        </a:lnTo>
                        <a:lnTo>
                          <a:pt x="19" y="69"/>
                        </a:lnTo>
                        <a:lnTo>
                          <a:pt x="18" y="69"/>
                        </a:lnTo>
                        <a:close/>
                        <a:moveTo>
                          <a:pt x="0" y="137"/>
                        </a:moveTo>
                        <a:lnTo>
                          <a:pt x="36" y="137"/>
                        </a:lnTo>
                        <a:lnTo>
                          <a:pt x="36" y="138"/>
                        </a:lnTo>
                        <a:lnTo>
                          <a:pt x="0" y="138"/>
                        </a:lnTo>
                        <a:lnTo>
                          <a:pt x="0" y="137"/>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70" name="Freeform 1817"/>
                  <p:cNvSpPr>
                    <a:spLocks noEditPoints="1"/>
                  </p:cNvSpPr>
                  <p:nvPr/>
                </p:nvSpPr>
                <p:spPr bwMode="auto">
                  <a:xfrm>
                    <a:off x="2678738" y="1724678"/>
                    <a:ext cx="26399" cy="75287"/>
                  </a:xfrm>
                  <a:custGeom>
                    <a:avLst/>
                    <a:gdLst>
                      <a:gd name="T0" fmla="*/ 18 w 36"/>
                      <a:gd name="T1" fmla="*/ 61 h 123"/>
                      <a:gd name="T2" fmla="*/ 18 w 36"/>
                      <a:gd name="T3" fmla="*/ 123 h 123"/>
                      <a:gd name="T4" fmla="*/ 17 w 36"/>
                      <a:gd name="T5" fmla="*/ 123 h 123"/>
                      <a:gd name="T6" fmla="*/ 17 w 36"/>
                      <a:gd name="T7" fmla="*/ 61 h 123"/>
                      <a:gd name="T8" fmla="*/ 18 w 36"/>
                      <a:gd name="T9" fmla="*/ 61 h 123"/>
                      <a:gd name="T10" fmla="*/ 17 w 36"/>
                      <a:gd name="T11" fmla="*/ 61 h 123"/>
                      <a:gd name="T12" fmla="*/ 17 w 36"/>
                      <a:gd name="T13" fmla="*/ 0 h 123"/>
                      <a:gd name="T14" fmla="*/ 18 w 36"/>
                      <a:gd name="T15" fmla="*/ 0 h 123"/>
                      <a:gd name="T16" fmla="*/ 18 w 36"/>
                      <a:gd name="T17" fmla="*/ 61 h 123"/>
                      <a:gd name="T18" fmla="*/ 17 w 36"/>
                      <a:gd name="T19" fmla="*/ 61 h 123"/>
                      <a:gd name="T20" fmla="*/ 0 w 36"/>
                      <a:gd name="T21" fmla="*/ 122 h 123"/>
                      <a:gd name="T22" fmla="*/ 36 w 36"/>
                      <a:gd name="T23" fmla="*/ 122 h 123"/>
                      <a:gd name="T24" fmla="*/ 36 w 36"/>
                      <a:gd name="T25" fmla="*/ 123 h 123"/>
                      <a:gd name="T26" fmla="*/ 0 w 36"/>
                      <a:gd name="T27" fmla="*/ 123 h 123"/>
                      <a:gd name="T28" fmla="*/ 0 w 36"/>
                      <a:gd name="T29" fmla="*/ 122 h 123"/>
                      <a:gd name="T30" fmla="*/ 0 w 36"/>
                      <a:gd name="T31" fmla="*/ 0 h 123"/>
                      <a:gd name="T32" fmla="*/ 36 w 36"/>
                      <a:gd name="T33" fmla="*/ 0 h 123"/>
                      <a:gd name="T34" fmla="*/ 36 w 36"/>
                      <a:gd name="T35" fmla="*/ 0 h 123"/>
                      <a:gd name="T36" fmla="*/ 0 w 36"/>
                      <a:gd name="T37" fmla="*/ 0 h 123"/>
                      <a:gd name="T38" fmla="*/ 0 w 36"/>
                      <a:gd name="T3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123">
                        <a:moveTo>
                          <a:pt x="18" y="61"/>
                        </a:moveTo>
                        <a:lnTo>
                          <a:pt x="18" y="123"/>
                        </a:lnTo>
                        <a:lnTo>
                          <a:pt x="17" y="123"/>
                        </a:lnTo>
                        <a:lnTo>
                          <a:pt x="17" y="61"/>
                        </a:lnTo>
                        <a:lnTo>
                          <a:pt x="18" y="61"/>
                        </a:lnTo>
                        <a:close/>
                        <a:moveTo>
                          <a:pt x="17" y="61"/>
                        </a:moveTo>
                        <a:lnTo>
                          <a:pt x="17" y="0"/>
                        </a:lnTo>
                        <a:lnTo>
                          <a:pt x="18" y="0"/>
                        </a:lnTo>
                        <a:lnTo>
                          <a:pt x="18" y="61"/>
                        </a:lnTo>
                        <a:lnTo>
                          <a:pt x="17" y="61"/>
                        </a:lnTo>
                        <a:close/>
                        <a:moveTo>
                          <a:pt x="0" y="122"/>
                        </a:moveTo>
                        <a:lnTo>
                          <a:pt x="36" y="122"/>
                        </a:lnTo>
                        <a:lnTo>
                          <a:pt x="36" y="123"/>
                        </a:lnTo>
                        <a:lnTo>
                          <a:pt x="0" y="123"/>
                        </a:lnTo>
                        <a:lnTo>
                          <a:pt x="0" y="122"/>
                        </a:lnTo>
                        <a:close/>
                        <a:moveTo>
                          <a:pt x="0" y="0"/>
                        </a:moveTo>
                        <a:lnTo>
                          <a:pt x="36" y="0"/>
                        </a:lnTo>
                        <a:lnTo>
                          <a:pt x="36" y="0"/>
                        </a:lnTo>
                        <a:lnTo>
                          <a:pt x="0" y="0"/>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71" name="Freeform 1818"/>
                  <p:cNvSpPr>
                    <a:spLocks noEditPoints="1"/>
                  </p:cNvSpPr>
                  <p:nvPr/>
                </p:nvSpPr>
                <p:spPr bwMode="auto">
                  <a:xfrm>
                    <a:off x="2911930" y="1755282"/>
                    <a:ext cx="26399" cy="75899"/>
                  </a:xfrm>
                  <a:custGeom>
                    <a:avLst/>
                    <a:gdLst>
                      <a:gd name="T0" fmla="*/ 18 w 36"/>
                      <a:gd name="T1" fmla="*/ 62 h 124"/>
                      <a:gd name="T2" fmla="*/ 18 w 36"/>
                      <a:gd name="T3" fmla="*/ 124 h 124"/>
                      <a:gd name="T4" fmla="*/ 17 w 36"/>
                      <a:gd name="T5" fmla="*/ 124 h 124"/>
                      <a:gd name="T6" fmla="*/ 17 w 36"/>
                      <a:gd name="T7" fmla="*/ 62 h 124"/>
                      <a:gd name="T8" fmla="*/ 18 w 36"/>
                      <a:gd name="T9" fmla="*/ 62 h 124"/>
                      <a:gd name="T10" fmla="*/ 17 w 36"/>
                      <a:gd name="T11" fmla="*/ 62 h 124"/>
                      <a:gd name="T12" fmla="*/ 17 w 36"/>
                      <a:gd name="T13" fmla="*/ 1 h 124"/>
                      <a:gd name="T14" fmla="*/ 18 w 36"/>
                      <a:gd name="T15" fmla="*/ 1 h 124"/>
                      <a:gd name="T16" fmla="*/ 18 w 36"/>
                      <a:gd name="T17" fmla="*/ 62 h 124"/>
                      <a:gd name="T18" fmla="*/ 17 w 36"/>
                      <a:gd name="T19" fmla="*/ 62 h 124"/>
                      <a:gd name="T20" fmla="*/ 0 w 36"/>
                      <a:gd name="T21" fmla="*/ 123 h 124"/>
                      <a:gd name="T22" fmla="*/ 36 w 36"/>
                      <a:gd name="T23" fmla="*/ 123 h 124"/>
                      <a:gd name="T24" fmla="*/ 36 w 36"/>
                      <a:gd name="T25" fmla="*/ 124 h 124"/>
                      <a:gd name="T26" fmla="*/ 0 w 36"/>
                      <a:gd name="T27" fmla="*/ 124 h 124"/>
                      <a:gd name="T28" fmla="*/ 0 w 36"/>
                      <a:gd name="T29" fmla="*/ 123 h 124"/>
                      <a:gd name="T30" fmla="*/ 0 w 36"/>
                      <a:gd name="T31" fmla="*/ 0 h 124"/>
                      <a:gd name="T32" fmla="*/ 36 w 36"/>
                      <a:gd name="T33" fmla="*/ 0 h 124"/>
                      <a:gd name="T34" fmla="*/ 36 w 36"/>
                      <a:gd name="T35" fmla="*/ 1 h 124"/>
                      <a:gd name="T36" fmla="*/ 0 w 36"/>
                      <a:gd name="T37" fmla="*/ 1 h 124"/>
                      <a:gd name="T38" fmla="*/ 0 w 36"/>
                      <a:gd name="T3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124">
                        <a:moveTo>
                          <a:pt x="18" y="62"/>
                        </a:moveTo>
                        <a:lnTo>
                          <a:pt x="18" y="124"/>
                        </a:lnTo>
                        <a:lnTo>
                          <a:pt x="17" y="124"/>
                        </a:lnTo>
                        <a:lnTo>
                          <a:pt x="17" y="62"/>
                        </a:lnTo>
                        <a:lnTo>
                          <a:pt x="18" y="62"/>
                        </a:lnTo>
                        <a:close/>
                        <a:moveTo>
                          <a:pt x="17" y="62"/>
                        </a:moveTo>
                        <a:lnTo>
                          <a:pt x="17" y="1"/>
                        </a:lnTo>
                        <a:lnTo>
                          <a:pt x="18" y="1"/>
                        </a:lnTo>
                        <a:lnTo>
                          <a:pt x="18" y="62"/>
                        </a:lnTo>
                        <a:lnTo>
                          <a:pt x="17" y="62"/>
                        </a:lnTo>
                        <a:close/>
                        <a:moveTo>
                          <a:pt x="0" y="123"/>
                        </a:moveTo>
                        <a:lnTo>
                          <a:pt x="36" y="123"/>
                        </a:lnTo>
                        <a:lnTo>
                          <a:pt x="36" y="124"/>
                        </a:lnTo>
                        <a:lnTo>
                          <a:pt x="0" y="124"/>
                        </a:lnTo>
                        <a:lnTo>
                          <a:pt x="0" y="123"/>
                        </a:lnTo>
                        <a:close/>
                        <a:moveTo>
                          <a:pt x="0" y="0"/>
                        </a:moveTo>
                        <a:lnTo>
                          <a:pt x="36" y="0"/>
                        </a:lnTo>
                        <a:lnTo>
                          <a:pt x="36" y="1"/>
                        </a:lnTo>
                        <a:lnTo>
                          <a:pt x="0" y="1"/>
                        </a:lnTo>
                        <a:lnTo>
                          <a:pt x="0"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72" name="Freeform 1819"/>
                  <p:cNvSpPr>
                    <a:spLocks/>
                  </p:cNvSpPr>
                  <p:nvPr/>
                </p:nvSpPr>
                <p:spPr bwMode="auto">
                  <a:xfrm>
                    <a:off x="1525976" y="1858725"/>
                    <a:ext cx="1399154" cy="358685"/>
                  </a:xfrm>
                  <a:custGeom>
                    <a:avLst/>
                    <a:gdLst>
                      <a:gd name="T0" fmla="*/ 3 w 15889"/>
                      <a:gd name="T1" fmla="*/ 4865 h 4873"/>
                      <a:gd name="T2" fmla="*/ 2651 w 15889"/>
                      <a:gd name="T3" fmla="*/ 3481 h 4873"/>
                      <a:gd name="T4" fmla="*/ 5299 w 15889"/>
                      <a:gd name="T5" fmla="*/ 2337 h 4873"/>
                      <a:gd name="T6" fmla="*/ 7947 w 15889"/>
                      <a:gd name="T7" fmla="*/ 1361 h 4873"/>
                      <a:gd name="T8" fmla="*/ 10595 w 15889"/>
                      <a:gd name="T9" fmla="*/ 633 h 4873"/>
                      <a:gd name="T10" fmla="*/ 13236 w 15889"/>
                      <a:gd name="T11" fmla="*/ 1 h 4873"/>
                      <a:gd name="T12" fmla="*/ 13237 w 15889"/>
                      <a:gd name="T13" fmla="*/ 1 h 4873"/>
                      <a:gd name="T14" fmla="*/ 15885 w 15889"/>
                      <a:gd name="T15" fmla="*/ 513 h 4873"/>
                      <a:gd name="T16" fmla="*/ 15888 w 15889"/>
                      <a:gd name="T17" fmla="*/ 517 h 4873"/>
                      <a:gd name="T18" fmla="*/ 15884 w 15889"/>
                      <a:gd name="T19" fmla="*/ 520 h 4873"/>
                      <a:gd name="T20" fmla="*/ 13236 w 15889"/>
                      <a:gd name="T21" fmla="*/ 8 h 4873"/>
                      <a:gd name="T22" fmla="*/ 13237 w 15889"/>
                      <a:gd name="T23" fmla="*/ 8 h 4873"/>
                      <a:gd name="T24" fmla="*/ 10598 w 15889"/>
                      <a:gd name="T25" fmla="*/ 640 h 4873"/>
                      <a:gd name="T26" fmla="*/ 7950 w 15889"/>
                      <a:gd name="T27" fmla="*/ 1368 h 4873"/>
                      <a:gd name="T28" fmla="*/ 5302 w 15889"/>
                      <a:gd name="T29" fmla="*/ 2344 h 4873"/>
                      <a:gd name="T30" fmla="*/ 2654 w 15889"/>
                      <a:gd name="T31" fmla="*/ 3488 h 4873"/>
                      <a:gd name="T32" fmla="*/ 6 w 15889"/>
                      <a:gd name="T33" fmla="*/ 4872 h 4873"/>
                      <a:gd name="T34" fmla="*/ 1 w 15889"/>
                      <a:gd name="T35" fmla="*/ 4870 h 4873"/>
                      <a:gd name="T36" fmla="*/ 3 w 15889"/>
                      <a:gd name="T37" fmla="*/ 4865 h 4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889" h="4873">
                        <a:moveTo>
                          <a:pt x="3" y="4865"/>
                        </a:moveTo>
                        <a:lnTo>
                          <a:pt x="2651" y="3481"/>
                        </a:lnTo>
                        <a:lnTo>
                          <a:pt x="5299" y="2337"/>
                        </a:lnTo>
                        <a:lnTo>
                          <a:pt x="7947" y="1361"/>
                        </a:lnTo>
                        <a:lnTo>
                          <a:pt x="10595" y="633"/>
                        </a:lnTo>
                        <a:lnTo>
                          <a:pt x="13236" y="1"/>
                        </a:lnTo>
                        <a:cubicBezTo>
                          <a:pt x="13236" y="0"/>
                          <a:pt x="13237" y="0"/>
                          <a:pt x="13237" y="1"/>
                        </a:cubicBezTo>
                        <a:lnTo>
                          <a:pt x="15885" y="513"/>
                        </a:lnTo>
                        <a:cubicBezTo>
                          <a:pt x="15887" y="513"/>
                          <a:pt x="15889" y="515"/>
                          <a:pt x="15888" y="517"/>
                        </a:cubicBezTo>
                        <a:cubicBezTo>
                          <a:pt x="15888" y="519"/>
                          <a:pt x="15886" y="521"/>
                          <a:pt x="15884" y="520"/>
                        </a:cubicBezTo>
                        <a:lnTo>
                          <a:pt x="13236" y="8"/>
                        </a:lnTo>
                        <a:lnTo>
                          <a:pt x="13237" y="8"/>
                        </a:lnTo>
                        <a:lnTo>
                          <a:pt x="10598" y="640"/>
                        </a:lnTo>
                        <a:lnTo>
                          <a:pt x="7950" y="1368"/>
                        </a:lnTo>
                        <a:lnTo>
                          <a:pt x="5302" y="2344"/>
                        </a:lnTo>
                        <a:lnTo>
                          <a:pt x="2654" y="3488"/>
                        </a:lnTo>
                        <a:lnTo>
                          <a:pt x="6" y="4872"/>
                        </a:lnTo>
                        <a:cubicBezTo>
                          <a:pt x="4" y="4873"/>
                          <a:pt x="2" y="4872"/>
                          <a:pt x="1" y="4870"/>
                        </a:cubicBezTo>
                        <a:cubicBezTo>
                          <a:pt x="0" y="4868"/>
                          <a:pt x="1" y="4866"/>
                          <a:pt x="3" y="4865"/>
                        </a:cubicBezTo>
                        <a:close/>
                      </a:path>
                    </a:pathLst>
                  </a:custGeom>
                  <a:solidFill>
                    <a:srgbClr val="000000"/>
                  </a:solidFill>
                  <a:ln w="9525" cap="flat">
                    <a:solidFill>
                      <a:srgbClr val="000000"/>
                    </a:solidFill>
                    <a:prstDash val="dash"/>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73" name="Oval 1820"/>
                  <p:cNvSpPr>
                    <a:spLocks noChangeArrowheads="1"/>
                  </p:cNvSpPr>
                  <p:nvPr/>
                </p:nvSpPr>
                <p:spPr bwMode="auto">
                  <a:xfrm>
                    <a:off x="1511310" y="2204557"/>
                    <a:ext cx="29332" cy="24484"/>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74" name="Oval 1821"/>
                  <p:cNvSpPr>
                    <a:spLocks noChangeArrowheads="1"/>
                  </p:cNvSpPr>
                  <p:nvPr/>
                </p:nvSpPr>
                <p:spPr bwMode="auto">
                  <a:xfrm>
                    <a:off x="1511310" y="2204557"/>
                    <a:ext cx="29332" cy="24484"/>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75" name="Oval 1822"/>
                  <p:cNvSpPr>
                    <a:spLocks noChangeArrowheads="1"/>
                  </p:cNvSpPr>
                  <p:nvPr/>
                </p:nvSpPr>
                <p:spPr bwMode="auto">
                  <a:xfrm>
                    <a:off x="1744502" y="2102950"/>
                    <a:ext cx="29332" cy="2387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76" name="Oval 1823"/>
                  <p:cNvSpPr>
                    <a:spLocks noChangeArrowheads="1"/>
                  </p:cNvSpPr>
                  <p:nvPr/>
                </p:nvSpPr>
                <p:spPr bwMode="auto">
                  <a:xfrm>
                    <a:off x="1744502" y="2102950"/>
                    <a:ext cx="29332"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77" name="Oval 1824"/>
                  <p:cNvSpPr>
                    <a:spLocks noChangeArrowheads="1"/>
                  </p:cNvSpPr>
                  <p:nvPr/>
                </p:nvSpPr>
                <p:spPr bwMode="auto">
                  <a:xfrm>
                    <a:off x="1977694" y="2019093"/>
                    <a:ext cx="28599" cy="2387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78" name="Oval 1825"/>
                  <p:cNvSpPr>
                    <a:spLocks noChangeArrowheads="1"/>
                  </p:cNvSpPr>
                  <p:nvPr/>
                </p:nvSpPr>
                <p:spPr bwMode="auto">
                  <a:xfrm>
                    <a:off x="1977694" y="2019093"/>
                    <a:ext cx="28599"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79" name="Oval 1826"/>
                  <p:cNvSpPr>
                    <a:spLocks noChangeArrowheads="1"/>
                  </p:cNvSpPr>
                  <p:nvPr/>
                </p:nvSpPr>
                <p:spPr bwMode="auto">
                  <a:xfrm>
                    <a:off x="2210886" y="1946866"/>
                    <a:ext cx="28599" cy="24484"/>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80" name="Oval 1827"/>
                  <p:cNvSpPr>
                    <a:spLocks noChangeArrowheads="1"/>
                  </p:cNvSpPr>
                  <p:nvPr/>
                </p:nvSpPr>
                <p:spPr bwMode="auto">
                  <a:xfrm>
                    <a:off x="2210886" y="1946866"/>
                    <a:ext cx="28599" cy="24484"/>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81" name="Oval 1828"/>
                  <p:cNvSpPr>
                    <a:spLocks noChangeArrowheads="1"/>
                  </p:cNvSpPr>
                  <p:nvPr/>
                </p:nvSpPr>
                <p:spPr bwMode="auto">
                  <a:xfrm>
                    <a:off x="2444079" y="1893615"/>
                    <a:ext cx="28599" cy="2387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82" name="Oval 1829"/>
                  <p:cNvSpPr>
                    <a:spLocks noChangeArrowheads="1"/>
                  </p:cNvSpPr>
                  <p:nvPr/>
                </p:nvSpPr>
                <p:spPr bwMode="auto">
                  <a:xfrm>
                    <a:off x="2444079" y="1893615"/>
                    <a:ext cx="28599"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83" name="Oval 1830"/>
                  <p:cNvSpPr>
                    <a:spLocks noChangeArrowheads="1"/>
                  </p:cNvSpPr>
                  <p:nvPr/>
                </p:nvSpPr>
                <p:spPr bwMode="auto">
                  <a:xfrm>
                    <a:off x="2676537" y="1847096"/>
                    <a:ext cx="28599" cy="2387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84" name="Oval 1831"/>
                  <p:cNvSpPr>
                    <a:spLocks noChangeArrowheads="1"/>
                  </p:cNvSpPr>
                  <p:nvPr/>
                </p:nvSpPr>
                <p:spPr bwMode="auto">
                  <a:xfrm>
                    <a:off x="2676537" y="1847096"/>
                    <a:ext cx="28599"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85" name="Oval 1832"/>
                  <p:cNvSpPr>
                    <a:spLocks noChangeArrowheads="1"/>
                  </p:cNvSpPr>
                  <p:nvPr/>
                </p:nvSpPr>
                <p:spPr bwMode="auto">
                  <a:xfrm>
                    <a:off x="2909730" y="1885045"/>
                    <a:ext cx="28599" cy="2387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86" name="Oval 1833"/>
                  <p:cNvSpPr>
                    <a:spLocks noChangeArrowheads="1"/>
                  </p:cNvSpPr>
                  <p:nvPr/>
                </p:nvSpPr>
                <p:spPr bwMode="auto">
                  <a:xfrm>
                    <a:off x="2909730" y="1885045"/>
                    <a:ext cx="28599"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87" name="Freeform 1834"/>
                  <p:cNvSpPr>
                    <a:spLocks/>
                  </p:cNvSpPr>
                  <p:nvPr/>
                </p:nvSpPr>
                <p:spPr bwMode="auto">
                  <a:xfrm>
                    <a:off x="1525976" y="1847096"/>
                    <a:ext cx="1399154" cy="370315"/>
                  </a:xfrm>
                  <a:custGeom>
                    <a:avLst/>
                    <a:gdLst>
                      <a:gd name="T0" fmla="*/ 3 w 15889"/>
                      <a:gd name="T1" fmla="*/ 5025 h 5033"/>
                      <a:gd name="T2" fmla="*/ 2651 w 15889"/>
                      <a:gd name="T3" fmla="*/ 3641 h 5033"/>
                      <a:gd name="T4" fmla="*/ 5299 w 15889"/>
                      <a:gd name="T5" fmla="*/ 2497 h 5033"/>
                      <a:gd name="T6" fmla="*/ 7947 w 15889"/>
                      <a:gd name="T7" fmla="*/ 1521 h 5033"/>
                      <a:gd name="T8" fmla="*/ 10595 w 15889"/>
                      <a:gd name="T9" fmla="*/ 793 h 5033"/>
                      <a:gd name="T10" fmla="*/ 13235 w 15889"/>
                      <a:gd name="T11" fmla="*/ 1 h 5033"/>
                      <a:gd name="T12" fmla="*/ 13237 w 15889"/>
                      <a:gd name="T13" fmla="*/ 0 h 5033"/>
                      <a:gd name="T14" fmla="*/ 15885 w 15889"/>
                      <a:gd name="T15" fmla="*/ 280 h 5033"/>
                      <a:gd name="T16" fmla="*/ 15888 w 15889"/>
                      <a:gd name="T17" fmla="*/ 285 h 5033"/>
                      <a:gd name="T18" fmla="*/ 15884 w 15889"/>
                      <a:gd name="T19" fmla="*/ 288 h 5033"/>
                      <a:gd name="T20" fmla="*/ 13236 w 15889"/>
                      <a:gd name="T21" fmla="*/ 8 h 5033"/>
                      <a:gd name="T22" fmla="*/ 13238 w 15889"/>
                      <a:gd name="T23" fmla="*/ 8 h 5033"/>
                      <a:gd name="T24" fmla="*/ 10598 w 15889"/>
                      <a:gd name="T25" fmla="*/ 800 h 5033"/>
                      <a:gd name="T26" fmla="*/ 7950 w 15889"/>
                      <a:gd name="T27" fmla="*/ 1528 h 5033"/>
                      <a:gd name="T28" fmla="*/ 5302 w 15889"/>
                      <a:gd name="T29" fmla="*/ 2504 h 5033"/>
                      <a:gd name="T30" fmla="*/ 2654 w 15889"/>
                      <a:gd name="T31" fmla="*/ 3648 h 5033"/>
                      <a:gd name="T32" fmla="*/ 6 w 15889"/>
                      <a:gd name="T33" fmla="*/ 5032 h 5033"/>
                      <a:gd name="T34" fmla="*/ 1 w 15889"/>
                      <a:gd name="T35" fmla="*/ 5030 h 5033"/>
                      <a:gd name="T36" fmla="*/ 3 w 15889"/>
                      <a:gd name="T37" fmla="*/ 5025 h 5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889" h="5033">
                        <a:moveTo>
                          <a:pt x="3" y="5025"/>
                        </a:moveTo>
                        <a:lnTo>
                          <a:pt x="2651" y="3641"/>
                        </a:lnTo>
                        <a:lnTo>
                          <a:pt x="5299" y="2497"/>
                        </a:lnTo>
                        <a:lnTo>
                          <a:pt x="7947" y="1521"/>
                        </a:lnTo>
                        <a:lnTo>
                          <a:pt x="10595" y="793"/>
                        </a:lnTo>
                        <a:lnTo>
                          <a:pt x="13235" y="1"/>
                        </a:lnTo>
                        <a:cubicBezTo>
                          <a:pt x="13236" y="0"/>
                          <a:pt x="13236" y="0"/>
                          <a:pt x="13237" y="0"/>
                        </a:cubicBezTo>
                        <a:lnTo>
                          <a:pt x="15885" y="280"/>
                        </a:lnTo>
                        <a:cubicBezTo>
                          <a:pt x="15887" y="281"/>
                          <a:pt x="15889" y="283"/>
                          <a:pt x="15888" y="285"/>
                        </a:cubicBezTo>
                        <a:cubicBezTo>
                          <a:pt x="15888" y="287"/>
                          <a:pt x="15886" y="289"/>
                          <a:pt x="15884" y="288"/>
                        </a:cubicBezTo>
                        <a:lnTo>
                          <a:pt x="13236" y="8"/>
                        </a:lnTo>
                        <a:lnTo>
                          <a:pt x="13238" y="8"/>
                        </a:lnTo>
                        <a:lnTo>
                          <a:pt x="10598" y="800"/>
                        </a:lnTo>
                        <a:lnTo>
                          <a:pt x="7950" y="1528"/>
                        </a:lnTo>
                        <a:lnTo>
                          <a:pt x="5302" y="2504"/>
                        </a:lnTo>
                        <a:lnTo>
                          <a:pt x="2654" y="3648"/>
                        </a:lnTo>
                        <a:lnTo>
                          <a:pt x="6" y="5032"/>
                        </a:lnTo>
                        <a:cubicBezTo>
                          <a:pt x="4" y="5033"/>
                          <a:pt x="2" y="5032"/>
                          <a:pt x="1" y="5030"/>
                        </a:cubicBezTo>
                        <a:cubicBezTo>
                          <a:pt x="0" y="5028"/>
                          <a:pt x="1" y="5026"/>
                          <a:pt x="3" y="5025"/>
                        </a:cubicBezTo>
                        <a:close/>
                      </a:path>
                    </a:pathLst>
                  </a:custGeom>
                  <a:solidFill>
                    <a:srgbClr val="000000"/>
                  </a:solidFill>
                  <a:ln w="9525" cap="flat">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88" name="Rectangle 1835"/>
                  <p:cNvSpPr>
                    <a:spLocks noChangeArrowheads="1"/>
                  </p:cNvSpPr>
                  <p:nvPr/>
                </p:nvSpPr>
                <p:spPr bwMode="auto">
                  <a:xfrm>
                    <a:off x="1511310" y="2204557"/>
                    <a:ext cx="29332" cy="244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89" name="Rectangle 1836"/>
                  <p:cNvSpPr>
                    <a:spLocks noChangeArrowheads="1"/>
                  </p:cNvSpPr>
                  <p:nvPr/>
                </p:nvSpPr>
                <p:spPr bwMode="auto">
                  <a:xfrm>
                    <a:off x="1511310" y="2204557"/>
                    <a:ext cx="29332" cy="24484"/>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90" name="Rectangle 1837"/>
                  <p:cNvSpPr>
                    <a:spLocks noChangeArrowheads="1"/>
                  </p:cNvSpPr>
                  <p:nvPr/>
                </p:nvSpPr>
                <p:spPr bwMode="auto">
                  <a:xfrm>
                    <a:off x="1744502" y="2102950"/>
                    <a:ext cx="29332" cy="238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1" name="Rectangle 1838"/>
                  <p:cNvSpPr>
                    <a:spLocks noChangeArrowheads="1"/>
                  </p:cNvSpPr>
                  <p:nvPr/>
                </p:nvSpPr>
                <p:spPr bwMode="auto">
                  <a:xfrm>
                    <a:off x="1744502" y="2102950"/>
                    <a:ext cx="29332" cy="23872"/>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92" name="Rectangle 1839"/>
                  <p:cNvSpPr>
                    <a:spLocks noChangeArrowheads="1"/>
                  </p:cNvSpPr>
                  <p:nvPr/>
                </p:nvSpPr>
                <p:spPr bwMode="auto">
                  <a:xfrm>
                    <a:off x="1977694" y="2019093"/>
                    <a:ext cx="28599" cy="238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3" name="Rectangle 1840"/>
                  <p:cNvSpPr>
                    <a:spLocks noChangeArrowheads="1"/>
                  </p:cNvSpPr>
                  <p:nvPr/>
                </p:nvSpPr>
                <p:spPr bwMode="auto">
                  <a:xfrm>
                    <a:off x="1977694" y="2019093"/>
                    <a:ext cx="28599" cy="23872"/>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94" name="Rectangle 1841"/>
                  <p:cNvSpPr>
                    <a:spLocks noChangeArrowheads="1"/>
                  </p:cNvSpPr>
                  <p:nvPr/>
                </p:nvSpPr>
                <p:spPr bwMode="auto">
                  <a:xfrm>
                    <a:off x="2210886" y="1946866"/>
                    <a:ext cx="28599" cy="244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5" name="Rectangle 1842"/>
                  <p:cNvSpPr>
                    <a:spLocks noChangeArrowheads="1"/>
                  </p:cNvSpPr>
                  <p:nvPr/>
                </p:nvSpPr>
                <p:spPr bwMode="auto">
                  <a:xfrm>
                    <a:off x="2210886" y="1946866"/>
                    <a:ext cx="28599" cy="24484"/>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96" name="Rectangle 1843"/>
                  <p:cNvSpPr>
                    <a:spLocks noChangeArrowheads="1"/>
                  </p:cNvSpPr>
                  <p:nvPr/>
                </p:nvSpPr>
                <p:spPr bwMode="auto">
                  <a:xfrm>
                    <a:off x="2444079" y="1893615"/>
                    <a:ext cx="28599" cy="238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7" name="Rectangle 1844"/>
                  <p:cNvSpPr>
                    <a:spLocks noChangeArrowheads="1"/>
                  </p:cNvSpPr>
                  <p:nvPr/>
                </p:nvSpPr>
                <p:spPr bwMode="auto">
                  <a:xfrm>
                    <a:off x="2444079" y="1893615"/>
                    <a:ext cx="28599" cy="23872"/>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98" name="Rectangle 1845"/>
                  <p:cNvSpPr>
                    <a:spLocks noChangeArrowheads="1"/>
                  </p:cNvSpPr>
                  <p:nvPr/>
                </p:nvSpPr>
                <p:spPr bwMode="auto">
                  <a:xfrm>
                    <a:off x="2676537" y="1835466"/>
                    <a:ext cx="28599" cy="238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9" name="Rectangle 1846"/>
                  <p:cNvSpPr>
                    <a:spLocks noChangeArrowheads="1"/>
                  </p:cNvSpPr>
                  <p:nvPr/>
                </p:nvSpPr>
                <p:spPr bwMode="auto">
                  <a:xfrm>
                    <a:off x="2676537" y="1835466"/>
                    <a:ext cx="28599" cy="23872"/>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00" name="Rectangle 1847"/>
                  <p:cNvSpPr>
                    <a:spLocks noChangeArrowheads="1"/>
                  </p:cNvSpPr>
                  <p:nvPr/>
                </p:nvSpPr>
                <p:spPr bwMode="auto">
                  <a:xfrm>
                    <a:off x="2909730" y="1855665"/>
                    <a:ext cx="28599" cy="244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01" name="Rectangle 1848"/>
                  <p:cNvSpPr>
                    <a:spLocks noChangeArrowheads="1"/>
                  </p:cNvSpPr>
                  <p:nvPr/>
                </p:nvSpPr>
                <p:spPr bwMode="auto">
                  <a:xfrm>
                    <a:off x="2909730" y="1855665"/>
                    <a:ext cx="28599" cy="24484"/>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02" name="Freeform 1849"/>
                  <p:cNvSpPr>
                    <a:spLocks/>
                  </p:cNvSpPr>
                  <p:nvPr/>
                </p:nvSpPr>
                <p:spPr bwMode="auto">
                  <a:xfrm>
                    <a:off x="1525976" y="1516567"/>
                    <a:ext cx="1399154" cy="700844"/>
                  </a:xfrm>
                  <a:custGeom>
                    <a:avLst/>
                    <a:gdLst>
                      <a:gd name="T0" fmla="*/ 2 w 15889"/>
                      <a:gd name="T1" fmla="*/ 9522 h 9529"/>
                      <a:gd name="T2" fmla="*/ 2650 w 15889"/>
                      <a:gd name="T3" fmla="*/ 6594 h 9529"/>
                      <a:gd name="T4" fmla="*/ 5298 w 15889"/>
                      <a:gd name="T5" fmla="*/ 4313 h 9529"/>
                      <a:gd name="T6" fmla="*/ 7946 w 15889"/>
                      <a:gd name="T7" fmla="*/ 1874 h 9529"/>
                      <a:gd name="T8" fmla="*/ 10594 w 15889"/>
                      <a:gd name="T9" fmla="*/ 1 h 9529"/>
                      <a:gd name="T10" fmla="*/ 10600 w 15889"/>
                      <a:gd name="T11" fmla="*/ 2 h 9529"/>
                      <a:gd name="T12" fmla="*/ 13240 w 15889"/>
                      <a:gd name="T13" fmla="*/ 3562 h 9529"/>
                      <a:gd name="T14" fmla="*/ 13237 w 15889"/>
                      <a:gd name="T15" fmla="*/ 3561 h 9529"/>
                      <a:gd name="T16" fmla="*/ 15885 w 15889"/>
                      <a:gd name="T17" fmla="*/ 3905 h 9529"/>
                      <a:gd name="T18" fmla="*/ 15888 w 15889"/>
                      <a:gd name="T19" fmla="*/ 3909 h 9529"/>
                      <a:gd name="T20" fmla="*/ 15884 w 15889"/>
                      <a:gd name="T21" fmla="*/ 3912 h 9529"/>
                      <a:gd name="T22" fmla="*/ 13236 w 15889"/>
                      <a:gd name="T23" fmla="*/ 3568 h 9529"/>
                      <a:gd name="T24" fmla="*/ 13233 w 15889"/>
                      <a:gd name="T25" fmla="*/ 3567 h 9529"/>
                      <a:gd name="T26" fmla="*/ 10593 w 15889"/>
                      <a:gd name="T27" fmla="*/ 7 h 9529"/>
                      <a:gd name="T28" fmla="*/ 10599 w 15889"/>
                      <a:gd name="T29" fmla="*/ 8 h 9529"/>
                      <a:gd name="T30" fmla="*/ 7951 w 15889"/>
                      <a:gd name="T31" fmla="*/ 1879 h 9529"/>
                      <a:gd name="T32" fmla="*/ 5303 w 15889"/>
                      <a:gd name="T33" fmla="*/ 4319 h 9529"/>
                      <a:gd name="T34" fmla="*/ 2655 w 15889"/>
                      <a:gd name="T35" fmla="*/ 6599 h 9529"/>
                      <a:gd name="T36" fmla="*/ 7 w 15889"/>
                      <a:gd name="T37" fmla="*/ 9527 h 9529"/>
                      <a:gd name="T38" fmla="*/ 2 w 15889"/>
                      <a:gd name="T39" fmla="*/ 9527 h 9529"/>
                      <a:gd name="T40" fmla="*/ 2 w 15889"/>
                      <a:gd name="T41" fmla="*/ 9522 h 9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889" h="9529">
                        <a:moveTo>
                          <a:pt x="2" y="9522"/>
                        </a:moveTo>
                        <a:lnTo>
                          <a:pt x="2650" y="6594"/>
                        </a:lnTo>
                        <a:lnTo>
                          <a:pt x="5298" y="4313"/>
                        </a:lnTo>
                        <a:lnTo>
                          <a:pt x="7946" y="1874"/>
                        </a:lnTo>
                        <a:lnTo>
                          <a:pt x="10594" y="1"/>
                        </a:lnTo>
                        <a:cubicBezTo>
                          <a:pt x="10596" y="0"/>
                          <a:pt x="10598" y="0"/>
                          <a:pt x="10600" y="2"/>
                        </a:cubicBezTo>
                        <a:lnTo>
                          <a:pt x="13240" y="3562"/>
                        </a:lnTo>
                        <a:lnTo>
                          <a:pt x="13237" y="3561"/>
                        </a:lnTo>
                        <a:lnTo>
                          <a:pt x="15885" y="3905"/>
                        </a:lnTo>
                        <a:cubicBezTo>
                          <a:pt x="15887" y="3905"/>
                          <a:pt x="15889" y="3907"/>
                          <a:pt x="15888" y="3909"/>
                        </a:cubicBezTo>
                        <a:cubicBezTo>
                          <a:pt x="15888" y="3911"/>
                          <a:pt x="15886" y="3913"/>
                          <a:pt x="15884" y="3912"/>
                        </a:cubicBezTo>
                        <a:lnTo>
                          <a:pt x="13236" y="3568"/>
                        </a:lnTo>
                        <a:cubicBezTo>
                          <a:pt x="13235" y="3568"/>
                          <a:pt x="13234" y="3568"/>
                          <a:pt x="13233" y="3567"/>
                        </a:cubicBezTo>
                        <a:lnTo>
                          <a:pt x="10593" y="7"/>
                        </a:lnTo>
                        <a:lnTo>
                          <a:pt x="10599" y="8"/>
                        </a:lnTo>
                        <a:lnTo>
                          <a:pt x="7951" y="1879"/>
                        </a:lnTo>
                        <a:lnTo>
                          <a:pt x="5303" y="4319"/>
                        </a:lnTo>
                        <a:lnTo>
                          <a:pt x="2655" y="6599"/>
                        </a:lnTo>
                        <a:lnTo>
                          <a:pt x="7" y="9527"/>
                        </a:lnTo>
                        <a:cubicBezTo>
                          <a:pt x="6" y="9529"/>
                          <a:pt x="3" y="9529"/>
                          <a:pt x="2" y="9527"/>
                        </a:cubicBezTo>
                        <a:cubicBezTo>
                          <a:pt x="0" y="9526"/>
                          <a:pt x="0" y="9523"/>
                          <a:pt x="2" y="9522"/>
                        </a:cubicBezTo>
                        <a:close/>
                      </a:path>
                    </a:pathLst>
                  </a:cu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03" name="Oval 1850"/>
                  <p:cNvSpPr>
                    <a:spLocks noChangeArrowheads="1"/>
                  </p:cNvSpPr>
                  <p:nvPr/>
                </p:nvSpPr>
                <p:spPr bwMode="auto">
                  <a:xfrm>
                    <a:off x="1511310" y="2204557"/>
                    <a:ext cx="29332" cy="24484"/>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04" name="Oval 1851"/>
                  <p:cNvSpPr>
                    <a:spLocks noChangeArrowheads="1"/>
                  </p:cNvSpPr>
                  <p:nvPr/>
                </p:nvSpPr>
                <p:spPr bwMode="auto">
                  <a:xfrm>
                    <a:off x="1511310" y="2204557"/>
                    <a:ext cx="29332" cy="24484"/>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05" name="Oval 1852"/>
                  <p:cNvSpPr>
                    <a:spLocks noChangeArrowheads="1"/>
                  </p:cNvSpPr>
                  <p:nvPr/>
                </p:nvSpPr>
                <p:spPr bwMode="auto">
                  <a:xfrm>
                    <a:off x="1744502" y="1989713"/>
                    <a:ext cx="29332" cy="23872"/>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06" name="Oval 1853"/>
                  <p:cNvSpPr>
                    <a:spLocks noChangeArrowheads="1"/>
                  </p:cNvSpPr>
                  <p:nvPr/>
                </p:nvSpPr>
                <p:spPr bwMode="auto">
                  <a:xfrm>
                    <a:off x="1744502" y="1989713"/>
                    <a:ext cx="29332"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07" name="Oval 1854"/>
                  <p:cNvSpPr>
                    <a:spLocks noChangeArrowheads="1"/>
                  </p:cNvSpPr>
                  <p:nvPr/>
                </p:nvSpPr>
                <p:spPr bwMode="auto">
                  <a:xfrm>
                    <a:off x="1977694" y="1822000"/>
                    <a:ext cx="28599" cy="23872"/>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08" name="Oval 1855"/>
                  <p:cNvSpPr>
                    <a:spLocks noChangeArrowheads="1"/>
                  </p:cNvSpPr>
                  <p:nvPr/>
                </p:nvSpPr>
                <p:spPr bwMode="auto">
                  <a:xfrm>
                    <a:off x="1977694" y="1822000"/>
                    <a:ext cx="28599"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09" name="Oval 1856"/>
                  <p:cNvSpPr>
                    <a:spLocks noChangeArrowheads="1"/>
                  </p:cNvSpPr>
                  <p:nvPr/>
                </p:nvSpPr>
                <p:spPr bwMode="auto">
                  <a:xfrm>
                    <a:off x="2210886" y="1642657"/>
                    <a:ext cx="28599" cy="23872"/>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10" name="Oval 1857"/>
                  <p:cNvSpPr>
                    <a:spLocks noChangeArrowheads="1"/>
                  </p:cNvSpPr>
                  <p:nvPr/>
                </p:nvSpPr>
                <p:spPr bwMode="auto">
                  <a:xfrm>
                    <a:off x="2210886" y="1642657"/>
                    <a:ext cx="28599"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11" name="Oval 1858"/>
                  <p:cNvSpPr>
                    <a:spLocks noChangeArrowheads="1"/>
                  </p:cNvSpPr>
                  <p:nvPr/>
                </p:nvSpPr>
                <p:spPr bwMode="auto">
                  <a:xfrm>
                    <a:off x="2444079" y="1504937"/>
                    <a:ext cx="28599" cy="23872"/>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12" name="Oval 1859"/>
                  <p:cNvSpPr>
                    <a:spLocks noChangeArrowheads="1"/>
                  </p:cNvSpPr>
                  <p:nvPr/>
                </p:nvSpPr>
                <p:spPr bwMode="auto">
                  <a:xfrm>
                    <a:off x="2444079" y="1504937"/>
                    <a:ext cx="28599"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13" name="Oval 1860"/>
                  <p:cNvSpPr>
                    <a:spLocks noChangeArrowheads="1"/>
                  </p:cNvSpPr>
                  <p:nvPr/>
                </p:nvSpPr>
                <p:spPr bwMode="auto">
                  <a:xfrm>
                    <a:off x="2676537" y="1766300"/>
                    <a:ext cx="28599" cy="24484"/>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14" name="Oval 1861"/>
                  <p:cNvSpPr>
                    <a:spLocks noChangeArrowheads="1"/>
                  </p:cNvSpPr>
                  <p:nvPr/>
                </p:nvSpPr>
                <p:spPr bwMode="auto">
                  <a:xfrm>
                    <a:off x="2676537" y="1766300"/>
                    <a:ext cx="28599" cy="24484"/>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15" name="Oval 1862"/>
                  <p:cNvSpPr>
                    <a:spLocks noChangeArrowheads="1"/>
                  </p:cNvSpPr>
                  <p:nvPr/>
                </p:nvSpPr>
                <p:spPr bwMode="auto">
                  <a:xfrm>
                    <a:off x="2909730" y="1792008"/>
                    <a:ext cx="28599" cy="23872"/>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16" name="Oval 1863"/>
                  <p:cNvSpPr>
                    <a:spLocks noChangeArrowheads="1"/>
                  </p:cNvSpPr>
                  <p:nvPr/>
                </p:nvSpPr>
                <p:spPr bwMode="auto">
                  <a:xfrm>
                    <a:off x="2909730" y="1792008"/>
                    <a:ext cx="28599" cy="23872"/>
                  </a:xfrm>
                  <a:prstGeom prst="ellipse">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17" name="Freeform 1864"/>
                  <p:cNvSpPr>
                    <a:spLocks/>
                  </p:cNvSpPr>
                  <p:nvPr/>
                </p:nvSpPr>
                <p:spPr bwMode="auto">
                  <a:xfrm>
                    <a:off x="1525976" y="1516567"/>
                    <a:ext cx="1399154" cy="700844"/>
                  </a:xfrm>
                  <a:custGeom>
                    <a:avLst/>
                    <a:gdLst>
                      <a:gd name="T0" fmla="*/ 2 w 15889"/>
                      <a:gd name="T1" fmla="*/ 9522 h 9529"/>
                      <a:gd name="T2" fmla="*/ 2650 w 15889"/>
                      <a:gd name="T3" fmla="*/ 6594 h 9529"/>
                      <a:gd name="T4" fmla="*/ 5298 w 15889"/>
                      <a:gd name="T5" fmla="*/ 4313 h 9529"/>
                      <a:gd name="T6" fmla="*/ 7946 w 15889"/>
                      <a:gd name="T7" fmla="*/ 1874 h 9529"/>
                      <a:gd name="T8" fmla="*/ 10594 w 15889"/>
                      <a:gd name="T9" fmla="*/ 1 h 9529"/>
                      <a:gd name="T10" fmla="*/ 10600 w 15889"/>
                      <a:gd name="T11" fmla="*/ 2 h 9529"/>
                      <a:gd name="T12" fmla="*/ 13240 w 15889"/>
                      <a:gd name="T13" fmla="*/ 3338 h 9529"/>
                      <a:gd name="T14" fmla="*/ 13237 w 15889"/>
                      <a:gd name="T15" fmla="*/ 3337 h 9529"/>
                      <a:gd name="T16" fmla="*/ 15885 w 15889"/>
                      <a:gd name="T17" fmla="*/ 3761 h 9529"/>
                      <a:gd name="T18" fmla="*/ 15888 w 15889"/>
                      <a:gd name="T19" fmla="*/ 3765 h 9529"/>
                      <a:gd name="T20" fmla="*/ 15884 w 15889"/>
                      <a:gd name="T21" fmla="*/ 3768 h 9529"/>
                      <a:gd name="T22" fmla="*/ 13236 w 15889"/>
                      <a:gd name="T23" fmla="*/ 3344 h 9529"/>
                      <a:gd name="T24" fmla="*/ 13233 w 15889"/>
                      <a:gd name="T25" fmla="*/ 3343 h 9529"/>
                      <a:gd name="T26" fmla="*/ 10593 w 15889"/>
                      <a:gd name="T27" fmla="*/ 7 h 9529"/>
                      <a:gd name="T28" fmla="*/ 10599 w 15889"/>
                      <a:gd name="T29" fmla="*/ 8 h 9529"/>
                      <a:gd name="T30" fmla="*/ 7951 w 15889"/>
                      <a:gd name="T31" fmla="*/ 1879 h 9529"/>
                      <a:gd name="T32" fmla="*/ 5303 w 15889"/>
                      <a:gd name="T33" fmla="*/ 4319 h 9529"/>
                      <a:gd name="T34" fmla="*/ 2655 w 15889"/>
                      <a:gd name="T35" fmla="*/ 6599 h 9529"/>
                      <a:gd name="T36" fmla="*/ 7 w 15889"/>
                      <a:gd name="T37" fmla="*/ 9527 h 9529"/>
                      <a:gd name="T38" fmla="*/ 2 w 15889"/>
                      <a:gd name="T39" fmla="*/ 9527 h 9529"/>
                      <a:gd name="T40" fmla="*/ 2 w 15889"/>
                      <a:gd name="T41" fmla="*/ 9522 h 9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889" h="9529">
                        <a:moveTo>
                          <a:pt x="2" y="9522"/>
                        </a:moveTo>
                        <a:lnTo>
                          <a:pt x="2650" y="6594"/>
                        </a:lnTo>
                        <a:lnTo>
                          <a:pt x="5298" y="4313"/>
                        </a:lnTo>
                        <a:lnTo>
                          <a:pt x="7946" y="1874"/>
                        </a:lnTo>
                        <a:lnTo>
                          <a:pt x="10594" y="1"/>
                        </a:lnTo>
                        <a:cubicBezTo>
                          <a:pt x="10596" y="0"/>
                          <a:pt x="10598" y="0"/>
                          <a:pt x="10600" y="2"/>
                        </a:cubicBezTo>
                        <a:lnTo>
                          <a:pt x="13240" y="3338"/>
                        </a:lnTo>
                        <a:lnTo>
                          <a:pt x="13237" y="3337"/>
                        </a:lnTo>
                        <a:lnTo>
                          <a:pt x="15885" y="3761"/>
                        </a:lnTo>
                        <a:cubicBezTo>
                          <a:pt x="15887" y="3761"/>
                          <a:pt x="15889" y="3763"/>
                          <a:pt x="15888" y="3765"/>
                        </a:cubicBezTo>
                        <a:cubicBezTo>
                          <a:pt x="15888" y="3767"/>
                          <a:pt x="15886" y="3769"/>
                          <a:pt x="15884" y="3768"/>
                        </a:cubicBezTo>
                        <a:lnTo>
                          <a:pt x="13236" y="3344"/>
                        </a:lnTo>
                        <a:cubicBezTo>
                          <a:pt x="13235" y="3344"/>
                          <a:pt x="13234" y="3344"/>
                          <a:pt x="13233" y="3343"/>
                        </a:cubicBezTo>
                        <a:lnTo>
                          <a:pt x="10593" y="7"/>
                        </a:lnTo>
                        <a:lnTo>
                          <a:pt x="10599" y="8"/>
                        </a:lnTo>
                        <a:lnTo>
                          <a:pt x="7951" y="1879"/>
                        </a:lnTo>
                        <a:lnTo>
                          <a:pt x="5303" y="4319"/>
                        </a:lnTo>
                        <a:lnTo>
                          <a:pt x="2655" y="6599"/>
                        </a:lnTo>
                        <a:lnTo>
                          <a:pt x="7" y="9527"/>
                        </a:lnTo>
                        <a:cubicBezTo>
                          <a:pt x="6" y="9529"/>
                          <a:pt x="3" y="9529"/>
                          <a:pt x="2" y="9527"/>
                        </a:cubicBezTo>
                        <a:cubicBezTo>
                          <a:pt x="0" y="9526"/>
                          <a:pt x="0" y="9523"/>
                          <a:pt x="2" y="9522"/>
                        </a:cubicBezTo>
                        <a:close/>
                      </a:path>
                    </a:pathLst>
                  </a:cu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18" name="Rectangle 1865"/>
                  <p:cNvSpPr>
                    <a:spLocks noChangeArrowheads="1"/>
                  </p:cNvSpPr>
                  <p:nvPr/>
                </p:nvSpPr>
                <p:spPr bwMode="auto">
                  <a:xfrm>
                    <a:off x="1511310" y="2204557"/>
                    <a:ext cx="29332" cy="2448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19" name="Rectangle 1866"/>
                  <p:cNvSpPr>
                    <a:spLocks noChangeArrowheads="1"/>
                  </p:cNvSpPr>
                  <p:nvPr/>
                </p:nvSpPr>
                <p:spPr bwMode="auto">
                  <a:xfrm>
                    <a:off x="1511310" y="2204557"/>
                    <a:ext cx="29332" cy="24484"/>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20" name="Rectangle 1867"/>
                  <p:cNvSpPr>
                    <a:spLocks noChangeArrowheads="1"/>
                  </p:cNvSpPr>
                  <p:nvPr/>
                </p:nvSpPr>
                <p:spPr bwMode="auto">
                  <a:xfrm>
                    <a:off x="1744502" y="1989713"/>
                    <a:ext cx="29332" cy="2387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1" name="Rectangle 1868"/>
                  <p:cNvSpPr>
                    <a:spLocks noChangeArrowheads="1"/>
                  </p:cNvSpPr>
                  <p:nvPr/>
                </p:nvSpPr>
                <p:spPr bwMode="auto">
                  <a:xfrm>
                    <a:off x="1744502" y="1989713"/>
                    <a:ext cx="29332" cy="23872"/>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22" name="Rectangle 1869"/>
                  <p:cNvSpPr>
                    <a:spLocks noChangeArrowheads="1"/>
                  </p:cNvSpPr>
                  <p:nvPr/>
                </p:nvSpPr>
                <p:spPr bwMode="auto">
                  <a:xfrm>
                    <a:off x="1977694" y="1822000"/>
                    <a:ext cx="28599" cy="2387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3" name="Rectangle 1870"/>
                  <p:cNvSpPr>
                    <a:spLocks noChangeArrowheads="1"/>
                  </p:cNvSpPr>
                  <p:nvPr/>
                </p:nvSpPr>
                <p:spPr bwMode="auto">
                  <a:xfrm>
                    <a:off x="1977694" y="1822000"/>
                    <a:ext cx="28599" cy="23872"/>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24" name="Rectangle 1871"/>
                  <p:cNvSpPr>
                    <a:spLocks noChangeArrowheads="1"/>
                  </p:cNvSpPr>
                  <p:nvPr/>
                </p:nvSpPr>
                <p:spPr bwMode="auto">
                  <a:xfrm>
                    <a:off x="2210886" y="1642657"/>
                    <a:ext cx="28599" cy="2387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5" name="Rectangle 1872"/>
                  <p:cNvSpPr>
                    <a:spLocks noChangeArrowheads="1"/>
                  </p:cNvSpPr>
                  <p:nvPr/>
                </p:nvSpPr>
                <p:spPr bwMode="auto">
                  <a:xfrm>
                    <a:off x="2210886" y="1642657"/>
                    <a:ext cx="28599" cy="23872"/>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26" name="Rectangle 1873"/>
                  <p:cNvSpPr>
                    <a:spLocks noChangeArrowheads="1"/>
                  </p:cNvSpPr>
                  <p:nvPr/>
                </p:nvSpPr>
                <p:spPr bwMode="auto">
                  <a:xfrm>
                    <a:off x="2444079" y="1504937"/>
                    <a:ext cx="28599" cy="2387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7" name="Rectangle 1874"/>
                  <p:cNvSpPr>
                    <a:spLocks noChangeArrowheads="1"/>
                  </p:cNvSpPr>
                  <p:nvPr/>
                </p:nvSpPr>
                <p:spPr bwMode="auto">
                  <a:xfrm>
                    <a:off x="2444079" y="1504937"/>
                    <a:ext cx="28599" cy="23872"/>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28" name="Rectangle 1875"/>
                  <p:cNvSpPr>
                    <a:spLocks noChangeArrowheads="1"/>
                  </p:cNvSpPr>
                  <p:nvPr/>
                </p:nvSpPr>
                <p:spPr bwMode="auto">
                  <a:xfrm>
                    <a:off x="2676537" y="1750385"/>
                    <a:ext cx="28599" cy="2387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9" name="Rectangle 1876"/>
                  <p:cNvSpPr>
                    <a:spLocks noChangeArrowheads="1"/>
                  </p:cNvSpPr>
                  <p:nvPr/>
                </p:nvSpPr>
                <p:spPr bwMode="auto">
                  <a:xfrm>
                    <a:off x="2676537" y="1750385"/>
                    <a:ext cx="28599" cy="23872"/>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30" name="Rectangle 1877"/>
                  <p:cNvSpPr>
                    <a:spLocks noChangeArrowheads="1"/>
                  </p:cNvSpPr>
                  <p:nvPr/>
                </p:nvSpPr>
                <p:spPr bwMode="auto">
                  <a:xfrm>
                    <a:off x="2909730" y="1780990"/>
                    <a:ext cx="28599" cy="2448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1" name="Rectangle 1878"/>
                  <p:cNvSpPr>
                    <a:spLocks noChangeArrowheads="1"/>
                  </p:cNvSpPr>
                  <p:nvPr/>
                </p:nvSpPr>
                <p:spPr bwMode="auto">
                  <a:xfrm>
                    <a:off x="2909730" y="1780990"/>
                    <a:ext cx="28599" cy="24484"/>
                  </a:xfrm>
                  <a:prstGeom prst="rect">
                    <a:avLst/>
                  </a:prstGeom>
                  <a:noFill/>
                  <a:ln w="158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grpSp>
                <p:nvGrpSpPr>
                  <p:cNvPr id="2066" name="グループ化 618"/>
                  <p:cNvGrpSpPr>
                    <a:grpSpLocks/>
                  </p:cNvGrpSpPr>
                  <p:nvPr/>
                </p:nvGrpSpPr>
                <p:grpSpPr bwMode="auto">
                  <a:xfrm>
                    <a:off x="1614019" y="1449034"/>
                    <a:ext cx="430749" cy="198561"/>
                    <a:chOff x="2573784" y="260648"/>
                    <a:chExt cx="573477" cy="282191"/>
                  </a:xfrm>
                </p:grpSpPr>
                <p:sp>
                  <p:nvSpPr>
                    <p:cNvPr id="2072" name="正方形/長方形 614"/>
                    <p:cNvSpPr/>
                    <p:nvPr/>
                  </p:nvSpPr>
                  <p:spPr>
                    <a:xfrm>
                      <a:off x="2573784" y="415867"/>
                      <a:ext cx="53953" cy="53852"/>
                    </a:xfrm>
                    <a:prstGeom prst="rect">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2073" name="テキスト ボックス 615"/>
                    <p:cNvSpPr txBox="1">
                      <a:spLocks noChangeArrowheads="1"/>
                    </p:cNvSpPr>
                    <p:nvPr/>
                  </p:nvSpPr>
                  <p:spPr bwMode="auto">
                    <a:xfrm>
                      <a:off x="2583313" y="349345"/>
                      <a:ext cx="563948" cy="19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a:cs typeface="Arial" panose="020B0604020202020204" pitchFamily="34" charset="0"/>
                        </a:rPr>
                        <a:t>DI/Tempol</a:t>
                      </a:r>
                      <a:endParaRPr lang="ja-JP" altLang="en-US" sz="500">
                        <a:cs typeface="Arial" panose="020B0604020202020204" pitchFamily="34" charset="0"/>
                      </a:endParaRPr>
                    </a:p>
                  </p:txBody>
                </p:sp>
                <p:sp>
                  <p:nvSpPr>
                    <p:cNvPr id="2074" name="円/楕円 616"/>
                    <p:cNvSpPr/>
                    <p:nvPr/>
                  </p:nvSpPr>
                  <p:spPr>
                    <a:xfrm>
                      <a:off x="2573784" y="325587"/>
                      <a:ext cx="53953" cy="53852"/>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2075" name="テキスト ボックス 617"/>
                    <p:cNvSpPr txBox="1">
                      <a:spLocks noChangeArrowheads="1"/>
                    </p:cNvSpPr>
                    <p:nvPr/>
                  </p:nvSpPr>
                  <p:spPr bwMode="auto">
                    <a:xfrm>
                      <a:off x="2583313" y="260648"/>
                      <a:ext cx="508874" cy="19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dirty="0">
                          <a:cs typeface="Arial" panose="020B0604020202020204" pitchFamily="34" charset="0"/>
                        </a:rPr>
                        <a:t>DI/Water</a:t>
                      </a:r>
                      <a:endParaRPr lang="ja-JP" altLang="en-US" sz="500" dirty="0">
                        <a:cs typeface="Arial" panose="020B0604020202020204" pitchFamily="34" charset="0"/>
                      </a:endParaRPr>
                    </a:p>
                  </p:txBody>
                </p:sp>
              </p:grpSp>
              <p:grpSp>
                <p:nvGrpSpPr>
                  <p:cNvPr id="2067" name="グループ化 624"/>
                  <p:cNvGrpSpPr>
                    <a:grpSpLocks/>
                  </p:cNvGrpSpPr>
                  <p:nvPr/>
                </p:nvGrpSpPr>
                <p:grpSpPr bwMode="auto">
                  <a:xfrm>
                    <a:off x="1614019" y="1576308"/>
                    <a:ext cx="455192" cy="198561"/>
                    <a:chOff x="2556278" y="620688"/>
                    <a:chExt cx="606356" cy="282191"/>
                  </a:xfrm>
                </p:grpSpPr>
                <p:sp>
                  <p:nvSpPr>
                    <p:cNvPr id="2068" name="正方形/長方形 2067"/>
                    <p:cNvSpPr/>
                    <p:nvPr/>
                  </p:nvSpPr>
                  <p:spPr>
                    <a:xfrm>
                      <a:off x="2556278" y="775907"/>
                      <a:ext cx="53983" cy="5385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2069" name="テキスト ボックス 621"/>
                    <p:cNvSpPr txBox="1">
                      <a:spLocks noChangeArrowheads="1"/>
                    </p:cNvSpPr>
                    <p:nvPr/>
                  </p:nvSpPr>
                  <p:spPr bwMode="auto">
                    <a:xfrm>
                      <a:off x="2565311" y="709385"/>
                      <a:ext cx="597323" cy="19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dirty="0" smtClean="0">
                          <a:cs typeface="Arial" panose="020B0604020202020204" pitchFamily="34" charset="0"/>
                        </a:rPr>
                        <a:t>CD/</a:t>
                      </a:r>
                      <a:r>
                        <a:rPr lang="en-US" altLang="ja-JP" sz="500" dirty="0" err="1" smtClean="0">
                          <a:cs typeface="Arial" panose="020B0604020202020204" pitchFamily="34" charset="0"/>
                        </a:rPr>
                        <a:t>Tempol</a:t>
                      </a:r>
                      <a:endParaRPr lang="ja-JP" altLang="en-US" sz="500" dirty="0">
                        <a:cs typeface="Arial" panose="020B0604020202020204" pitchFamily="34" charset="0"/>
                      </a:endParaRPr>
                    </a:p>
                  </p:txBody>
                </p:sp>
                <p:sp>
                  <p:nvSpPr>
                    <p:cNvPr id="2070" name="円/楕円 2069"/>
                    <p:cNvSpPr/>
                    <p:nvPr/>
                  </p:nvSpPr>
                  <p:spPr>
                    <a:xfrm>
                      <a:off x="2556278" y="685627"/>
                      <a:ext cx="53983" cy="53852"/>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itchFamily="34" charset="0"/>
                      </a:endParaRPr>
                    </a:p>
                  </p:txBody>
                </p:sp>
                <p:sp>
                  <p:nvSpPr>
                    <p:cNvPr id="2071" name="テキスト ボックス 623"/>
                    <p:cNvSpPr txBox="1">
                      <a:spLocks noChangeArrowheads="1"/>
                    </p:cNvSpPr>
                    <p:nvPr/>
                  </p:nvSpPr>
                  <p:spPr bwMode="auto">
                    <a:xfrm>
                      <a:off x="2565311" y="620688"/>
                      <a:ext cx="542219" cy="19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500" dirty="0" smtClean="0">
                          <a:cs typeface="Arial" panose="020B0604020202020204" pitchFamily="34" charset="0"/>
                        </a:rPr>
                        <a:t>CD/Water</a:t>
                      </a:r>
                      <a:endParaRPr lang="ja-JP" altLang="en-US" sz="500" dirty="0">
                        <a:cs typeface="Arial" panose="020B0604020202020204" pitchFamily="34" charset="0"/>
                      </a:endParaRPr>
                    </a:p>
                  </p:txBody>
                </p:sp>
              </p:grpSp>
            </p:grpSp>
            <p:sp>
              <p:nvSpPr>
                <p:cNvPr id="2078" name="Text Box 2620"/>
                <p:cNvSpPr txBox="1">
                  <a:spLocks noChangeArrowheads="1"/>
                </p:cNvSpPr>
                <p:nvPr/>
              </p:nvSpPr>
              <p:spPr bwMode="auto">
                <a:xfrm rot="16200000">
                  <a:off x="720822" y="1826759"/>
                  <a:ext cx="9861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900" dirty="0">
                      <a:cs typeface="Arial" panose="020B0604020202020204" pitchFamily="34" charset="0"/>
                    </a:rPr>
                    <a:t>Body weight (g)</a:t>
                  </a:r>
                </a:p>
              </p:txBody>
            </p:sp>
            <p:sp>
              <p:nvSpPr>
                <p:cNvPr id="2079" name="Text Box 3095"/>
                <p:cNvSpPr txBox="1">
                  <a:spLocks noChangeArrowheads="1"/>
                </p:cNvSpPr>
                <p:nvPr/>
              </p:nvSpPr>
              <p:spPr bwMode="auto">
                <a:xfrm>
                  <a:off x="1838367" y="2788989"/>
                  <a:ext cx="227037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800" dirty="0">
                      <a:cs typeface="Arial" panose="020B0604020202020204" pitchFamily="34" charset="0"/>
                    </a:rPr>
                    <a:t>Period (weeks)</a:t>
                  </a:r>
                </a:p>
              </p:txBody>
            </p:sp>
          </p:grpSp>
          <p:sp>
            <p:nvSpPr>
              <p:cNvPr id="2206" name="テキスト ボックス 2205"/>
              <p:cNvSpPr txBox="1"/>
              <p:nvPr/>
            </p:nvSpPr>
            <p:spPr>
              <a:xfrm>
                <a:off x="1030549" y="660287"/>
                <a:ext cx="338554" cy="369332"/>
              </a:xfrm>
              <a:prstGeom prst="rect">
                <a:avLst/>
              </a:prstGeom>
              <a:noFill/>
            </p:spPr>
            <p:txBody>
              <a:bodyPr wrap="none" rtlCol="0">
                <a:spAutoFit/>
              </a:bodyPr>
              <a:lstStyle/>
              <a:p>
                <a:r>
                  <a:rPr kumimoji="1" lang="en-US" altLang="ja-JP" dirty="0" smtClean="0">
                    <a:latin typeface="Arial" panose="020B0604020202020204" pitchFamily="34" charset="0"/>
                    <a:cs typeface="Arial" panose="020B0604020202020204" pitchFamily="34" charset="0"/>
                  </a:rPr>
                  <a:t>A</a:t>
                </a:r>
                <a:endParaRPr kumimoji="1" lang="ja-JP" altLang="en-US" dirty="0">
                  <a:latin typeface="Arial" panose="020B0604020202020204" pitchFamily="34" charset="0"/>
                  <a:cs typeface="Arial" panose="020B0604020202020204" pitchFamily="34" charset="0"/>
                </a:endParaRPr>
              </a:p>
            </p:txBody>
          </p:sp>
        </p:grpSp>
        <p:sp>
          <p:nvSpPr>
            <p:cNvPr id="2208" name="テキスト ボックス 2207"/>
            <p:cNvSpPr txBox="1"/>
            <p:nvPr/>
          </p:nvSpPr>
          <p:spPr>
            <a:xfrm>
              <a:off x="3289640" y="660287"/>
              <a:ext cx="338554" cy="369332"/>
            </a:xfrm>
            <a:prstGeom prst="rect">
              <a:avLst/>
            </a:prstGeom>
            <a:noFill/>
          </p:spPr>
          <p:txBody>
            <a:bodyPr wrap="none" rtlCol="0">
              <a:spAutoFit/>
            </a:bodyPr>
            <a:lstStyle/>
            <a:p>
              <a:r>
                <a:rPr lang="en-US" altLang="ja-JP" dirty="0" smtClean="0">
                  <a:latin typeface="Arial" panose="020B0604020202020204" pitchFamily="34" charset="0"/>
                  <a:cs typeface="Arial" panose="020B0604020202020204" pitchFamily="34" charset="0"/>
                </a:rPr>
                <a:t>B</a:t>
              </a:r>
            </a:p>
          </p:txBody>
        </p:sp>
        <p:grpSp>
          <p:nvGrpSpPr>
            <p:cNvPr id="6" name="グループ化 5"/>
            <p:cNvGrpSpPr/>
            <p:nvPr/>
          </p:nvGrpSpPr>
          <p:grpSpPr>
            <a:xfrm>
              <a:off x="3820800" y="2337023"/>
              <a:ext cx="1471394" cy="309774"/>
              <a:chOff x="3820800" y="2337023"/>
              <a:chExt cx="1471394" cy="309774"/>
            </a:xfrm>
          </p:grpSpPr>
          <p:sp>
            <p:nvSpPr>
              <p:cNvPr id="2198" name="Text Box 3501"/>
              <p:cNvSpPr txBox="1">
                <a:spLocks noChangeArrowheads="1"/>
              </p:cNvSpPr>
              <p:nvPr/>
            </p:nvSpPr>
            <p:spPr bwMode="auto">
              <a:xfrm>
                <a:off x="3820800" y="2446742"/>
                <a:ext cx="75960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2199" name="Text Box 3502"/>
              <p:cNvSpPr txBox="1">
                <a:spLocks noChangeArrowheads="1"/>
              </p:cNvSpPr>
              <p:nvPr/>
            </p:nvSpPr>
            <p:spPr bwMode="auto">
              <a:xfrm>
                <a:off x="4793855" y="2446742"/>
                <a:ext cx="28898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2200" name="Rectangle 3498"/>
              <p:cNvSpPr>
                <a:spLocks noChangeArrowheads="1"/>
              </p:cNvSpPr>
              <p:nvPr/>
            </p:nvSpPr>
            <p:spPr bwMode="auto">
              <a:xfrm>
                <a:off x="4223385" y="2337023"/>
                <a:ext cx="32535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2201" name="Rectangle 3499"/>
              <p:cNvSpPr>
                <a:spLocks noChangeArrowheads="1"/>
              </p:cNvSpPr>
              <p:nvPr/>
            </p:nvSpPr>
            <p:spPr bwMode="auto">
              <a:xfrm>
                <a:off x="3898455" y="2337023"/>
                <a:ext cx="24234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2202" name="Line 3500"/>
              <p:cNvSpPr>
                <a:spLocks noChangeShapeType="1"/>
              </p:cNvSpPr>
              <p:nvPr/>
            </p:nvSpPr>
            <p:spPr bwMode="auto">
              <a:xfrm>
                <a:off x="3866734" y="2468443"/>
                <a:ext cx="6677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ctr"/>
                <a:endParaRPr lang="ja-JP" altLang="en-US" sz="1600">
                  <a:latin typeface="Arial" panose="020B0604020202020204" pitchFamily="34" charset="0"/>
                  <a:cs typeface="Arial" panose="020B0604020202020204" pitchFamily="34" charset="0"/>
                </a:endParaRPr>
              </a:p>
            </p:txBody>
          </p:sp>
          <p:sp>
            <p:nvSpPr>
              <p:cNvPr id="2203" name="Rectangle 3504"/>
              <p:cNvSpPr>
                <a:spLocks noChangeArrowheads="1"/>
              </p:cNvSpPr>
              <p:nvPr/>
            </p:nvSpPr>
            <p:spPr bwMode="auto">
              <a:xfrm>
                <a:off x="4945380" y="2337023"/>
                <a:ext cx="34681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600" dirty="0" smtClean="0">
                    <a:solidFill>
                      <a:srgbClr val="000000"/>
                    </a:solidFill>
                    <a:cs typeface="Arial" panose="020B0604020202020204" pitchFamily="34" charset="0"/>
                  </a:rPr>
                  <a:t>TEMPOL</a:t>
                </a:r>
              </a:p>
            </p:txBody>
          </p:sp>
          <p:sp>
            <p:nvSpPr>
              <p:cNvPr id="2204" name="Rectangle 3505"/>
              <p:cNvSpPr>
                <a:spLocks noChangeArrowheads="1"/>
              </p:cNvSpPr>
              <p:nvPr/>
            </p:nvSpPr>
            <p:spPr bwMode="auto">
              <a:xfrm>
                <a:off x="4624759" y="2337023"/>
                <a:ext cx="24234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Water</a:t>
                </a:r>
                <a:endParaRPr lang="en-US" altLang="ja-JP" sz="600">
                  <a:cs typeface="Arial" panose="020B0604020202020204" pitchFamily="34" charset="0"/>
                </a:endParaRPr>
              </a:p>
            </p:txBody>
          </p:sp>
          <p:sp>
            <p:nvSpPr>
              <p:cNvPr id="2205" name="Line 3506"/>
              <p:cNvSpPr>
                <a:spLocks noChangeShapeType="1"/>
              </p:cNvSpPr>
              <p:nvPr/>
            </p:nvSpPr>
            <p:spPr bwMode="auto">
              <a:xfrm>
                <a:off x="4604481" y="2468443"/>
                <a:ext cx="6677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sp>
          <p:nvSpPr>
            <p:cNvPr id="2314" name="Rectangle 2105"/>
            <p:cNvSpPr>
              <a:spLocks noChangeArrowheads="1"/>
            </p:cNvSpPr>
            <p:nvPr/>
          </p:nvSpPr>
          <p:spPr bwMode="auto">
            <a:xfrm>
              <a:off x="5017080" y="1357356"/>
              <a:ext cx="194720" cy="930864"/>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315" name="Freeform 2106"/>
            <p:cNvSpPr>
              <a:spLocks noEditPoints="1"/>
            </p:cNvSpPr>
            <p:nvPr/>
          </p:nvSpPr>
          <p:spPr bwMode="auto">
            <a:xfrm>
              <a:off x="5016522" y="1357356"/>
              <a:ext cx="180627" cy="930864"/>
            </a:xfrm>
            <a:custGeom>
              <a:avLst/>
              <a:gdLst>
                <a:gd name="T0" fmla="*/ 0 w 2696"/>
                <a:gd name="T1" fmla="*/ 4 h 7680"/>
                <a:gd name="T2" fmla="*/ 4 w 2696"/>
                <a:gd name="T3" fmla="*/ 0 h 7680"/>
                <a:gd name="T4" fmla="*/ 2692 w 2696"/>
                <a:gd name="T5" fmla="*/ 0 h 7680"/>
                <a:gd name="T6" fmla="*/ 2696 w 2696"/>
                <a:gd name="T7" fmla="*/ 4 h 7680"/>
                <a:gd name="T8" fmla="*/ 2696 w 2696"/>
                <a:gd name="T9" fmla="*/ 7676 h 7680"/>
                <a:gd name="T10" fmla="*/ 2692 w 2696"/>
                <a:gd name="T11" fmla="*/ 7680 h 7680"/>
                <a:gd name="T12" fmla="*/ 4 w 2696"/>
                <a:gd name="T13" fmla="*/ 7680 h 7680"/>
                <a:gd name="T14" fmla="*/ 0 w 2696"/>
                <a:gd name="T15" fmla="*/ 7676 h 7680"/>
                <a:gd name="T16" fmla="*/ 0 w 2696"/>
                <a:gd name="T17" fmla="*/ 4 h 7680"/>
                <a:gd name="T18" fmla="*/ 8 w 2696"/>
                <a:gd name="T19" fmla="*/ 7676 h 7680"/>
                <a:gd name="T20" fmla="*/ 4 w 2696"/>
                <a:gd name="T21" fmla="*/ 7672 h 7680"/>
                <a:gd name="T22" fmla="*/ 2692 w 2696"/>
                <a:gd name="T23" fmla="*/ 7672 h 7680"/>
                <a:gd name="T24" fmla="*/ 2688 w 2696"/>
                <a:gd name="T25" fmla="*/ 7676 h 7680"/>
                <a:gd name="T26" fmla="*/ 2688 w 2696"/>
                <a:gd name="T27" fmla="*/ 4 h 7680"/>
                <a:gd name="T28" fmla="*/ 2692 w 2696"/>
                <a:gd name="T29" fmla="*/ 8 h 7680"/>
                <a:gd name="T30" fmla="*/ 4 w 2696"/>
                <a:gd name="T31" fmla="*/ 8 h 7680"/>
                <a:gd name="T32" fmla="*/ 8 w 2696"/>
                <a:gd name="T33" fmla="*/ 4 h 7680"/>
                <a:gd name="T34" fmla="*/ 8 w 2696"/>
                <a:gd name="T35" fmla="*/ 7676 h 7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96" h="7680">
                  <a:moveTo>
                    <a:pt x="0" y="4"/>
                  </a:moveTo>
                  <a:cubicBezTo>
                    <a:pt x="0" y="2"/>
                    <a:pt x="2" y="0"/>
                    <a:pt x="4" y="0"/>
                  </a:cubicBezTo>
                  <a:lnTo>
                    <a:pt x="2692" y="0"/>
                  </a:lnTo>
                  <a:cubicBezTo>
                    <a:pt x="2695" y="0"/>
                    <a:pt x="2696" y="2"/>
                    <a:pt x="2696" y="4"/>
                  </a:cubicBezTo>
                  <a:lnTo>
                    <a:pt x="2696" y="7676"/>
                  </a:lnTo>
                  <a:cubicBezTo>
                    <a:pt x="2696" y="7679"/>
                    <a:pt x="2695" y="7680"/>
                    <a:pt x="2692" y="7680"/>
                  </a:cubicBezTo>
                  <a:lnTo>
                    <a:pt x="4" y="7680"/>
                  </a:lnTo>
                  <a:cubicBezTo>
                    <a:pt x="2" y="7680"/>
                    <a:pt x="0" y="7679"/>
                    <a:pt x="0" y="7676"/>
                  </a:cubicBezTo>
                  <a:lnTo>
                    <a:pt x="0" y="4"/>
                  </a:lnTo>
                  <a:close/>
                  <a:moveTo>
                    <a:pt x="8" y="7676"/>
                  </a:moveTo>
                  <a:lnTo>
                    <a:pt x="4" y="7672"/>
                  </a:lnTo>
                  <a:lnTo>
                    <a:pt x="2692" y="7672"/>
                  </a:lnTo>
                  <a:lnTo>
                    <a:pt x="2688" y="7676"/>
                  </a:lnTo>
                  <a:lnTo>
                    <a:pt x="2688" y="4"/>
                  </a:lnTo>
                  <a:lnTo>
                    <a:pt x="2692" y="8"/>
                  </a:lnTo>
                  <a:lnTo>
                    <a:pt x="4" y="8"/>
                  </a:lnTo>
                  <a:lnTo>
                    <a:pt x="8" y="4"/>
                  </a:lnTo>
                  <a:lnTo>
                    <a:pt x="8" y="7676"/>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16" name="Rectangle 2107"/>
            <p:cNvSpPr>
              <a:spLocks noChangeArrowheads="1"/>
            </p:cNvSpPr>
            <p:nvPr/>
          </p:nvSpPr>
          <p:spPr bwMode="auto">
            <a:xfrm>
              <a:off x="3937220" y="1315962"/>
              <a:ext cx="179512" cy="972260"/>
            </a:xfrm>
            <a:prstGeom prst="rect">
              <a:avLst/>
            </a:prstGeom>
            <a:solidFill>
              <a:schemeClr val="bg1"/>
            </a:solidFill>
            <a:ln>
              <a:solidFill>
                <a:srgbClr val="000000"/>
              </a:solidFill>
            </a:ln>
          </p:spPr>
          <p:txBody>
            <a:bodyPr vert="horz" wrap="square" lIns="91440" tIns="45720" rIns="91440" bIns="45720" numCol="1" anchor="t" anchorCtr="0" compatLnSpc="1">
              <a:prstTxWarp prst="textNoShape">
                <a:avLst/>
              </a:prstTxWarp>
            </a:bodyPr>
            <a:lstStyle/>
            <a:p>
              <a:endParaRPr lang="ja-JP" altLang="en-US"/>
            </a:p>
          </p:txBody>
        </p:sp>
        <p:sp>
          <p:nvSpPr>
            <p:cNvPr id="2317" name="Freeform 2108"/>
            <p:cNvSpPr>
              <a:spLocks noEditPoints="1"/>
            </p:cNvSpPr>
            <p:nvPr/>
          </p:nvSpPr>
          <p:spPr bwMode="auto">
            <a:xfrm>
              <a:off x="3936662" y="1315962"/>
              <a:ext cx="180627" cy="972260"/>
            </a:xfrm>
            <a:custGeom>
              <a:avLst/>
              <a:gdLst>
                <a:gd name="T0" fmla="*/ 0 w 5392"/>
                <a:gd name="T1" fmla="*/ 8 h 16048"/>
                <a:gd name="T2" fmla="*/ 8 w 5392"/>
                <a:gd name="T3" fmla="*/ 0 h 16048"/>
                <a:gd name="T4" fmla="*/ 5384 w 5392"/>
                <a:gd name="T5" fmla="*/ 0 h 16048"/>
                <a:gd name="T6" fmla="*/ 5392 w 5392"/>
                <a:gd name="T7" fmla="*/ 8 h 16048"/>
                <a:gd name="T8" fmla="*/ 5392 w 5392"/>
                <a:gd name="T9" fmla="*/ 16040 h 16048"/>
                <a:gd name="T10" fmla="*/ 5384 w 5392"/>
                <a:gd name="T11" fmla="*/ 16048 h 16048"/>
                <a:gd name="T12" fmla="*/ 8 w 5392"/>
                <a:gd name="T13" fmla="*/ 16048 h 16048"/>
                <a:gd name="T14" fmla="*/ 0 w 5392"/>
                <a:gd name="T15" fmla="*/ 16040 h 16048"/>
                <a:gd name="T16" fmla="*/ 0 w 5392"/>
                <a:gd name="T17" fmla="*/ 8 h 16048"/>
                <a:gd name="T18" fmla="*/ 16 w 5392"/>
                <a:gd name="T19" fmla="*/ 16040 h 16048"/>
                <a:gd name="T20" fmla="*/ 8 w 5392"/>
                <a:gd name="T21" fmla="*/ 16032 h 16048"/>
                <a:gd name="T22" fmla="*/ 5384 w 5392"/>
                <a:gd name="T23" fmla="*/ 16032 h 16048"/>
                <a:gd name="T24" fmla="*/ 5376 w 5392"/>
                <a:gd name="T25" fmla="*/ 16040 h 16048"/>
                <a:gd name="T26" fmla="*/ 5376 w 5392"/>
                <a:gd name="T27" fmla="*/ 8 h 16048"/>
                <a:gd name="T28" fmla="*/ 5384 w 5392"/>
                <a:gd name="T29" fmla="*/ 16 h 16048"/>
                <a:gd name="T30" fmla="*/ 8 w 5392"/>
                <a:gd name="T31" fmla="*/ 16 h 16048"/>
                <a:gd name="T32" fmla="*/ 16 w 5392"/>
                <a:gd name="T33" fmla="*/ 8 h 16048"/>
                <a:gd name="T34" fmla="*/ 16 w 5392"/>
                <a:gd name="T35" fmla="*/ 16040 h 16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92" h="16048">
                  <a:moveTo>
                    <a:pt x="0" y="8"/>
                  </a:moveTo>
                  <a:cubicBezTo>
                    <a:pt x="0" y="4"/>
                    <a:pt x="4" y="0"/>
                    <a:pt x="8" y="0"/>
                  </a:cubicBezTo>
                  <a:lnTo>
                    <a:pt x="5384" y="0"/>
                  </a:lnTo>
                  <a:cubicBezTo>
                    <a:pt x="5389" y="0"/>
                    <a:pt x="5392" y="4"/>
                    <a:pt x="5392" y="8"/>
                  </a:cubicBezTo>
                  <a:lnTo>
                    <a:pt x="5392" y="16040"/>
                  </a:lnTo>
                  <a:cubicBezTo>
                    <a:pt x="5392" y="16045"/>
                    <a:pt x="5389" y="16048"/>
                    <a:pt x="5384" y="16048"/>
                  </a:cubicBezTo>
                  <a:lnTo>
                    <a:pt x="8" y="16048"/>
                  </a:lnTo>
                  <a:cubicBezTo>
                    <a:pt x="4" y="16048"/>
                    <a:pt x="0" y="16045"/>
                    <a:pt x="0" y="16040"/>
                  </a:cubicBezTo>
                  <a:lnTo>
                    <a:pt x="0" y="8"/>
                  </a:lnTo>
                  <a:close/>
                  <a:moveTo>
                    <a:pt x="16" y="16040"/>
                  </a:moveTo>
                  <a:lnTo>
                    <a:pt x="8" y="16032"/>
                  </a:lnTo>
                  <a:lnTo>
                    <a:pt x="5384" y="16032"/>
                  </a:lnTo>
                  <a:lnTo>
                    <a:pt x="5376" y="16040"/>
                  </a:lnTo>
                  <a:lnTo>
                    <a:pt x="5376" y="8"/>
                  </a:lnTo>
                  <a:lnTo>
                    <a:pt x="5384" y="16"/>
                  </a:lnTo>
                  <a:lnTo>
                    <a:pt x="8" y="16"/>
                  </a:lnTo>
                  <a:lnTo>
                    <a:pt x="16" y="8"/>
                  </a:lnTo>
                  <a:lnTo>
                    <a:pt x="16" y="1604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18" name="Rectangle 2109"/>
            <p:cNvSpPr>
              <a:spLocks noChangeArrowheads="1"/>
            </p:cNvSpPr>
            <p:nvPr/>
          </p:nvSpPr>
          <p:spPr bwMode="auto">
            <a:xfrm>
              <a:off x="4296802" y="1343221"/>
              <a:ext cx="180070" cy="945000"/>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319" name="Freeform 2110"/>
            <p:cNvSpPr>
              <a:spLocks noEditPoints="1"/>
            </p:cNvSpPr>
            <p:nvPr/>
          </p:nvSpPr>
          <p:spPr bwMode="auto">
            <a:xfrm>
              <a:off x="4296244" y="1343221"/>
              <a:ext cx="180627" cy="945000"/>
            </a:xfrm>
            <a:custGeom>
              <a:avLst/>
              <a:gdLst>
                <a:gd name="T0" fmla="*/ 0 w 5392"/>
                <a:gd name="T1" fmla="*/ 8 h 15600"/>
                <a:gd name="T2" fmla="*/ 8 w 5392"/>
                <a:gd name="T3" fmla="*/ 0 h 15600"/>
                <a:gd name="T4" fmla="*/ 5384 w 5392"/>
                <a:gd name="T5" fmla="*/ 0 h 15600"/>
                <a:gd name="T6" fmla="*/ 5392 w 5392"/>
                <a:gd name="T7" fmla="*/ 8 h 15600"/>
                <a:gd name="T8" fmla="*/ 5392 w 5392"/>
                <a:gd name="T9" fmla="*/ 15592 h 15600"/>
                <a:gd name="T10" fmla="*/ 5384 w 5392"/>
                <a:gd name="T11" fmla="*/ 15600 h 15600"/>
                <a:gd name="T12" fmla="*/ 8 w 5392"/>
                <a:gd name="T13" fmla="*/ 15600 h 15600"/>
                <a:gd name="T14" fmla="*/ 0 w 5392"/>
                <a:gd name="T15" fmla="*/ 15592 h 15600"/>
                <a:gd name="T16" fmla="*/ 0 w 5392"/>
                <a:gd name="T17" fmla="*/ 8 h 15600"/>
                <a:gd name="T18" fmla="*/ 16 w 5392"/>
                <a:gd name="T19" fmla="*/ 15592 h 15600"/>
                <a:gd name="T20" fmla="*/ 8 w 5392"/>
                <a:gd name="T21" fmla="*/ 15584 h 15600"/>
                <a:gd name="T22" fmla="*/ 5384 w 5392"/>
                <a:gd name="T23" fmla="*/ 15584 h 15600"/>
                <a:gd name="T24" fmla="*/ 5376 w 5392"/>
                <a:gd name="T25" fmla="*/ 15592 h 15600"/>
                <a:gd name="T26" fmla="*/ 5376 w 5392"/>
                <a:gd name="T27" fmla="*/ 8 h 15600"/>
                <a:gd name="T28" fmla="*/ 5384 w 5392"/>
                <a:gd name="T29" fmla="*/ 16 h 15600"/>
                <a:gd name="T30" fmla="*/ 8 w 5392"/>
                <a:gd name="T31" fmla="*/ 16 h 15600"/>
                <a:gd name="T32" fmla="*/ 16 w 5392"/>
                <a:gd name="T33" fmla="*/ 8 h 15600"/>
                <a:gd name="T34" fmla="*/ 16 w 5392"/>
                <a:gd name="T35" fmla="*/ 15592 h 15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92" h="15600">
                  <a:moveTo>
                    <a:pt x="0" y="8"/>
                  </a:moveTo>
                  <a:cubicBezTo>
                    <a:pt x="0" y="4"/>
                    <a:pt x="4" y="0"/>
                    <a:pt x="8" y="0"/>
                  </a:cubicBezTo>
                  <a:lnTo>
                    <a:pt x="5384" y="0"/>
                  </a:lnTo>
                  <a:cubicBezTo>
                    <a:pt x="5389" y="0"/>
                    <a:pt x="5392" y="4"/>
                    <a:pt x="5392" y="8"/>
                  </a:cubicBezTo>
                  <a:lnTo>
                    <a:pt x="5392" y="15592"/>
                  </a:lnTo>
                  <a:cubicBezTo>
                    <a:pt x="5392" y="15597"/>
                    <a:pt x="5389" y="15600"/>
                    <a:pt x="5384" y="15600"/>
                  </a:cubicBezTo>
                  <a:lnTo>
                    <a:pt x="8" y="15600"/>
                  </a:lnTo>
                  <a:cubicBezTo>
                    <a:pt x="4" y="15600"/>
                    <a:pt x="0" y="15597"/>
                    <a:pt x="0" y="15592"/>
                  </a:cubicBezTo>
                  <a:lnTo>
                    <a:pt x="0" y="8"/>
                  </a:lnTo>
                  <a:close/>
                  <a:moveTo>
                    <a:pt x="16" y="15592"/>
                  </a:moveTo>
                  <a:lnTo>
                    <a:pt x="8" y="15584"/>
                  </a:lnTo>
                  <a:lnTo>
                    <a:pt x="5384" y="15584"/>
                  </a:lnTo>
                  <a:lnTo>
                    <a:pt x="5376" y="15592"/>
                  </a:lnTo>
                  <a:lnTo>
                    <a:pt x="5376" y="8"/>
                  </a:lnTo>
                  <a:lnTo>
                    <a:pt x="5384" y="16"/>
                  </a:lnTo>
                  <a:lnTo>
                    <a:pt x="8" y="16"/>
                  </a:lnTo>
                  <a:lnTo>
                    <a:pt x="16" y="8"/>
                  </a:lnTo>
                  <a:lnTo>
                    <a:pt x="16" y="15592"/>
                  </a:lnTo>
                  <a:close/>
                </a:path>
              </a:pathLst>
            </a:cu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20" name="Rectangle 2111"/>
            <p:cNvSpPr>
              <a:spLocks noChangeArrowheads="1"/>
            </p:cNvSpPr>
            <p:nvPr/>
          </p:nvSpPr>
          <p:spPr bwMode="auto">
            <a:xfrm>
              <a:off x="4656941" y="1446201"/>
              <a:ext cx="180070" cy="8420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1" name="Freeform 2112"/>
            <p:cNvSpPr>
              <a:spLocks noEditPoints="1"/>
            </p:cNvSpPr>
            <p:nvPr/>
          </p:nvSpPr>
          <p:spPr bwMode="auto">
            <a:xfrm>
              <a:off x="4656941" y="1445192"/>
              <a:ext cx="180070" cy="843028"/>
            </a:xfrm>
            <a:custGeom>
              <a:avLst/>
              <a:gdLst>
                <a:gd name="T0" fmla="*/ 0 w 2696"/>
                <a:gd name="T1" fmla="*/ 4 h 6952"/>
                <a:gd name="T2" fmla="*/ 4 w 2696"/>
                <a:gd name="T3" fmla="*/ 0 h 6952"/>
                <a:gd name="T4" fmla="*/ 2692 w 2696"/>
                <a:gd name="T5" fmla="*/ 0 h 6952"/>
                <a:gd name="T6" fmla="*/ 2696 w 2696"/>
                <a:gd name="T7" fmla="*/ 4 h 6952"/>
                <a:gd name="T8" fmla="*/ 2696 w 2696"/>
                <a:gd name="T9" fmla="*/ 6948 h 6952"/>
                <a:gd name="T10" fmla="*/ 2692 w 2696"/>
                <a:gd name="T11" fmla="*/ 6952 h 6952"/>
                <a:gd name="T12" fmla="*/ 4 w 2696"/>
                <a:gd name="T13" fmla="*/ 6952 h 6952"/>
                <a:gd name="T14" fmla="*/ 0 w 2696"/>
                <a:gd name="T15" fmla="*/ 6948 h 6952"/>
                <a:gd name="T16" fmla="*/ 0 w 2696"/>
                <a:gd name="T17" fmla="*/ 4 h 6952"/>
                <a:gd name="T18" fmla="*/ 8 w 2696"/>
                <a:gd name="T19" fmla="*/ 6948 h 6952"/>
                <a:gd name="T20" fmla="*/ 4 w 2696"/>
                <a:gd name="T21" fmla="*/ 6944 h 6952"/>
                <a:gd name="T22" fmla="*/ 2692 w 2696"/>
                <a:gd name="T23" fmla="*/ 6944 h 6952"/>
                <a:gd name="T24" fmla="*/ 2688 w 2696"/>
                <a:gd name="T25" fmla="*/ 6948 h 6952"/>
                <a:gd name="T26" fmla="*/ 2688 w 2696"/>
                <a:gd name="T27" fmla="*/ 4 h 6952"/>
                <a:gd name="T28" fmla="*/ 2692 w 2696"/>
                <a:gd name="T29" fmla="*/ 8 h 6952"/>
                <a:gd name="T30" fmla="*/ 4 w 2696"/>
                <a:gd name="T31" fmla="*/ 8 h 6952"/>
                <a:gd name="T32" fmla="*/ 8 w 2696"/>
                <a:gd name="T33" fmla="*/ 4 h 6952"/>
                <a:gd name="T34" fmla="*/ 8 w 2696"/>
                <a:gd name="T35" fmla="*/ 6948 h 6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96" h="6952">
                  <a:moveTo>
                    <a:pt x="0" y="4"/>
                  </a:moveTo>
                  <a:cubicBezTo>
                    <a:pt x="0" y="2"/>
                    <a:pt x="2" y="0"/>
                    <a:pt x="4" y="0"/>
                  </a:cubicBezTo>
                  <a:lnTo>
                    <a:pt x="2692" y="0"/>
                  </a:lnTo>
                  <a:cubicBezTo>
                    <a:pt x="2695" y="0"/>
                    <a:pt x="2696" y="2"/>
                    <a:pt x="2696" y="4"/>
                  </a:cubicBezTo>
                  <a:lnTo>
                    <a:pt x="2696" y="6948"/>
                  </a:lnTo>
                  <a:cubicBezTo>
                    <a:pt x="2696" y="6951"/>
                    <a:pt x="2695" y="6952"/>
                    <a:pt x="2692" y="6952"/>
                  </a:cubicBezTo>
                  <a:lnTo>
                    <a:pt x="4" y="6952"/>
                  </a:lnTo>
                  <a:cubicBezTo>
                    <a:pt x="2" y="6952"/>
                    <a:pt x="0" y="6951"/>
                    <a:pt x="0" y="6948"/>
                  </a:cubicBezTo>
                  <a:lnTo>
                    <a:pt x="0" y="4"/>
                  </a:lnTo>
                  <a:close/>
                  <a:moveTo>
                    <a:pt x="8" y="6948"/>
                  </a:moveTo>
                  <a:lnTo>
                    <a:pt x="4" y="6944"/>
                  </a:lnTo>
                  <a:lnTo>
                    <a:pt x="2692" y="6944"/>
                  </a:lnTo>
                  <a:lnTo>
                    <a:pt x="2688" y="6948"/>
                  </a:lnTo>
                  <a:lnTo>
                    <a:pt x="2688" y="4"/>
                  </a:lnTo>
                  <a:lnTo>
                    <a:pt x="2692" y="8"/>
                  </a:lnTo>
                  <a:lnTo>
                    <a:pt x="4" y="8"/>
                  </a:lnTo>
                  <a:lnTo>
                    <a:pt x="8" y="4"/>
                  </a:lnTo>
                  <a:lnTo>
                    <a:pt x="8" y="6948"/>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26" name="Rectangle 2117"/>
            <p:cNvSpPr>
              <a:spLocks noChangeArrowheads="1"/>
            </p:cNvSpPr>
            <p:nvPr/>
          </p:nvSpPr>
          <p:spPr bwMode="auto">
            <a:xfrm>
              <a:off x="3846906" y="1029231"/>
              <a:ext cx="558" cy="1258990"/>
            </a:xfrm>
            <a:prstGeom prst="rect">
              <a:avLst/>
            </a:pr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27" name="Freeform 2118"/>
            <p:cNvSpPr>
              <a:spLocks noEditPoints="1"/>
            </p:cNvSpPr>
            <p:nvPr/>
          </p:nvSpPr>
          <p:spPr bwMode="auto">
            <a:xfrm>
              <a:off x="3846906" y="1028222"/>
              <a:ext cx="38386" cy="1259999"/>
            </a:xfrm>
            <a:custGeom>
              <a:avLst/>
              <a:gdLst>
                <a:gd name="T0" fmla="*/ 0 w 22"/>
                <a:gd name="T1" fmla="*/ 1247 h 1248"/>
                <a:gd name="T2" fmla="*/ 22 w 22"/>
                <a:gd name="T3" fmla="*/ 1247 h 1248"/>
                <a:gd name="T4" fmla="*/ 22 w 22"/>
                <a:gd name="T5" fmla="*/ 1248 h 1248"/>
                <a:gd name="T6" fmla="*/ 0 w 22"/>
                <a:gd name="T7" fmla="*/ 1248 h 1248"/>
                <a:gd name="T8" fmla="*/ 0 w 22"/>
                <a:gd name="T9" fmla="*/ 1247 h 1248"/>
                <a:gd name="T10" fmla="*/ 0 w 22"/>
                <a:gd name="T11" fmla="*/ 997 h 1248"/>
                <a:gd name="T12" fmla="*/ 22 w 22"/>
                <a:gd name="T13" fmla="*/ 997 h 1248"/>
                <a:gd name="T14" fmla="*/ 22 w 22"/>
                <a:gd name="T15" fmla="*/ 998 h 1248"/>
                <a:gd name="T16" fmla="*/ 0 w 22"/>
                <a:gd name="T17" fmla="*/ 998 h 1248"/>
                <a:gd name="T18" fmla="*/ 0 w 22"/>
                <a:gd name="T19" fmla="*/ 997 h 1248"/>
                <a:gd name="T20" fmla="*/ 0 w 22"/>
                <a:gd name="T21" fmla="*/ 749 h 1248"/>
                <a:gd name="T22" fmla="*/ 22 w 22"/>
                <a:gd name="T23" fmla="*/ 749 h 1248"/>
                <a:gd name="T24" fmla="*/ 22 w 22"/>
                <a:gd name="T25" fmla="*/ 750 h 1248"/>
                <a:gd name="T26" fmla="*/ 0 w 22"/>
                <a:gd name="T27" fmla="*/ 750 h 1248"/>
                <a:gd name="T28" fmla="*/ 0 w 22"/>
                <a:gd name="T29" fmla="*/ 749 h 1248"/>
                <a:gd name="T30" fmla="*/ 0 w 22"/>
                <a:gd name="T31" fmla="*/ 499 h 1248"/>
                <a:gd name="T32" fmla="*/ 22 w 22"/>
                <a:gd name="T33" fmla="*/ 499 h 1248"/>
                <a:gd name="T34" fmla="*/ 22 w 22"/>
                <a:gd name="T35" fmla="*/ 500 h 1248"/>
                <a:gd name="T36" fmla="*/ 0 w 22"/>
                <a:gd name="T37" fmla="*/ 500 h 1248"/>
                <a:gd name="T38" fmla="*/ 0 w 22"/>
                <a:gd name="T39" fmla="*/ 499 h 1248"/>
                <a:gd name="T40" fmla="*/ 0 w 22"/>
                <a:gd name="T41" fmla="*/ 250 h 1248"/>
                <a:gd name="T42" fmla="*/ 22 w 22"/>
                <a:gd name="T43" fmla="*/ 250 h 1248"/>
                <a:gd name="T44" fmla="*/ 22 w 22"/>
                <a:gd name="T45" fmla="*/ 251 h 1248"/>
                <a:gd name="T46" fmla="*/ 0 w 22"/>
                <a:gd name="T47" fmla="*/ 251 h 1248"/>
                <a:gd name="T48" fmla="*/ 0 w 22"/>
                <a:gd name="T49" fmla="*/ 250 h 1248"/>
                <a:gd name="T50" fmla="*/ 0 w 22"/>
                <a:gd name="T51" fmla="*/ 0 h 1248"/>
                <a:gd name="T52" fmla="*/ 22 w 22"/>
                <a:gd name="T53" fmla="*/ 0 h 1248"/>
                <a:gd name="T54" fmla="*/ 22 w 22"/>
                <a:gd name="T55" fmla="*/ 1 h 1248"/>
                <a:gd name="T56" fmla="*/ 0 w 22"/>
                <a:gd name="T57" fmla="*/ 1 h 1248"/>
                <a:gd name="T58" fmla="*/ 0 w 22"/>
                <a:gd name="T59" fmla="*/ 0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1248">
                  <a:moveTo>
                    <a:pt x="0" y="1247"/>
                  </a:moveTo>
                  <a:lnTo>
                    <a:pt x="22" y="1247"/>
                  </a:lnTo>
                  <a:lnTo>
                    <a:pt x="22" y="1248"/>
                  </a:lnTo>
                  <a:lnTo>
                    <a:pt x="0" y="1248"/>
                  </a:lnTo>
                  <a:lnTo>
                    <a:pt x="0" y="1247"/>
                  </a:lnTo>
                  <a:close/>
                  <a:moveTo>
                    <a:pt x="0" y="997"/>
                  </a:moveTo>
                  <a:lnTo>
                    <a:pt x="22" y="997"/>
                  </a:lnTo>
                  <a:lnTo>
                    <a:pt x="22" y="998"/>
                  </a:lnTo>
                  <a:lnTo>
                    <a:pt x="0" y="998"/>
                  </a:lnTo>
                  <a:lnTo>
                    <a:pt x="0" y="997"/>
                  </a:lnTo>
                  <a:close/>
                  <a:moveTo>
                    <a:pt x="0" y="749"/>
                  </a:moveTo>
                  <a:lnTo>
                    <a:pt x="22" y="749"/>
                  </a:lnTo>
                  <a:lnTo>
                    <a:pt x="22" y="750"/>
                  </a:lnTo>
                  <a:lnTo>
                    <a:pt x="0" y="750"/>
                  </a:lnTo>
                  <a:lnTo>
                    <a:pt x="0" y="749"/>
                  </a:lnTo>
                  <a:close/>
                  <a:moveTo>
                    <a:pt x="0" y="499"/>
                  </a:moveTo>
                  <a:lnTo>
                    <a:pt x="22" y="499"/>
                  </a:lnTo>
                  <a:lnTo>
                    <a:pt x="22" y="500"/>
                  </a:lnTo>
                  <a:lnTo>
                    <a:pt x="0" y="500"/>
                  </a:lnTo>
                  <a:lnTo>
                    <a:pt x="0" y="499"/>
                  </a:lnTo>
                  <a:close/>
                  <a:moveTo>
                    <a:pt x="0" y="250"/>
                  </a:moveTo>
                  <a:lnTo>
                    <a:pt x="22" y="250"/>
                  </a:lnTo>
                  <a:lnTo>
                    <a:pt x="22" y="251"/>
                  </a:lnTo>
                  <a:lnTo>
                    <a:pt x="0" y="251"/>
                  </a:lnTo>
                  <a:lnTo>
                    <a:pt x="0" y="250"/>
                  </a:lnTo>
                  <a:close/>
                  <a:moveTo>
                    <a:pt x="0" y="0"/>
                  </a:moveTo>
                  <a:lnTo>
                    <a:pt x="22" y="0"/>
                  </a:lnTo>
                  <a:lnTo>
                    <a:pt x="22" y="1"/>
                  </a:lnTo>
                  <a:lnTo>
                    <a:pt x="0" y="1"/>
                  </a:lnTo>
                  <a:lnTo>
                    <a:pt x="0" y="0"/>
                  </a:lnTo>
                  <a:close/>
                </a:path>
              </a:pathLst>
            </a:custGeom>
            <a:solidFill>
              <a:srgbClr val="000000"/>
            </a:solidFill>
            <a:ln w="952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28" name="Rectangle 2119"/>
            <p:cNvSpPr>
              <a:spLocks noChangeArrowheads="1"/>
            </p:cNvSpPr>
            <p:nvPr/>
          </p:nvSpPr>
          <p:spPr bwMode="auto">
            <a:xfrm>
              <a:off x="3846906" y="2287212"/>
              <a:ext cx="1440000" cy="1010"/>
            </a:xfrm>
            <a:prstGeom prst="rect">
              <a:avLst/>
            </a:pr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29" name="Freeform 2120"/>
            <p:cNvSpPr>
              <a:spLocks noEditPoints="1"/>
            </p:cNvSpPr>
            <p:nvPr/>
          </p:nvSpPr>
          <p:spPr bwMode="auto">
            <a:xfrm>
              <a:off x="3846906" y="2239025"/>
              <a:ext cx="1440000" cy="49086"/>
            </a:xfrm>
            <a:custGeom>
              <a:avLst/>
              <a:gdLst>
                <a:gd name="T0" fmla="*/ 1 w 2583"/>
                <a:gd name="T1" fmla="*/ 0 h 23"/>
                <a:gd name="T2" fmla="*/ 1 w 2583"/>
                <a:gd name="T3" fmla="*/ 23 h 23"/>
                <a:gd name="T4" fmla="*/ 0 w 2583"/>
                <a:gd name="T5" fmla="*/ 23 h 23"/>
                <a:gd name="T6" fmla="*/ 0 w 2583"/>
                <a:gd name="T7" fmla="*/ 0 h 23"/>
                <a:gd name="T8" fmla="*/ 1 w 2583"/>
                <a:gd name="T9" fmla="*/ 0 h 23"/>
                <a:gd name="T10" fmla="*/ 646 w 2583"/>
                <a:gd name="T11" fmla="*/ 0 h 23"/>
                <a:gd name="T12" fmla="*/ 646 w 2583"/>
                <a:gd name="T13" fmla="*/ 23 h 23"/>
                <a:gd name="T14" fmla="*/ 645 w 2583"/>
                <a:gd name="T15" fmla="*/ 23 h 23"/>
                <a:gd name="T16" fmla="*/ 645 w 2583"/>
                <a:gd name="T17" fmla="*/ 0 h 23"/>
                <a:gd name="T18" fmla="*/ 646 w 2583"/>
                <a:gd name="T19" fmla="*/ 0 h 23"/>
                <a:gd name="T20" fmla="*/ 1291 w 2583"/>
                <a:gd name="T21" fmla="*/ 0 h 23"/>
                <a:gd name="T22" fmla="*/ 1291 w 2583"/>
                <a:gd name="T23" fmla="*/ 23 h 23"/>
                <a:gd name="T24" fmla="*/ 1291 w 2583"/>
                <a:gd name="T25" fmla="*/ 23 h 23"/>
                <a:gd name="T26" fmla="*/ 1291 w 2583"/>
                <a:gd name="T27" fmla="*/ 0 h 23"/>
                <a:gd name="T28" fmla="*/ 1291 w 2583"/>
                <a:gd name="T29" fmla="*/ 0 h 23"/>
                <a:gd name="T30" fmla="*/ 1938 w 2583"/>
                <a:gd name="T31" fmla="*/ 0 h 23"/>
                <a:gd name="T32" fmla="*/ 1938 w 2583"/>
                <a:gd name="T33" fmla="*/ 23 h 23"/>
                <a:gd name="T34" fmla="*/ 1937 w 2583"/>
                <a:gd name="T35" fmla="*/ 23 h 23"/>
                <a:gd name="T36" fmla="*/ 1937 w 2583"/>
                <a:gd name="T37" fmla="*/ 0 h 23"/>
                <a:gd name="T38" fmla="*/ 1938 w 2583"/>
                <a:gd name="T39" fmla="*/ 0 h 23"/>
                <a:gd name="T40" fmla="*/ 2583 w 2583"/>
                <a:gd name="T41" fmla="*/ 0 h 23"/>
                <a:gd name="T42" fmla="*/ 2583 w 2583"/>
                <a:gd name="T43" fmla="*/ 23 h 23"/>
                <a:gd name="T44" fmla="*/ 2582 w 2583"/>
                <a:gd name="T45" fmla="*/ 23 h 23"/>
                <a:gd name="T46" fmla="*/ 2582 w 2583"/>
                <a:gd name="T47" fmla="*/ 0 h 23"/>
                <a:gd name="T48" fmla="*/ 2583 w 2583"/>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83" h="23">
                  <a:moveTo>
                    <a:pt x="1" y="0"/>
                  </a:moveTo>
                  <a:lnTo>
                    <a:pt x="1" y="23"/>
                  </a:lnTo>
                  <a:lnTo>
                    <a:pt x="0" y="23"/>
                  </a:lnTo>
                  <a:lnTo>
                    <a:pt x="0" y="0"/>
                  </a:lnTo>
                  <a:lnTo>
                    <a:pt x="1" y="0"/>
                  </a:lnTo>
                  <a:close/>
                  <a:moveTo>
                    <a:pt x="646" y="0"/>
                  </a:moveTo>
                  <a:lnTo>
                    <a:pt x="646" y="23"/>
                  </a:lnTo>
                  <a:lnTo>
                    <a:pt x="645" y="23"/>
                  </a:lnTo>
                  <a:lnTo>
                    <a:pt x="645" y="0"/>
                  </a:lnTo>
                  <a:lnTo>
                    <a:pt x="646" y="0"/>
                  </a:lnTo>
                  <a:close/>
                  <a:moveTo>
                    <a:pt x="1291" y="0"/>
                  </a:moveTo>
                  <a:lnTo>
                    <a:pt x="1291" y="23"/>
                  </a:lnTo>
                  <a:lnTo>
                    <a:pt x="1291" y="23"/>
                  </a:lnTo>
                  <a:lnTo>
                    <a:pt x="1291" y="0"/>
                  </a:lnTo>
                  <a:lnTo>
                    <a:pt x="1291" y="0"/>
                  </a:lnTo>
                  <a:close/>
                  <a:moveTo>
                    <a:pt x="1938" y="0"/>
                  </a:moveTo>
                  <a:lnTo>
                    <a:pt x="1938" y="23"/>
                  </a:lnTo>
                  <a:lnTo>
                    <a:pt x="1937" y="23"/>
                  </a:lnTo>
                  <a:lnTo>
                    <a:pt x="1937" y="0"/>
                  </a:lnTo>
                  <a:lnTo>
                    <a:pt x="1938" y="0"/>
                  </a:lnTo>
                  <a:close/>
                  <a:moveTo>
                    <a:pt x="2583" y="0"/>
                  </a:moveTo>
                  <a:lnTo>
                    <a:pt x="2583" y="23"/>
                  </a:lnTo>
                  <a:lnTo>
                    <a:pt x="2582" y="23"/>
                  </a:lnTo>
                  <a:lnTo>
                    <a:pt x="2582" y="0"/>
                  </a:lnTo>
                  <a:lnTo>
                    <a:pt x="2583" y="0"/>
                  </a:lnTo>
                  <a:close/>
                </a:path>
              </a:pathLst>
            </a:custGeom>
            <a:solidFill>
              <a:srgbClr val="000000"/>
            </a:solidFill>
            <a:ln w="952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30" name="Rectangle 2121"/>
            <p:cNvSpPr>
              <a:spLocks noChangeArrowheads="1"/>
            </p:cNvSpPr>
            <p:nvPr/>
          </p:nvSpPr>
          <p:spPr bwMode="auto">
            <a:xfrm>
              <a:off x="3734560" y="2232455"/>
              <a:ext cx="14255" cy="43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0</a:t>
              </a:r>
              <a:endParaRPr kumimoji="0" lang="ja-JP" altLang="ja-JP" sz="1200" b="0" i="0" u="none" strike="noStrike" cap="none" normalizeH="0" baseline="0" smtClean="0">
                <a:ln>
                  <a:noFill/>
                </a:ln>
                <a:effectLst/>
                <a:cs typeface="Arial" panose="020B0604020202020204" pitchFamily="34" charset="0"/>
              </a:endParaRPr>
            </a:p>
          </p:txBody>
        </p:sp>
        <p:sp>
          <p:nvSpPr>
            <p:cNvPr id="2331" name="Rectangle 2122"/>
            <p:cNvSpPr>
              <a:spLocks noChangeArrowheads="1"/>
            </p:cNvSpPr>
            <p:nvPr/>
          </p:nvSpPr>
          <p:spPr bwMode="auto">
            <a:xfrm>
              <a:off x="3705804" y="1991670"/>
              <a:ext cx="35372" cy="43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0.5</a:t>
              </a:r>
              <a:endParaRPr kumimoji="0" lang="ja-JP" altLang="ja-JP" sz="1200" b="0" i="0" u="none" strike="noStrike" cap="none" normalizeH="0" baseline="0" smtClean="0">
                <a:ln>
                  <a:noFill/>
                </a:ln>
                <a:effectLst/>
                <a:cs typeface="Arial" panose="020B0604020202020204" pitchFamily="34" charset="0"/>
              </a:endParaRPr>
            </a:p>
          </p:txBody>
        </p:sp>
        <p:sp>
          <p:nvSpPr>
            <p:cNvPr id="2332" name="Rectangle 2123"/>
            <p:cNvSpPr>
              <a:spLocks noChangeArrowheads="1"/>
            </p:cNvSpPr>
            <p:nvPr/>
          </p:nvSpPr>
          <p:spPr bwMode="auto">
            <a:xfrm>
              <a:off x="3734560" y="1756495"/>
              <a:ext cx="14255" cy="43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1</a:t>
              </a:r>
              <a:endParaRPr kumimoji="0" lang="ja-JP" altLang="ja-JP" sz="1200" b="0" i="0" u="none" strike="noStrike" cap="none" normalizeH="0" baseline="0" smtClean="0">
                <a:ln>
                  <a:noFill/>
                </a:ln>
                <a:effectLst/>
                <a:cs typeface="Arial" panose="020B0604020202020204" pitchFamily="34" charset="0"/>
              </a:endParaRPr>
            </a:p>
          </p:txBody>
        </p:sp>
        <p:sp>
          <p:nvSpPr>
            <p:cNvPr id="2333" name="Rectangle 2124"/>
            <p:cNvSpPr>
              <a:spLocks noChangeArrowheads="1"/>
            </p:cNvSpPr>
            <p:nvPr/>
          </p:nvSpPr>
          <p:spPr bwMode="auto">
            <a:xfrm>
              <a:off x="3705804" y="1488088"/>
              <a:ext cx="35372" cy="43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1.5</a:t>
              </a:r>
              <a:endParaRPr kumimoji="0" lang="ja-JP" altLang="ja-JP" sz="1200" b="0" i="0" u="none" strike="noStrike" cap="none" normalizeH="0" baseline="0" smtClean="0">
                <a:ln>
                  <a:noFill/>
                </a:ln>
                <a:effectLst/>
                <a:cs typeface="Arial" panose="020B0604020202020204" pitchFamily="34" charset="0"/>
              </a:endParaRPr>
            </a:p>
          </p:txBody>
        </p:sp>
        <p:sp>
          <p:nvSpPr>
            <p:cNvPr id="2334" name="Rectangle 2125"/>
            <p:cNvSpPr>
              <a:spLocks noChangeArrowheads="1"/>
            </p:cNvSpPr>
            <p:nvPr/>
          </p:nvSpPr>
          <p:spPr bwMode="auto">
            <a:xfrm>
              <a:off x="3734560" y="1240953"/>
              <a:ext cx="14255" cy="43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2</a:t>
              </a:r>
              <a:endParaRPr kumimoji="0" lang="ja-JP" altLang="ja-JP" sz="1200" b="0" i="0" u="none" strike="noStrike" cap="none" normalizeH="0" baseline="0" smtClean="0">
                <a:ln>
                  <a:noFill/>
                </a:ln>
                <a:effectLst/>
                <a:cs typeface="Arial" panose="020B0604020202020204" pitchFamily="34" charset="0"/>
              </a:endParaRPr>
            </a:p>
          </p:txBody>
        </p:sp>
        <p:sp>
          <p:nvSpPr>
            <p:cNvPr id="2335" name="Rectangle 2126"/>
            <p:cNvSpPr>
              <a:spLocks noChangeArrowheads="1"/>
            </p:cNvSpPr>
            <p:nvPr/>
          </p:nvSpPr>
          <p:spPr bwMode="auto">
            <a:xfrm>
              <a:off x="3705804" y="999428"/>
              <a:ext cx="35372" cy="43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2.5</a:t>
              </a:r>
              <a:endParaRPr kumimoji="0" lang="ja-JP" altLang="ja-JP" sz="1200" b="0" i="0" u="none" strike="noStrike" cap="none" normalizeH="0" baseline="0" smtClean="0">
                <a:ln>
                  <a:noFill/>
                </a:ln>
                <a:effectLst/>
                <a:cs typeface="Arial" panose="020B0604020202020204" pitchFamily="34" charset="0"/>
              </a:endParaRPr>
            </a:p>
          </p:txBody>
        </p:sp>
        <p:sp>
          <p:nvSpPr>
            <p:cNvPr id="2345" name="Text Box 1227"/>
            <p:cNvSpPr txBox="1">
              <a:spLocks noChangeArrowheads="1"/>
            </p:cNvSpPr>
            <p:nvPr/>
          </p:nvSpPr>
          <p:spPr bwMode="auto">
            <a:xfrm rot="16200000">
              <a:off x="3042456" y="1553942"/>
              <a:ext cx="108876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900" dirty="0">
                  <a:cs typeface="Arial" panose="020B0604020202020204" pitchFamily="34" charset="0"/>
                </a:rPr>
                <a:t>NAD</a:t>
              </a:r>
              <a:r>
                <a:rPr lang="en-US" altLang="ja-JP" sz="900" baseline="30000" dirty="0">
                  <a:cs typeface="Arial" panose="020B0604020202020204" pitchFamily="34" charset="0"/>
                </a:rPr>
                <a:t>+</a:t>
              </a:r>
              <a:r>
                <a:rPr lang="en-US" altLang="ja-JP" sz="900" dirty="0">
                  <a:cs typeface="Arial" panose="020B0604020202020204" pitchFamily="34" charset="0"/>
                </a:rPr>
                <a:t>/NADH ratio</a:t>
              </a:r>
              <a:endParaRPr lang="ja-JP" altLang="ja-JP" sz="1600" dirty="0">
                <a:cs typeface="Arial" panose="020B0604020202020204" pitchFamily="34" charset="0"/>
              </a:endParaRPr>
            </a:p>
          </p:txBody>
        </p:sp>
        <p:sp>
          <p:nvSpPr>
            <p:cNvPr id="2207" name="テキスト ボックス 2206"/>
            <p:cNvSpPr txBox="1"/>
            <p:nvPr/>
          </p:nvSpPr>
          <p:spPr>
            <a:xfrm>
              <a:off x="1030549" y="2630540"/>
              <a:ext cx="351378" cy="369332"/>
            </a:xfrm>
            <a:prstGeom prst="rect">
              <a:avLst/>
            </a:prstGeom>
            <a:noFill/>
          </p:spPr>
          <p:txBody>
            <a:bodyPr wrap="none" rtlCol="0">
              <a:spAutoFit/>
            </a:bodyPr>
            <a:lstStyle/>
            <a:p>
              <a:r>
                <a:rPr lang="en-US" altLang="ja-JP" dirty="0" smtClean="0">
                  <a:latin typeface="Arial" panose="020B0604020202020204" pitchFamily="34" charset="0"/>
                  <a:cs typeface="Arial" panose="020B0604020202020204" pitchFamily="34" charset="0"/>
                </a:rPr>
                <a:t>C</a:t>
              </a:r>
              <a:endParaRPr kumimoji="1" lang="ja-JP" altLang="en-US" dirty="0">
                <a:latin typeface="Arial" panose="020B0604020202020204" pitchFamily="34" charset="0"/>
                <a:cs typeface="Arial" panose="020B0604020202020204" pitchFamily="34" charset="0"/>
              </a:endParaRPr>
            </a:p>
          </p:txBody>
        </p:sp>
        <p:sp>
          <p:nvSpPr>
            <p:cNvPr id="2255" name="Rectangle 2047"/>
            <p:cNvSpPr>
              <a:spLocks noChangeArrowheads="1"/>
            </p:cNvSpPr>
            <p:nvPr/>
          </p:nvSpPr>
          <p:spPr bwMode="auto">
            <a:xfrm>
              <a:off x="2686487" y="3566241"/>
              <a:ext cx="180378" cy="82414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6" name="Freeform 2048"/>
            <p:cNvSpPr>
              <a:spLocks noEditPoints="1"/>
            </p:cNvSpPr>
            <p:nvPr/>
          </p:nvSpPr>
          <p:spPr bwMode="auto">
            <a:xfrm>
              <a:off x="2686487" y="3566241"/>
              <a:ext cx="180378" cy="824143"/>
            </a:xfrm>
            <a:custGeom>
              <a:avLst/>
              <a:gdLst>
                <a:gd name="T0" fmla="*/ 0 w 2488"/>
                <a:gd name="T1" fmla="*/ 4 h 6208"/>
                <a:gd name="T2" fmla="*/ 4 w 2488"/>
                <a:gd name="T3" fmla="*/ 0 h 6208"/>
                <a:gd name="T4" fmla="*/ 2484 w 2488"/>
                <a:gd name="T5" fmla="*/ 0 h 6208"/>
                <a:gd name="T6" fmla="*/ 2488 w 2488"/>
                <a:gd name="T7" fmla="*/ 4 h 6208"/>
                <a:gd name="T8" fmla="*/ 2488 w 2488"/>
                <a:gd name="T9" fmla="*/ 6204 h 6208"/>
                <a:gd name="T10" fmla="*/ 2484 w 2488"/>
                <a:gd name="T11" fmla="*/ 6208 h 6208"/>
                <a:gd name="T12" fmla="*/ 4 w 2488"/>
                <a:gd name="T13" fmla="*/ 6208 h 6208"/>
                <a:gd name="T14" fmla="*/ 0 w 2488"/>
                <a:gd name="T15" fmla="*/ 6204 h 6208"/>
                <a:gd name="T16" fmla="*/ 0 w 2488"/>
                <a:gd name="T17" fmla="*/ 4 h 6208"/>
                <a:gd name="T18" fmla="*/ 8 w 2488"/>
                <a:gd name="T19" fmla="*/ 6204 h 6208"/>
                <a:gd name="T20" fmla="*/ 4 w 2488"/>
                <a:gd name="T21" fmla="*/ 6200 h 6208"/>
                <a:gd name="T22" fmla="*/ 2484 w 2488"/>
                <a:gd name="T23" fmla="*/ 6200 h 6208"/>
                <a:gd name="T24" fmla="*/ 2480 w 2488"/>
                <a:gd name="T25" fmla="*/ 6204 h 6208"/>
                <a:gd name="T26" fmla="*/ 2480 w 2488"/>
                <a:gd name="T27" fmla="*/ 4 h 6208"/>
                <a:gd name="T28" fmla="*/ 2484 w 2488"/>
                <a:gd name="T29" fmla="*/ 8 h 6208"/>
                <a:gd name="T30" fmla="*/ 4 w 2488"/>
                <a:gd name="T31" fmla="*/ 8 h 6208"/>
                <a:gd name="T32" fmla="*/ 8 w 2488"/>
                <a:gd name="T33" fmla="*/ 4 h 6208"/>
                <a:gd name="T34" fmla="*/ 8 w 2488"/>
                <a:gd name="T35" fmla="*/ 6204 h 6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8" h="6208">
                  <a:moveTo>
                    <a:pt x="0" y="4"/>
                  </a:moveTo>
                  <a:cubicBezTo>
                    <a:pt x="0" y="2"/>
                    <a:pt x="2" y="0"/>
                    <a:pt x="4" y="0"/>
                  </a:cubicBezTo>
                  <a:lnTo>
                    <a:pt x="2484" y="0"/>
                  </a:lnTo>
                  <a:cubicBezTo>
                    <a:pt x="2487" y="0"/>
                    <a:pt x="2488" y="2"/>
                    <a:pt x="2488" y="4"/>
                  </a:cubicBezTo>
                  <a:lnTo>
                    <a:pt x="2488" y="6204"/>
                  </a:lnTo>
                  <a:cubicBezTo>
                    <a:pt x="2488" y="6207"/>
                    <a:pt x="2487" y="6208"/>
                    <a:pt x="2484" y="6208"/>
                  </a:cubicBezTo>
                  <a:lnTo>
                    <a:pt x="4" y="6208"/>
                  </a:lnTo>
                  <a:cubicBezTo>
                    <a:pt x="2" y="6208"/>
                    <a:pt x="0" y="6207"/>
                    <a:pt x="0" y="6204"/>
                  </a:cubicBezTo>
                  <a:lnTo>
                    <a:pt x="0" y="4"/>
                  </a:lnTo>
                  <a:close/>
                  <a:moveTo>
                    <a:pt x="8" y="6204"/>
                  </a:moveTo>
                  <a:lnTo>
                    <a:pt x="4" y="6200"/>
                  </a:lnTo>
                  <a:lnTo>
                    <a:pt x="2484" y="6200"/>
                  </a:lnTo>
                  <a:lnTo>
                    <a:pt x="2480" y="6204"/>
                  </a:lnTo>
                  <a:lnTo>
                    <a:pt x="2480" y="4"/>
                  </a:lnTo>
                  <a:lnTo>
                    <a:pt x="2484" y="8"/>
                  </a:lnTo>
                  <a:lnTo>
                    <a:pt x="4" y="8"/>
                  </a:lnTo>
                  <a:lnTo>
                    <a:pt x="8" y="4"/>
                  </a:lnTo>
                  <a:lnTo>
                    <a:pt x="8" y="6204"/>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57" name="Rectangle 2049"/>
            <p:cNvSpPr>
              <a:spLocks noChangeArrowheads="1"/>
            </p:cNvSpPr>
            <p:nvPr/>
          </p:nvSpPr>
          <p:spPr bwMode="auto">
            <a:xfrm>
              <a:off x="1606639" y="3503185"/>
              <a:ext cx="180378" cy="887200"/>
            </a:xfrm>
            <a:prstGeom prst="rect">
              <a:avLst/>
            </a:prstGeom>
            <a:solidFill>
              <a:schemeClr val="bg1"/>
            </a:solidFill>
            <a:ln w="9525">
              <a:solidFill>
                <a:srgbClr val="000000"/>
              </a:solidFill>
              <a:miter lim="800000"/>
              <a:headEnd/>
              <a:tailEnd/>
            </a:ln>
            <a:extLst/>
          </p:spPr>
          <p:txBody>
            <a:bodyPr vert="horz" wrap="square" lIns="91440" tIns="45720" rIns="91440" bIns="45720" numCol="1" anchor="t" anchorCtr="0" compatLnSpc="1">
              <a:prstTxWarp prst="textNoShape">
                <a:avLst/>
              </a:prstTxWarp>
            </a:bodyPr>
            <a:lstStyle/>
            <a:p>
              <a:endParaRPr lang="ja-JP" altLang="en-US"/>
            </a:p>
          </p:txBody>
        </p:sp>
        <p:sp>
          <p:nvSpPr>
            <p:cNvPr id="2258" name="Freeform 2050"/>
            <p:cNvSpPr>
              <a:spLocks noEditPoints="1"/>
            </p:cNvSpPr>
            <p:nvPr/>
          </p:nvSpPr>
          <p:spPr bwMode="auto">
            <a:xfrm>
              <a:off x="1606639" y="3502079"/>
              <a:ext cx="180378" cy="888306"/>
            </a:xfrm>
            <a:custGeom>
              <a:avLst/>
              <a:gdLst>
                <a:gd name="T0" fmla="*/ 0 w 4976"/>
                <a:gd name="T1" fmla="*/ 8 h 13376"/>
                <a:gd name="T2" fmla="*/ 8 w 4976"/>
                <a:gd name="T3" fmla="*/ 0 h 13376"/>
                <a:gd name="T4" fmla="*/ 4968 w 4976"/>
                <a:gd name="T5" fmla="*/ 0 h 13376"/>
                <a:gd name="T6" fmla="*/ 4976 w 4976"/>
                <a:gd name="T7" fmla="*/ 8 h 13376"/>
                <a:gd name="T8" fmla="*/ 4976 w 4976"/>
                <a:gd name="T9" fmla="*/ 13368 h 13376"/>
                <a:gd name="T10" fmla="*/ 4968 w 4976"/>
                <a:gd name="T11" fmla="*/ 13376 h 13376"/>
                <a:gd name="T12" fmla="*/ 8 w 4976"/>
                <a:gd name="T13" fmla="*/ 13376 h 13376"/>
                <a:gd name="T14" fmla="*/ 0 w 4976"/>
                <a:gd name="T15" fmla="*/ 13368 h 13376"/>
                <a:gd name="T16" fmla="*/ 0 w 4976"/>
                <a:gd name="T17" fmla="*/ 8 h 13376"/>
                <a:gd name="T18" fmla="*/ 16 w 4976"/>
                <a:gd name="T19" fmla="*/ 13368 h 13376"/>
                <a:gd name="T20" fmla="*/ 8 w 4976"/>
                <a:gd name="T21" fmla="*/ 13360 h 13376"/>
                <a:gd name="T22" fmla="*/ 4968 w 4976"/>
                <a:gd name="T23" fmla="*/ 13360 h 13376"/>
                <a:gd name="T24" fmla="*/ 4960 w 4976"/>
                <a:gd name="T25" fmla="*/ 13368 h 13376"/>
                <a:gd name="T26" fmla="*/ 4960 w 4976"/>
                <a:gd name="T27" fmla="*/ 8 h 13376"/>
                <a:gd name="T28" fmla="*/ 4968 w 4976"/>
                <a:gd name="T29" fmla="*/ 16 h 13376"/>
                <a:gd name="T30" fmla="*/ 8 w 4976"/>
                <a:gd name="T31" fmla="*/ 16 h 13376"/>
                <a:gd name="T32" fmla="*/ 16 w 4976"/>
                <a:gd name="T33" fmla="*/ 8 h 13376"/>
                <a:gd name="T34" fmla="*/ 16 w 4976"/>
                <a:gd name="T35" fmla="*/ 13368 h 13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76" h="13376">
                  <a:moveTo>
                    <a:pt x="0" y="8"/>
                  </a:moveTo>
                  <a:cubicBezTo>
                    <a:pt x="0" y="4"/>
                    <a:pt x="4" y="0"/>
                    <a:pt x="8" y="0"/>
                  </a:cubicBezTo>
                  <a:lnTo>
                    <a:pt x="4968" y="0"/>
                  </a:lnTo>
                  <a:cubicBezTo>
                    <a:pt x="4973" y="0"/>
                    <a:pt x="4976" y="4"/>
                    <a:pt x="4976" y="8"/>
                  </a:cubicBezTo>
                  <a:lnTo>
                    <a:pt x="4976" y="13368"/>
                  </a:lnTo>
                  <a:cubicBezTo>
                    <a:pt x="4976" y="13373"/>
                    <a:pt x="4973" y="13376"/>
                    <a:pt x="4968" y="13376"/>
                  </a:cubicBezTo>
                  <a:lnTo>
                    <a:pt x="8" y="13376"/>
                  </a:lnTo>
                  <a:cubicBezTo>
                    <a:pt x="4" y="13376"/>
                    <a:pt x="0" y="13373"/>
                    <a:pt x="0" y="13368"/>
                  </a:cubicBezTo>
                  <a:lnTo>
                    <a:pt x="0" y="8"/>
                  </a:lnTo>
                  <a:close/>
                  <a:moveTo>
                    <a:pt x="16" y="13368"/>
                  </a:moveTo>
                  <a:lnTo>
                    <a:pt x="8" y="13360"/>
                  </a:lnTo>
                  <a:lnTo>
                    <a:pt x="4968" y="13360"/>
                  </a:lnTo>
                  <a:lnTo>
                    <a:pt x="4960" y="13368"/>
                  </a:lnTo>
                  <a:lnTo>
                    <a:pt x="4960" y="8"/>
                  </a:lnTo>
                  <a:lnTo>
                    <a:pt x="4968" y="16"/>
                  </a:lnTo>
                  <a:lnTo>
                    <a:pt x="8" y="16"/>
                  </a:lnTo>
                  <a:lnTo>
                    <a:pt x="16" y="8"/>
                  </a:lnTo>
                  <a:lnTo>
                    <a:pt x="16" y="13368"/>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59" name="Rectangle 2051"/>
            <p:cNvSpPr>
              <a:spLocks noChangeArrowheads="1"/>
            </p:cNvSpPr>
            <p:nvPr/>
          </p:nvSpPr>
          <p:spPr bwMode="auto">
            <a:xfrm>
              <a:off x="1966185" y="3498760"/>
              <a:ext cx="180378" cy="891625"/>
            </a:xfrm>
            <a:prstGeom prst="rect">
              <a:avLst/>
            </a:prstGeom>
            <a:solidFill>
              <a:schemeClr val="bg1"/>
            </a:solidFill>
            <a:ln w="9525">
              <a:solidFill>
                <a:srgbClr val="000000"/>
              </a:solidFill>
              <a:miter lim="800000"/>
              <a:headEnd/>
              <a:tailEnd/>
            </a:ln>
            <a:extLst/>
          </p:spPr>
          <p:txBody>
            <a:bodyPr vert="horz" wrap="square" lIns="91440" tIns="45720" rIns="91440" bIns="45720" numCol="1" anchor="t" anchorCtr="0" compatLnSpc="1">
              <a:prstTxWarp prst="textNoShape">
                <a:avLst/>
              </a:prstTxWarp>
            </a:bodyPr>
            <a:lstStyle/>
            <a:p>
              <a:endParaRPr lang="ja-JP" altLang="en-US"/>
            </a:p>
          </p:txBody>
        </p:sp>
        <p:sp>
          <p:nvSpPr>
            <p:cNvPr id="2260" name="Freeform 2052"/>
            <p:cNvSpPr>
              <a:spLocks noEditPoints="1"/>
            </p:cNvSpPr>
            <p:nvPr/>
          </p:nvSpPr>
          <p:spPr bwMode="auto">
            <a:xfrm>
              <a:off x="1966185" y="3497654"/>
              <a:ext cx="180984" cy="892731"/>
            </a:xfrm>
            <a:custGeom>
              <a:avLst/>
              <a:gdLst>
                <a:gd name="T0" fmla="*/ 0 w 4976"/>
                <a:gd name="T1" fmla="*/ 8 h 13440"/>
                <a:gd name="T2" fmla="*/ 8 w 4976"/>
                <a:gd name="T3" fmla="*/ 0 h 13440"/>
                <a:gd name="T4" fmla="*/ 4968 w 4976"/>
                <a:gd name="T5" fmla="*/ 0 h 13440"/>
                <a:gd name="T6" fmla="*/ 4976 w 4976"/>
                <a:gd name="T7" fmla="*/ 8 h 13440"/>
                <a:gd name="T8" fmla="*/ 4976 w 4976"/>
                <a:gd name="T9" fmla="*/ 13432 h 13440"/>
                <a:gd name="T10" fmla="*/ 4968 w 4976"/>
                <a:gd name="T11" fmla="*/ 13440 h 13440"/>
                <a:gd name="T12" fmla="*/ 8 w 4976"/>
                <a:gd name="T13" fmla="*/ 13440 h 13440"/>
                <a:gd name="T14" fmla="*/ 0 w 4976"/>
                <a:gd name="T15" fmla="*/ 13432 h 13440"/>
                <a:gd name="T16" fmla="*/ 0 w 4976"/>
                <a:gd name="T17" fmla="*/ 8 h 13440"/>
                <a:gd name="T18" fmla="*/ 16 w 4976"/>
                <a:gd name="T19" fmla="*/ 13432 h 13440"/>
                <a:gd name="T20" fmla="*/ 8 w 4976"/>
                <a:gd name="T21" fmla="*/ 13424 h 13440"/>
                <a:gd name="T22" fmla="*/ 4968 w 4976"/>
                <a:gd name="T23" fmla="*/ 13424 h 13440"/>
                <a:gd name="T24" fmla="*/ 4960 w 4976"/>
                <a:gd name="T25" fmla="*/ 13432 h 13440"/>
                <a:gd name="T26" fmla="*/ 4960 w 4976"/>
                <a:gd name="T27" fmla="*/ 8 h 13440"/>
                <a:gd name="T28" fmla="*/ 4968 w 4976"/>
                <a:gd name="T29" fmla="*/ 16 h 13440"/>
                <a:gd name="T30" fmla="*/ 8 w 4976"/>
                <a:gd name="T31" fmla="*/ 16 h 13440"/>
                <a:gd name="T32" fmla="*/ 16 w 4976"/>
                <a:gd name="T33" fmla="*/ 8 h 13440"/>
                <a:gd name="T34" fmla="*/ 16 w 4976"/>
                <a:gd name="T35" fmla="*/ 13432 h 1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76" h="13440">
                  <a:moveTo>
                    <a:pt x="0" y="8"/>
                  </a:moveTo>
                  <a:cubicBezTo>
                    <a:pt x="0" y="4"/>
                    <a:pt x="4" y="0"/>
                    <a:pt x="8" y="0"/>
                  </a:cubicBezTo>
                  <a:lnTo>
                    <a:pt x="4968" y="0"/>
                  </a:lnTo>
                  <a:cubicBezTo>
                    <a:pt x="4973" y="0"/>
                    <a:pt x="4976" y="4"/>
                    <a:pt x="4976" y="8"/>
                  </a:cubicBezTo>
                  <a:lnTo>
                    <a:pt x="4976" y="13432"/>
                  </a:lnTo>
                  <a:cubicBezTo>
                    <a:pt x="4976" y="13437"/>
                    <a:pt x="4973" y="13440"/>
                    <a:pt x="4968" y="13440"/>
                  </a:cubicBezTo>
                  <a:lnTo>
                    <a:pt x="8" y="13440"/>
                  </a:lnTo>
                  <a:cubicBezTo>
                    <a:pt x="4" y="13440"/>
                    <a:pt x="0" y="13437"/>
                    <a:pt x="0" y="13432"/>
                  </a:cubicBezTo>
                  <a:lnTo>
                    <a:pt x="0" y="8"/>
                  </a:lnTo>
                  <a:close/>
                  <a:moveTo>
                    <a:pt x="16" y="13432"/>
                  </a:moveTo>
                  <a:lnTo>
                    <a:pt x="8" y="13424"/>
                  </a:lnTo>
                  <a:lnTo>
                    <a:pt x="4968" y="13424"/>
                  </a:lnTo>
                  <a:lnTo>
                    <a:pt x="4960" y="13432"/>
                  </a:lnTo>
                  <a:lnTo>
                    <a:pt x="4960" y="8"/>
                  </a:lnTo>
                  <a:lnTo>
                    <a:pt x="4968" y="16"/>
                  </a:lnTo>
                  <a:lnTo>
                    <a:pt x="8" y="16"/>
                  </a:lnTo>
                  <a:lnTo>
                    <a:pt x="16" y="8"/>
                  </a:lnTo>
                  <a:lnTo>
                    <a:pt x="16" y="13432"/>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61" name="Rectangle 2053"/>
            <p:cNvSpPr>
              <a:spLocks noChangeArrowheads="1"/>
            </p:cNvSpPr>
            <p:nvPr/>
          </p:nvSpPr>
          <p:spPr bwMode="auto">
            <a:xfrm>
              <a:off x="2326941" y="3439024"/>
              <a:ext cx="191977" cy="95136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62" name="Freeform 2054"/>
            <p:cNvSpPr>
              <a:spLocks noEditPoints="1"/>
            </p:cNvSpPr>
            <p:nvPr/>
          </p:nvSpPr>
          <p:spPr bwMode="auto">
            <a:xfrm>
              <a:off x="2326336" y="3439024"/>
              <a:ext cx="180378" cy="951361"/>
            </a:xfrm>
            <a:custGeom>
              <a:avLst/>
              <a:gdLst>
                <a:gd name="T0" fmla="*/ 0 w 4960"/>
                <a:gd name="T1" fmla="*/ 8 h 14336"/>
                <a:gd name="T2" fmla="*/ 8 w 4960"/>
                <a:gd name="T3" fmla="*/ 0 h 14336"/>
                <a:gd name="T4" fmla="*/ 4952 w 4960"/>
                <a:gd name="T5" fmla="*/ 0 h 14336"/>
                <a:gd name="T6" fmla="*/ 4960 w 4960"/>
                <a:gd name="T7" fmla="*/ 8 h 14336"/>
                <a:gd name="T8" fmla="*/ 4960 w 4960"/>
                <a:gd name="T9" fmla="*/ 14328 h 14336"/>
                <a:gd name="T10" fmla="*/ 4952 w 4960"/>
                <a:gd name="T11" fmla="*/ 14336 h 14336"/>
                <a:gd name="T12" fmla="*/ 8 w 4960"/>
                <a:gd name="T13" fmla="*/ 14336 h 14336"/>
                <a:gd name="T14" fmla="*/ 0 w 4960"/>
                <a:gd name="T15" fmla="*/ 14328 h 14336"/>
                <a:gd name="T16" fmla="*/ 0 w 4960"/>
                <a:gd name="T17" fmla="*/ 8 h 14336"/>
                <a:gd name="T18" fmla="*/ 16 w 4960"/>
                <a:gd name="T19" fmla="*/ 14328 h 14336"/>
                <a:gd name="T20" fmla="*/ 8 w 4960"/>
                <a:gd name="T21" fmla="*/ 14320 h 14336"/>
                <a:gd name="T22" fmla="*/ 4952 w 4960"/>
                <a:gd name="T23" fmla="*/ 14320 h 14336"/>
                <a:gd name="T24" fmla="*/ 4944 w 4960"/>
                <a:gd name="T25" fmla="*/ 14328 h 14336"/>
                <a:gd name="T26" fmla="*/ 4944 w 4960"/>
                <a:gd name="T27" fmla="*/ 8 h 14336"/>
                <a:gd name="T28" fmla="*/ 4952 w 4960"/>
                <a:gd name="T29" fmla="*/ 16 h 14336"/>
                <a:gd name="T30" fmla="*/ 8 w 4960"/>
                <a:gd name="T31" fmla="*/ 16 h 14336"/>
                <a:gd name="T32" fmla="*/ 16 w 4960"/>
                <a:gd name="T33" fmla="*/ 8 h 14336"/>
                <a:gd name="T34" fmla="*/ 16 w 4960"/>
                <a:gd name="T35" fmla="*/ 14328 h 14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0" h="14336">
                  <a:moveTo>
                    <a:pt x="0" y="8"/>
                  </a:moveTo>
                  <a:cubicBezTo>
                    <a:pt x="0" y="4"/>
                    <a:pt x="4" y="0"/>
                    <a:pt x="8" y="0"/>
                  </a:cubicBezTo>
                  <a:lnTo>
                    <a:pt x="4952" y="0"/>
                  </a:lnTo>
                  <a:cubicBezTo>
                    <a:pt x="4957" y="0"/>
                    <a:pt x="4960" y="4"/>
                    <a:pt x="4960" y="8"/>
                  </a:cubicBezTo>
                  <a:lnTo>
                    <a:pt x="4960" y="14328"/>
                  </a:lnTo>
                  <a:cubicBezTo>
                    <a:pt x="4960" y="14333"/>
                    <a:pt x="4957" y="14336"/>
                    <a:pt x="4952" y="14336"/>
                  </a:cubicBezTo>
                  <a:lnTo>
                    <a:pt x="8" y="14336"/>
                  </a:lnTo>
                  <a:cubicBezTo>
                    <a:pt x="4" y="14336"/>
                    <a:pt x="0" y="14333"/>
                    <a:pt x="0" y="14328"/>
                  </a:cubicBezTo>
                  <a:lnTo>
                    <a:pt x="0" y="8"/>
                  </a:lnTo>
                  <a:close/>
                  <a:moveTo>
                    <a:pt x="16" y="14328"/>
                  </a:moveTo>
                  <a:lnTo>
                    <a:pt x="8" y="14320"/>
                  </a:lnTo>
                  <a:lnTo>
                    <a:pt x="4952" y="14320"/>
                  </a:lnTo>
                  <a:lnTo>
                    <a:pt x="4944" y="14328"/>
                  </a:lnTo>
                  <a:lnTo>
                    <a:pt x="4944" y="8"/>
                  </a:lnTo>
                  <a:lnTo>
                    <a:pt x="4952" y="16"/>
                  </a:lnTo>
                  <a:lnTo>
                    <a:pt x="8" y="16"/>
                  </a:lnTo>
                  <a:lnTo>
                    <a:pt x="16" y="8"/>
                  </a:lnTo>
                  <a:lnTo>
                    <a:pt x="16" y="14328"/>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68" name="Freeform 2060"/>
            <p:cNvSpPr>
              <a:spLocks noEditPoints="1"/>
            </p:cNvSpPr>
            <p:nvPr/>
          </p:nvSpPr>
          <p:spPr bwMode="auto">
            <a:xfrm>
              <a:off x="1516449" y="3130385"/>
              <a:ext cx="38776" cy="1260000"/>
            </a:xfrm>
            <a:custGeom>
              <a:avLst/>
              <a:gdLst>
                <a:gd name="T0" fmla="*/ 0 w 23"/>
                <a:gd name="T1" fmla="*/ 1138 h 1139"/>
                <a:gd name="T2" fmla="*/ 23 w 23"/>
                <a:gd name="T3" fmla="*/ 1138 h 1139"/>
                <a:gd name="T4" fmla="*/ 23 w 23"/>
                <a:gd name="T5" fmla="*/ 1139 h 1139"/>
                <a:gd name="T6" fmla="*/ 0 w 23"/>
                <a:gd name="T7" fmla="*/ 1139 h 1139"/>
                <a:gd name="T8" fmla="*/ 0 w 23"/>
                <a:gd name="T9" fmla="*/ 1138 h 1139"/>
                <a:gd name="T10" fmla="*/ 0 w 23"/>
                <a:gd name="T11" fmla="*/ 854 h 1139"/>
                <a:gd name="T12" fmla="*/ 23 w 23"/>
                <a:gd name="T13" fmla="*/ 854 h 1139"/>
                <a:gd name="T14" fmla="*/ 23 w 23"/>
                <a:gd name="T15" fmla="*/ 855 h 1139"/>
                <a:gd name="T16" fmla="*/ 0 w 23"/>
                <a:gd name="T17" fmla="*/ 855 h 1139"/>
                <a:gd name="T18" fmla="*/ 0 w 23"/>
                <a:gd name="T19" fmla="*/ 854 h 1139"/>
                <a:gd name="T20" fmla="*/ 0 w 23"/>
                <a:gd name="T21" fmla="*/ 570 h 1139"/>
                <a:gd name="T22" fmla="*/ 23 w 23"/>
                <a:gd name="T23" fmla="*/ 570 h 1139"/>
                <a:gd name="T24" fmla="*/ 23 w 23"/>
                <a:gd name="T25" fmla="*/ 571 h 1139"/>
                <a:gd name="T26" fmla="*/ 0 w 23"/>
                <a:gd name="T27" fmla="*/ 571 h 1139"/>
                <a:gd name="T28" fmla="*/ 0 w 23"/>
                <a:gd name="T29" fmla="*/ 570 h 1139"/>
                <a:gd name="T30" fmla="*/ 0 w 23"/>
                <a:gd name="T31" fmla="*/ 284 h 1139"/>
                <a:gd name="T32" fmla="*/ 23 w 23"/>
                <a:gd name="T33" fmla="*/ 284 h 1139"/>
                <a:gd name="T34" fmla="*/ 23 w 23"/>
                <a:gd name="T35" fmla="*/ 285 h 1139"/>
                <a:gd name="T36" fmla="*/ 0 w 23"/>
                <a:gd name="T37" fmla="*/ 285 h 1139"/>
                <a:gd name="T38" fmla="*/ 0 w 23"/>
                <a:gd name="T39" fmla="*/ 284 h 1139"/>
                <a:gd name="T40" fmla="*/ 0 w 23"/>
                <a:gd name="T41" fmla="*/ 0 h 1139"/>
                <a:gd name="T42" fmla="*/ 23 w 23"/>
                <a:gd name="T43" fmla="*/ 0 h 1139"/>
                <a:gd name="T44" fmla="*/ 23 w 23"/>
                <a:gd name="T45" fmla="*/ 1 h 1139"/>
                <a:gd name="T46" fmla="*/ 0 w 23"/>
                <a:gd name="T47" fmla="*/ 1 h 1139"/>
                <a:gd name="T48" fmla="*/ 0 w 23"/>
                <a:gd name="T49" fmla="*/ 0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 h="1139">
                  <a:moveTo>
                    <a:pt x="0" y="1138"/>
                  </a:moveTo>
                  <a:lnTo>
                    <a:pt x="23" y="1138"/>
                  </a:lnTo>
                  <a:lnTo>
                    <a:pt x="23" y="1139"/>
                  </a:lnTo>
                  <a:lnTo>
                    <a:pt x="0" y="1139"/>
                  </a:lnTo>
                  <a:lnTo>
                    <a:pt x="0" y="1138"/>
                  </a:lnTo>
                  <a:close/>
                  <a:moveTo>
                    <a:pt x="0" y="854"/>
                  </a:moveTo>
                  <a:lnTo>
                    <a:pt x="23" y="854"/>
                  </a:lnTo>
                  <a:lnTo>
                    <a:pt x="23" y="855"/>
                  </a:lnTo>
                  <a:lnTo>
                    <a:pt x="0" y="855"/>
                  </a:lnTo>
                  <a:lnTo>
                    <a:pt x="0" y="854"/>
                  </a:lnTo>
                  <a:close/>
                  <a:moveTo>
                    <a:pt x="0" y="570"/>
                  </a:moveTo>
                  <a:lnTo>
                    <a:pt x="23" y="570"/>
                  </a:lnTo>
                  <a:lnTo>
                    <a:pt x="23" y="571"/>
                  </a:lnTo>
                  <a:lnTo>
                    <a:pt x="0" y="571"/>
                  </a:lnTo>
                  <a:lnTo>
                    <a:pt x="0" y="570"/>
                  </a:lnTo>
                  <a:close/>
                  <a:moveTo>
                    <a:pt x="0" y="284"/>
                  </a:moveTo>
                  <a:lnTo>
                    <a:pt x="23" y="284"/>
                  </a:lnTo>
                  <a:lnTo>
                    <a:pt x="23" y="285"/>
                  </a:lnTo>
                  <a:lnTo>
                    <a:pt x="0" y="285"/>
                  </a:lnTo>
                  <a:lnTo>
                    <a:pt x="0" y="284"/>
                  </a:lnTo>
                  <a:close/>
                  <a:moveTo>
                    <a:pt x="0" y="0"/>
                  </a:moveTo>
                  <a:lnTo>
                    <a:pt x="23" y="0"/>
                  </a:lnTo>
                  <a:lnTo>
                    <a:pt x="23" y="1"/>
                  </a:lnTo>
                  <a:lnTo>
                    <a:pt x="0" y="1"/>
                  </a:lnTo>
                  <a:lnTo>
                    <a:pt x="0" y="0"/>
                  </a:lnTo>
                  <a:close/>
                </a:path>
              </a:pathLst>
            </a:custGeom>
            <a:solidFill>
              <a:srgbClr val="000000"/>
            </a:solidFill>
            <a:ln w="952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69" name="Rectangle 2061"/>
            <p:cNvSpPr>
              <a:spLocks noChangeArrowheads="1"/>
            </p:cNvSpPr>
            <p:nvPr/>
          </p:nvSpPr>
          <p:spPr bwMode="auto">
            <a:xfrm>
              <a:off x="1516450" y="4389279"/>
              <a:ext cx="1439999" cy="1106"/>
            </a:xfrm>
            <a:prstGeom prst="rect">
              <a:avLst/>
            </a:prstGeom>
            <a:solidFill>
              <a:srgbClr val="000000"/>
            </a:solidFill>
            <a:ln w="952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70" name="Freeform 2062"/>
            <p:cNvSpPr>
              <a:spLocks noEditPoints="1"/>
            </p:cNvSpPr>
            <p:nvPr/>
          </p:nvSpPr>
          <p:spPr bwMode="auto">
            <a:xfrm>
              <a:off x="1516450" y="4339919"/>
              <a:ext cx="1439999" cy="47285"/>
            </a:xfrm>
            <a:custGeom>
              <a:avLst/>
              <a:gdLst>
                <a:gd name="T0" fmla="*/ 1 w 2379"/>
                <a:gd name="T1" fmla="*/ 0 h 23"/>
                <a:gd name="T2" fmla="*/ 1 w 2379"/>
                <a:gd name="T3" fmla="*/ 23 h 23"/>
                <a:gd name="T4" fmla="*/ 0 w 2379"/>
                <a:gd name="T5" fmla="*/ 23 h 23"/>
                <a:gd name="T6" fmla="*/ 0 w 2379"/>
                <a:gd name="T7" fmla="*/ 0 h 23"/>
                <a:gd name="T8" fmla="*/ 1 w 2379"/>
                <a:gd name="T9" fmla="*/ 0 h 23"/>
                <a:gd name="T10" fmla="*/ 595 w 2379"/>
                <a:gd name="T11" fmla="*/ 0 h 23"/>
                <a:gd name="T12" fmla="*/ 595 w 2379"/>
                <a:gd name="T13" fmla="*/ 23 h 23"/>
                <a:gd name="T14" fmla="*/ 594 w 2379"/>
                <a:gd name="T15" fmla="*/ 23 h 23"/>
                <a:gd name="T16" fmla="*/ 594 w 2379"/>
                <a:gd name="T17" fmla="*/ 0 h 23"/>
                <a:gd name="T18" fmla="*/ 595 w 2379"/>
                <a:gd name="T19" fmla="*/ 0 h 23"/>
                <a:gd name="T20" fmla="*/ 1190 w 2379"/>
                <a:gd name="T21" fmla="*/ 0 h 23"/>
                <a:gd name="T22" fmla="*/ 1190 w 2379"/>
                <a:gd name="T23" fmla="*/ 23 h 23"/>
                <a:gd name="T24" fmla="*/ 1189 w 2379"/>
                <a:gd name="T25" fmla="*/ 23 h 23"/>
                <a:gd name="T26" fmla="*/ 1189 w 2379"/>
                <a:gd name="T27" fmla="*/ 0 h 23"/>
                <a:gd name="T28" fmla="*/ 1190 w 2379"/>
                <a:gd name="T29" fmla="*/ 0 h 23"/>
                <a:gd name="T30" fmla="*/ 1785 w 2379"/>
                <a:gd name="T31" fmla="*/ 0 h 23"/>
                <a:gd name="T32" fmla="*/ 1785 w 2379"/>
                <a:gd name="T33" fmla="*/ 23 h 23"/>
                <a:gd name="T34" fmla="*/ 1784 w 2379"/>
                <a:gd name="T35" fmla="*/ 23 h 23"/>
                <a:gd name="T36" fmla="*/ 1784 w 2379"/>
                <a:gd name="T37" fmla="*/ 0 h 23"/>
                <a:gd name="T38" fmla="*/ 1785 w 2379"/>
                <a:gd name="T39" fmla="*/ 0 h 23"/>
                <a:gd name="T40" fmla="*/ 2379 w 2379"/>
                <a:gd name="T41" fmla="*/ 0 h 23"/>
                <a:gd name="T42" fmla="*/ 2379 w 2379"/>
                <a:gd name="T43" fmla="*/ 23 h 23"/>
                <a:gd name="T44" fmla="*/ 2378 w 2379"/>
                <a:gd name="T45" fmla="*/ 23 h 23"/>
                <a:gd name="T46" fmla="*/ 2378 w 2379"/>
                <a:gd name="T47" fmla="*/ 0 h 23"/>
                <a:gd name="T48" fmla="*/ 2379 w 2379"/>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79" h="23">
                  <a:moveTo>
                    <a:pt x="1" y="0"/>
                  </a:moveTo>
                  <a:lnTo>
                    <a:pt x="1" y="23"/>
                  </a:lnTo>
                  <a:lnTo>
                    <a:pt x="0" y="23"/>
                  </a:lnTo>
                  <a:lnTo>
                    <a:pt x="0" y="0"/>
                  </a:lnTo>
                  <a:lnTo>
                    <a:pt x="1" y="0"/>
                  </a:lnTo>
                  <a:close/>
                  <a:moveTo>
                    <a:pt x="595" y="0"/>
                  </a:moveTo>
                  <a:lnTo>
                    <a:pt x="595" y="23"/>
                  </a:lnTo>
                  <a:lnTo>
                    <a:pt x="594" y="23"/>
                  </a:lnTo>
                  <a:lnTo>
                    <a:pt x="594" y="0"/>
                  </a:lnTo>
                  <a:lnTo>
                    <a:pt x="595" y="0"/>
                  </a:lnTo>
                  <a:close/>
                  <a:moveTo>
                    <a:pt x="1190" y="0"/>
                  </a:moveTo>
                  <a:lnTo>
                    <a:pt x="1190" y="23"/>
                  </a:lnTo>
                  <a:lnTo>
                    <a:pt x="1189" y="23"/>
                  </a:lnTo>
                  <a:lnTo>
                    <a:pt x="1189" y="0"/>
                  </a:lnTo>
                  <a:lnTo>
                    <a:pt x="1190" y="0"/>
                  </a:lnTo>
                  <a:close/>
                  <a:moveTo>
                    <a:pt x="1785" y="0"/>
                  </a:moveTo>
                  <a:lnTo>
                    <a:pt x="1785" y="23"/>
                  </a:lnTo>
                  <a:lnTo>
                    <a:pt x="1784" y="23"/>
                  </a:lnTo>
                  <a:lnTo>
                    <a:pt x="1784" y="0"/>
                  </a:lnTo>
                  <a:lnTo>
                    <a:pt x="1785" y="0"/>
                  </a:lnTo>
                  <a:close/>
                  <a:moveTo>
                    <a:pt x="2379" y="0"/>
                  </a:moveTo>
                  <a:lnTo>
                    <a:pt x="2379" y="23"/>
                  </a:lnTo>
                  <a:lnTo>
                    <a:pt x="2378" y="23"/>
                  </a:lnTo>
                  <a:lnTo>
                    <a:pt x="2378" y="0"/>
                  </a:lnTo>
                  <a:lnTo>
                    <a:pt x="2379" y="0"/>
                  </a:lnTo>
                  <a:close/>
                </a:path>
              </a:pathLst>
            </a:custGeom>
            <a:solidFill>
              <a:srgbClr val="000000"/>
            </a:solidFill>
            <a:ln w="952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71" name="Rectangle 2063"/>
            <p:cNvSpPr>
              <a:spLocks noChangeArrowheads="1"/>
            </p:cNvSpPr>
            <p:nvPr/>
          </p:nvSpPr>
          <p:spPr bwMode="auto">
            <a:xfrm>
              <a:off x="1417652" y="4347708"/>
              <a:ext cx="15321" cy="48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0</a:t>
              </a:r>
              <a:endParaRPr kumimoji="0" lang="ja-JP" altLang="ja-JP" sz="1200" b="0" i="0" u="none" strike="noStrike" cap="none" normalizeH="0" baseline="0" smtClean="0">
                <a:ln>
                  <a:noFill/>
                </a:ln>
                <a:effectLst/>
                <a:cs typeface="Arial" panose="020B0604020202020204" pitchFamily="34" charset="0"/>
              </a:endParaRPr>
            </a:p>
          </p:txBody>
        </p:sp>
        <p:sp>
          <p:nvSpPr>
            <p:cNvPr id="2272" name="Rectangle 2064"/>
            <p:cNvSpPr>
              <a:spLocks noChangeArrowheads="1"/>
            </p:cNvSpPr>
            <p:nvPr/>
          </p:nvSpPr>
          <p:spPr bwMode="auto">
            <a:xfrm>
              <a:off x="1386744" y="4031473"/>
              <a:ext cx="38019" cy="48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0.5</a:t>
              </a:r>
              <a:endParaRPr kumimoji="0" lang="ja-JP" altLang="ja-JP" sz="1200" b="0" i="0" u="none" strike="noStrike" cap="none" normalizeH="0" baseline="0" smtClean="0">
                <a:ln>
                  <a:noFill/>
                </a:ln>
                <a:effectLst/>
                <a:cs typeface="Arial" panose="020B0604020202020204" pitchFamily="34" charset="0"/>
              </a:endParaRPr>
            </a:p>
          </p:txBody>
        </p:sp>
        <p:sp>
          <p:nvSpPr>
            <p:cNvPr id="2273" name="Rectangle 2065"/>
            <p:cNvSpPr>
              <a:spLocks noChangeArrowheads="1"/>
            </p:cNvSpPr>
            <p:nvPr/>
          </p:nvSpPr>
          <p:spPr bwMode="auto">
            <a:xfrm>
              <a:off x="1417652" y="3747830"/>
              <a:ext cx="15321" cy="48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1</a:t>
              </a:r>
              <a:endParaRPr kumimoji="0" lang="ja-JP" altLang="ja-JP" sz="1200" b="0" i="0" u="none" strike="noStrike" cap="none" normalizeH="0" baseline="0" smtClean="0">
                <a:ln>
                  <a:noFill/>
                </a:ln>
                <a:effectLst/>
                <a:cs typeface="Arial" panose="020B0604020202020204" pitchFamily="34" charset="0"/>
              </a:endParaRPr>
            </a:p>
          </p:txBody>
        </p:sp>
        <p:sp>
          <p:nvSpPr>
            <p:cNvPr id="2274" name="Rectangle 2066"/>
            <p:cNvSpPr>
              <a:spLocks noChangeArrowheads="1"/>
            </p:cNvSpPr>
            <p:nvPr/>
          </p:nvSpPr>
          <p:spPr bwMode="auto">
            <a:xfrm>
              <a:off x="1386744" y="3393494"/>
              <a:ext cx="38019" cy="48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1.5</a:t>
              </a:r>
              <a:endParaRPr kumimoji="0" lang="ja-JP" altLang="ja-JP" sz="1200" b="0" i="0" u="none" strike="noStrike" cap="none" normalizeH="0" baseline="0" smtClean="0">
                <a:ln>
                  <a:noFill/>
                </a:ln>
                <a:effectLst/>
                <a:cs typeface="Arial" panose="020B0604020202020204" pitchFamily="34" charset="0"/>
              </a:endParaRPr>
            </a:p>
          </p:txBody>
        </p:sp>
        <p:sp>
          <p:nvSpPr>
            <p:cNvPr id="2275" name="Rectangle 2067"/>
            <p:cNvSpPr>
              <a:spLocks noChangeArrowheads="1"/>
            </p:cNvSpPr>
            <p:nvPr/>
          </p:nvSpPr>
          <p:spPr bwMode="auto">
            <a:xfrm>
              <a:off x="1417652" y="3103501"/>
              <a:ext cx="15321" cy="48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smtClean="0">
                  <a:ln>
                    <a:noFill/>
                  </a:ln>
                  <a:effectLst/>
                  <a:cs typeface="Arial" panose="020B0604020202020204" pitchFamily="34" charset="0"/>
                </a:rPr>
                <a:t>2</a:t>
              </a:r>
              <a:endParaRPr kumimoji="0" lang="ja-JP" altLang="ja-JP" sz="1200" b="0" i="0" u="none" strike="noStrike" cap="none" normalizeH="0" baseline="0" smtClean="0">
                <a:ln>
                  <a:noFill/>
                </a:ln>
                <a:effectLst/>
                <a:cs typeface="Arial" panose="020B0604020202020204" pitchFamily="34" charset="0"/>
              </a:endParaRPr>
            </a:p>
          </p:txBody>
        </p:sp>
        <p:sp>
          <p:nvSpPr>
            <p:cNvPr id="2343" name="Text Box 344"/>
            <p:cNvSpPr txBox="1">
              <a:spLocks noChangeArrowheads="1"/>
            </p:cNvSpPr>
            <p:nvPr/>
          </p:nvSpPr>
          <p:spPr bwMode="auto">
            <a:xfrm rot="16200000">
              <a:off x="462442" y="3551021"/>
              <a:ext cx="14221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900" dirty="0">
                  <a:cs typeface="Arial" panose="020B0604020202020204" pitchFamily="34" charset="0"/>
                </a:rPr>
                <a:t>Total amount of NAD(H)</a:t>
              </a:r>
            </a:p>
            <a:p>
              <a:pPr algn="ctr" eaLnBrk="1" hangingPunct="1"/>
              <a:r>
                <a:rPr lang="en-US" altLang="ja-JP" sz="900" dirty="0">
                  <a:cs typeface="Arial" panose="020B0604020202020204" pitchFamily="34" charset="0"/>
                </a:rPr>
                <a:t>(</a:t>
              </a:r>
              <a:r>
                <a:rPr lang="en-US" altLang="ja-JP" sz="900" dirty="0" err="1">
                  <a:cs typeface="Arial" panose="020B0604020202020204" pitchFamily="34" charset="0"/>
                </a:rPr>
                <a:t>mmol</a:t>
              </a:r>
              <a:r>
                <a:rPr lang="en-US" altLang="ja-JP" sz="900" dirty="0">
                  <a:cs typeface="Arial" panose="020B0604020202020204" pitchFamily="34" charset="0"/>
                </a:rPr>
                <a:t>/g tissue)</a:t>
              </a:r>
            </a:p>
          </p:txBody>
        </p:sp>
        <p:sp>
          <p:nvSpPr>
            <p:cNvPr id="220" name="Line 870"/>
            <p:cNvSpPr>
              <a:spLocks noChangeShapeType="1"/>
            </p:cNvSpPr>
            <p:nvPr/>
          </p:nvSpPr>
          <p:spPr bwMode="auto">
            <a:xfrm>
              <a:off x="1532516" y="1037732"/>
              <a:ext cx="0" cy="125367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1" name="Line 1133"/>
            <p:cNvSpPr>
              <a:spLocks noChangeShapeType="1"/>
            </p:cNvSpPr>
            <p:nvPr/>
          </p:nvSpPr>
          <p:spPr bwMode="auto">
            <a:xfrm>
              <a:off x="2471905" y="1017595"/>
              <a:ext cx="0" cy="123036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nvGrpSpPr>
            <p:cNvPr id="222" name="グループ化 221"/>
            <p:cNvGrpSpPr/>
            <p:nvPr/>
          </p:nvGrpSpPr>
          <p:grpSpPr>
            <a:xfrm>
              <a:off x="3994440" y="1260289"/>
              <a:ext cx="72000" cy="57600"/>
              <a:chOff x="3285486" y="4823279"/>
              <a:chExt cx="63162" cy="46326"/>
            </a:xfrm>
          </p:grpSpPr>
          <p:sp>
            <p:nvSpPr>
              <p:cNvPr id="223" name="Line 633"/>
              <p:cNvSpPr>
                <a:spLocks noChangeShapeType="1"/>
              </p:cNvSpPr>
              <p:nvPr/>
            </p:nvSpPr>
            <p:spPr bwMode="auto">
              <a:xfrm flipV="1">
                <a:off x="3317769" y="4823279"/>
                <a:ext cx="0" cy="463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4" name="Line 634"/>
              <p:cNvSpPr>
                <a:spLocks noChangeShapeType="1"/>
              </p:cNvSpPr>
              <p:nvPr/>
            </p:nvSpPr>
            <p:spPr bwMode="auto">
              <a:xfrm>
                <a:off x="3285486" y="4823279"/>
                <a:ext cx="631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225" name="グループ化 224"/>
            <p:cNvGrpSpPr/>
            <p:nvPr/>
          </p:nvGrpSpPr>
          <p:grpSpPr>
            <a:xfrm>
              <a:off x="4354697" y="1313043"/>
              <a:ext cx="72000" cy="32400"/>
              <a:chOff x="3285486" y="4823279"/>
              <a:chExt cx="63162" cy="46326"/>
            </a:xfrm>
          </p:grpSpPr>
          <p:sp>
            <p:nvSpPr>
              <p:cNvPr id="226" name="Line 633"/>
              <p:cNvSpPr>
                <a:spLocks noChangeShapeType="1"/>
              </p:cNvSpPr>
              <p:nvPr/>
            </p:nvSpPr>
            <p:spPr bwMode="auto">
              <a:xfrm flipV="1">
                <a:off x="3317769" y="4823279"/>
                <a:ext cx="0" cy="463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27" name="Line 634"/>
              <p:cNvSpPr>
                <a:spLocks noChangeShapeType="1"/>
              </p:cNvSpPr>
              <p:nvPr/>
            </p:nvSpPr>
            <p:spPr bwMode="auto">
              <a:xfrm>
                <a:off x="3285486" y="4823279"/>
                <a:ext cx="631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228" name="グループ化 227"/>
            <p:cNvGrpSpPr/>
            <p:nvPr/>
          </p:nvGrpSpPr>
          <p:grpSpPr>
            <a:xfrm>
              <a:off x="4715800" y="1392189"/>
              <a:ext cx="72000" cy="54000"/>
              <a:chOff x="3285486" y="4823279"/>
              <a:chExt cx="63162" cy="46326"/>
            </a:xfrm>
          </p:grpSpPr>
          <p:sp>
            <p:nvSpPr>
              <p:cNvPr id="229" name="Line 633"/>
              <p:cNvSpPr>
                <a:spLocks noChangeShapeType="1"/>
              </p:cNvSpPr>
              <p:nvPr/>
            </p:nvSpPr>
            <p:spPr bwMode="auto">
              <a:xfrm flipV="1">
                <a:off x="3317769" y="4823279"/>
                <a:ext cx="0" cy="463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0" name="Line 634"/>
              <p:cNvSpPr>
                <a:spLocks noChangeShapeType="1"/>
              </p:cNvSpPr>
              <p:nvPr/>
            </p:nvSpPr>
            <p:spPr bwMode="auto">
              <a:xfrm>
                <a:off x="3285486" y="4823279"/>
                <a:ext cx="631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231" name="グループ化 230"/>
            <p:cNvGrpSpPr/>
            <p:nvPr/>
          </p:nvGrpSpPr>
          <p:grpSpPr>
            <a:xfrm>
              <a:off x="5075598" y="1320187"/>
              <a:ext cx="72000" cy="36000"/>
              <a:chOff x="3285486" y="4823279"/>
              <a:chExt cx="63162" cy="46326"/>
            </a:xfrm>
          </p:grpSpPr>
          <p:sp>
            <p:nvSpPr>
              <p:cNvPr id="232" name="Line 633"/>
              <p:cNvSpPr>
                <a:spLocks noChangeShapeType="1"/>
              </p:cNvSpPr>
              <p:nvPr/>
            </p:nvSpPr>
            <p:spPr bwMode="auto">
              <a:xfrm flipV="1">
                <a:off x="3317769" y="4823279"/>
                <a:ext cx="0" cy="463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3" name="Line 634"/>
              <p:cNvSpPr>
                <a:spLocks noChangeShapeType="1"/>
              </p:cNvSpPr>
              <p:nvPr/>
            </p:nvSpPr>
            <p:spPr bwMode="auto">
              <a:xfrm>
                <a:off x="3285486" y="4823279"/>
                <a:ext cx="631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sp>
          <p:nvSpPr>
            <p:cNvPr id="234" name="Line 870"/>
            <p:cNvSpPr>
              <a:spLocks noChangeShapeType="1"/>
            </p:cNvSpPr>
            <p:nvPr/>
          </p:nvSpPr>
          <p:spPr bwMode="auto">
            <a:xfrm>
              <a:off x="1516582" y="3135959"/>
              <a:ext cx="0" cy="125367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nvGrpSpPr>
            <p:cNvPr id="236" name="グループ化 235"/>
            <p:cNvGrpSpPr/>
            <p:nvPr/>
          </p:nvGrpSpPr>
          <p:grpSpPr>
            <a:xfrm>
              <a:off x="1659750" y="3413224"/>
              <a:ext cx="72000" cy="90000"/>
              <a:chOff x="3285486" y="4823279"/>
              <a:chExt cx="63162" cy="46326"/>
            </a:xfrm>
          </p:grpSpPr>
          <p:sp>
            <p:nvSpPr>
              <p:cNvPr id="237" name="Line 633"/>
              <p:cNvSpPr>
                <a:spLocks noChangeShapeType="1"/>
              </p:cNvSpPr>
              <p:nvPr/>
            </p:nvSpPr>
            <p:spPr bwMode="auto">
              <a:xfrm flipV="1">
                <a:off x="3317769" y="4823279"/>
                <a:ext cx="0" cy="463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38" name="Line 634"/>
              <p:cNvSpPr>
                <a:spLocks noChangeShapeType="1"/>
              </p:cNvSpPr>
              <p:nvPr/>
            </p:nvSpPr>
            <p:spPr bwMode="auto">
              <a:xfrm>
                <a:off x="3285486" y="4823279"/>
                <a:ext cx="631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239" name="グループ化 238"/>
            <p:cNvGrpSpPr/>
            <p:nvPr/>
          </p:nvGrpSpPr>
          <p:grpSpPr>
            <a:xfrm>
              <a:off x="2019373" y="3462899"/>
              <a:ext cx="72000" cy="36000"/>
              <a:chOff x="3285486" y="4823279"/>
              <a:chExt cx="63162" cy="46326"/>
            </a:xfrm>
          </p:grpSpPr>
          <p:sp>
            <p:nvSpPr>
              <p:cNvPr id="240" name="Line 633"/>
              <p:cNvSpPr>
                <a:spLocks noChangeShapeType="1"/>
              </p:cNvSpPr>
              <p:nvPr/>
            </p:nvSpPr>
            <p:spPr bwMode="auto">
              <a:xfrm flipV="1">
                <a:off x="3317769" y="4823279"/>
                <a:ext cx="0" cy="463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1" name="Line 634"/>
              <p:cNvSpPr>
                <a:spLocks noChangeShapeType="1"/>
              </p:cNvSpPr>
              <p:nvPr/>
            </p:nvSpPr>
            <p:spPr bwMode="auto">
              <a:xfrm>
                <a:off x="3285486" y="4823279"/>
                <a:ext cx="631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242" name="グループ化 241"/>
            <p:cNvGrpSpPr/>
            <p:nvPr/>
          </p:nvGrpSpPr>
          <p:grpSpPr>
            <a:xfrm>
              <a:off x="2393682" y="3342061"/>
              <a:ext cx="72000" cy="97200"/>
              <a:chOff x="3285486" y="4823279"/>
              <a:chExt cx="63162" cy="46326"/>
            </a:xfrm>
          </p:grpSpPr>
          <p:sp>
            <p:nvSpPr>
              <p:cNvPr id="243" name="Line 633"/>
              <p:cNvSpPr>
                <a:spLocks noChangeShapeType="1"/>
              </p:cNvSpPr>
              <p:nvPr/>
            </p:nvSpPr>
            <p:spPr bwMode="auto">
              <a:xfrm flipV="1">
                <a:off x="3317769" y="4823279"/>
                <a:ext cx="0" cy="463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4" name="Line 634"/>
              <p:cNvSpPr>
                <a:spLocks noChangeShapeType="1"/>
              </p:cNvSpPr>
              <p:nvPr/>
            </p:nvSpPr>
            <p:spPr bwMode="auto">
              <a:xfrm>
                <a:off x="3285486" y="4823279"/>
                <a:ext cx="631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245" name="グループ化 244"/>
            <p:cNvGrpSpPr/>
            <p:nvPr/>
          </p:nvGrpSpPr>
          <p:grpSpPr>
            <a:xfrm>
              <a:off x="2741898" y="3477496"/>
              <a:ext cx="72000" cy="90000"/>
              <a:chOff x="3285486" y="4823279"/>
              <a:chExt cx="63162" cy="46326"/>
            </a:xfrm>
          </p:grpSpPr>
          <p:sp>
            <p:nvSpPr>
              <p:cNvPr id="246" name="Line 633"/>
              <p:cNvSpPr>
                <a:spLocks noChangeShapeType="1"/>
              </p:cNvSpPr>
              <p:nvPr/>
            </p:nvSpPr>
            <p:spPr bwMode="auto">
              <a:xfrm flipV="1">
                <a:off x="3317769" y="4823279"/>
                <a:ext cx="0" cy="463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sp>
            <p:nvSpPr>
              <p:cNvPr id="247" name="Line 634"/>
              <p:cNvSpPr>
                <a:spLocks noChangeShapeType="1"/>
              </p:cNvSpPr>
              <p:nvPr/>
            </p:nvSpPr>
            <p:spPr bwMode="auto">
              <a:xfrm>
                <a:off x="3285486" y="4823279"/>
                <a:ext cx="631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nvGrpSpPr>
            <p:cNvPr id="206" name="グループ化 205"/>
            <p:cNvGrpSpPr/>
            <p:nvPr/>
          </p:nvGrpSpPr>
          <p:grpSpPr>
            <a:xfrm>
              <a:off x="1512562" y="4436511"/>
              <a:ext cx="1471394" cy="309774"/>
              <a:chOff x="3820800" y="2337023"/>
              <a:chExt cx="1471394" cy="309774"/>
            </a:xfrm>
          </p:grpSpPr>
          <p:sp>
            <p:nvSpPr>
              <p:cNvPr id="207" name="Text Box 3501"/>
              <p:cNvSpPr txBox="1">
                <a:spLocks noChangeArrowheads="1"/>
              </p:cNvSpPr>
              <p:nvPr/>
            </p:nvSpPr>
            <p:spPr bwMode="auto">
              <a:xfrm>
                <a:off x="3820800" y="2446742"/>
                <a:ext cx="75960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700" dirty="0" smtClean="0">
                    <a:cs typeface="Arial" panose="020B0604020202020204" pitchFamily="34" charset="0"/>
                  </a:rPr>
                  <a:t>CD</a:t>
                </a:r>
                <a:endParaRPr lang="en-US" altLang="ja-JP" sz="700" dirty="0">
                  <a:cs typeface="Arial" panose="020B0604020202020204" pitchFamily="34" charset="0"/>
                </a:endParaRPr>
              </a:p>
            </p:txBody>
          </p:sp>
          <p:sp>
            <p:nvSpPr>
              <p:cNvPr id="208" name="Text Box 3502"/>
              <p:cNvSpPr txBox="1">
                <a:spLocks noChangeArrowheads="1"/>
              </p:cNvSpPr>
              <p:nvPr/>
            </p:nvSpPr>
            <p:spPr bwMode="auto">
              <a:xfrm>
                <a:off x="4793855" y="2446742"/>
                <a:ext cx="28898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700" dirty="0" smtClean="0">
                    <a:cs typeface="Arial" panose="020B0604020202020204" pitchFamily="34" charset="0"/>
                  </a:rPr>
                  <a:t>DI</a:t>
                </a:r>
                <a:endParaRPr lang="en-US" altLang="ja-JP" sz="700" dirty="0">
                  <a:cs typeface="Arial" panose="020B0604020202020204" pitchFamily="34" charset="0"/>
                </a:endParaRPr>
              </a:p>
            </p:txBody>
          </p:sp>
          <p:sp>
            <p:nvSpPr>
              <p:cNvPr id="209" name="Rectangle 3498"/>
              <p:cNvSpPr>
                <a:spLocks noChangeArrowheads="1"/>
              </p:cNvSpPr>
              <p:nvPr/>
            </p:nvSpPr>
            <p:spPr bwMode="auto">
              <a:xfrm>
                <a:off x="4223385" y="2337023"/>
                <a:ext cx="32535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smtClean="0">
                    <a:solidFill>
                      <a:srgbClr val="000000"/>
                    </a:solidFill>
                    <a:cs typeface="Arial" panose="020B0604020202020204" pitchFamily="34" charset="0"/>
                  </a:rPr>
                  <a:t>TEMPOL</a:t>
                </a:r>
                <a:endParaRPr lang="en-US" altLang="ja-JP" sz="600" dirty="0">
                  <a:cs typeface="Arial" panose="020B0604020202020204" pitchFamily="34" charset="0"/>
                </a:endParaRPr>
              </a:p>
            </p:txBody>
          </p:sp>
          <p:sp>
            <p:nvSpPr>
              <p:cNvPr id="210" name="Rectangle 3499"/>
              <p:cNvSpPr>
                <a:spLocks noChangeArrowheads="1"/>
              </p:cNvSpPr>
              <p:nvPr/>
            </p:nvSpPr>
            <p:spPr bwMode="auto">
              <a:xfrm>
                <a:off x="3898455" y="2337023"/>
                <a:ext cx="24234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dirty="0">
                    <a:solidFill>
                      <a:srgbClr val="000000"/>
                    </a:solidFill>
                    <a:cs typeface="Arial" panose="020B0604020202020204" pitchFamily="34" charset="0"/>
                  </a:rPr>
                  <a:t>Water</a:t>
                </a:r>
                <a:endParaRPr lang="en-US" altLang="ja-JP" sz="600" dirty="0">
                  <a:cs typeface="Arial" panose="020B0604020202020204" pitchFamily="34" charset="0"/>
                </a:endParaRPr>
              </a:p>
            </p:txBody>
          </p:sp>
          <p:sp>
            <p:nvSpPr>
              <p:cNvPr id="211" name="Line 3500"/>
              <p:cNvSpPr>
                <a:spLocks noChangeShapeType="1"/>
              </p:cNvSpPr>
              <p:nvPr/>
            </p:nvSpPr>
            <p:spPr bwMode="auto">
              <a:xfrm>
                <a:off x="3866734" y="2468443"/>
                <a:ext cx="6677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ctr"/>
                <a:endParaRPr lang="ja-JP" altLang="en-US" sz="1600">
                  <a:latin typeface="Arial" panose="020B0604020202020204" pitchFamily="34" charset="0"/>
                  <a:cs typeface="Arial" panose="020B0604020202020204" pitchFamily="34" charset="0"/>
                </a:endParaRPr>
              </a:p>
            </p:txBody>
          </p:sp>
          <p:sp>
            <p:nvSpPr>
              <p:cNvPr id="212" name="Rectangle 3504"/>
              <p:cNvSpPr>
                <a:spLocks noChangeArrowheads="1"/>
              </p:cNvSpPr>
              <p:nvPr/>
            </p:nvSpPr>
            <p:spPr bwMode="auto">
              <a:xfrm>
                <a:off x="4945380" y="2337023"/>
                <a:ext cx="34681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600" dirty="0" smtClean="0">
                    <a:solidFill>
                      <a:srgbClr val="000000"/>
                    </a:solidFill>
                    <a:cs typeface="Arial" panose="020B0604020202020204" pitchFamily="34" charset="0"/>
                  </a:rPr>
                  <a:t>TEMPOL</a:t>
                </a:r>
              </a:p>
            </p:txBody>
          </p:sp>
          <p:sp>
            <p:nvSpPr>
              <p:cNvPr id="213" name="Rectangle 3505"/>
              <p:cNvSpPr>
                <a:spLocks noChangeArrowheads="1"/>
              </p:cNvSpPr>
              <p:nvPr/>
            </p:nvSpPr>
            <p:spPr bwMode="auto">
              <a:xfrm>
                <a:off x="4624759" y="2337023"/>
                <a:ext cx="24234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600">
                    <a:solidFill>
                      <a:srgbClr val="000000"/>
                    </a:solidFill>
                    <a:cs typeface="Arial" panose="020B0604020202020204" pitchFamily="34" charset="0"/>
                  </a:rPr>
                  <a:t>Water</a:t>
                </a:r>
                <a:endParaRPr lang="en-US" altLang="ja-JP" sz="600">
                  <a:cs typeface="Arial" panose="020B0604020202020204" pitchFamily="34" charset="0"/>
                </a:endParaRPr>
              </a:p>
            </p:txBody>
          </p:sp>
          <p:sp>
            <p:nvSpPr>
              <p:cNvPr id="214" name="Line 3506"/>
              <p:cNvSpPr>
                <a:spLocks noChangeShapeType="1"/>
              </p:cNvSpPr>
              <p:nvPr/>
            </p:nvSpPr>
            <p:spPr bwMode="auto">
              <a:xfrm>
                <a:off x="4604481" y="2468443"/>
                <a:ext cx="6677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latin typeface="Arial" panose="020B0604020202020204" pitchFamily="34" charset="0"/>
                  <a:cs typeface="Arial" panose="020B0604020202020204" pitchFamily="34" charset="0"/>
                </a:endParaRPr>
              </a:p>
            </p:txBody>
          </p:sp>
        </p:grpSp>
      </p:grpSp>
      <p:sp>
        <p:nvSpPr>
          <p:cNvPr id="3" name="Rectangle 2"/>
          <p:cNvSpPr/>
          <p:nvPr/>
        </p:nvSpPr>
        <p:spPr>
          <a:xfrm>
            <a:off x="442608" y="6841480"/>
            <a:ext cx="5972785" cy="1015663"/>
          </a:xfrm>
          <a:prstGeom prst="rect">
            <a:avLst/>
          </a:prstGeom>
        </p:spPr>
        <p:txBody>
          <a:bodyPr wrap="square">
            <a:spAutoFit/>
          </a:bodyPr>
          <a:lstStyle/>
          <a:p>
            <a:pPr algn="just"/>
            <a:r>
              <a:rPr lang="en-US" sz="1200" b="1" dirty="0"/>
              <a:t>Supplementary Figure 5. Effects of TEMPOL on C57BL/6J mice. </a:t>
            </a:r>
            <a:r>
              <a:rPr lang="en-US" sz="1200" dirty="0"/>
              <a:t>(a) Body weights of mice in the CD and DI groups. In DI groups, after 8 </a:t>
            </a:r>
            <a:r>
              <a:rPr lang="en-US" sz="1200" dirty="0" err="1"/>
              <a:t>wks</a:t>
            </a:r>
            <a:r>
              <a:rPr lang="en-US" sz="1200" dirty="0"/>
              <a:t> on a HFD, the diet was switched to CD and TEMPOL consumption, where indicated, was started. (b) NAD</a:t>
            </a:r>
            <a:r>
              <a:rPr lang="en-US" sz="1200" baseline="30000" dirty="0"/>
              <a:t>+</a:t>
            </a:r>
            <a:r>
              <a:rPr lang="en-US" sz="1200" dirty="0"/>
              <a:t>/NADH ratios in the liver. (c) Total amount of NADH (oxidized and reduced forms of NAD) in the liver. Values are means ± SEM (n = 4).</a:t>
            </a:r>
          </a:p>
        </p:txBody>
      </p:sp>
    </p:spTree>
    <p:extLst>
      <p:ext uri="{BB962C8B-B14F-4D97-AF65-F5344CB8AC3E}">
        <p14:creationId xmlns:p14="http://schemas.microsoft.com/office/powerpoint/2010/main" val="21166464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3522</TotalTime>
  <Words>837</Words>
  <Application>Microsoft Office PowerPoint</Application>
  <PresentationFormat>A4 Paper (210x297 mm)</PresentationFormat>
  <Paragraphs>288</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テーマ</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YAMADA</dc:creator>
  <cp:lastModifiedBy>Raghavendra</cp:lastModifiedBy>
  <cp:revision>160</cp:revision>
  <cp:lastPrinted>2015-12-07T07:36:01Z</cp:lastPrinted>
  <dcterms:created xsi:type="dcterms:W3CDTF">2015-10-21T07:05:08Z</dcterms:created>
  <dcterms:modified xsi:type="dcterms:W3CDTF">2016-03-01T03:32:34Z</dcterms:modified>
</cp:coreProperties>
</file>