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78" y="-2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6B16-4C4A-45CA-ACD9-60E1E7BF22B5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8A48-2E34-40BD-A409-276DBCBD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1FE6-E33F-4A27-A8F1-5B1A08F2B5F8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5</a:t>
            </a:r>
            <a:endParaRPr lang="en-US" dirty="0"/>
          </a:p>
        </p:txBody>
      </p:sp>
      <p:grpSp>
        <p:nvGrpSpPr>
          <p:cNvPr id="7" name="Group 5"/>
          <p:cNvGrpSpPr>
            <a:grpSpLocks noChangeAspect="1"/>
          </p:cNvGrpSpPr>
          <p:nvPr/>
        </p:nvGrpSpPr>
        <p:grpSpPr bwMode="auto">
          <a:xfrm>
            <a:off x="1316037" y="974724"/>
            <a:ext cx="6272212" cy="3336925"/>
            <a:chOff x="1001" y="1405"/>
            <a:chExt cx="3951" cy="2102"/>
          </a:xfrm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2099" y="1573"/>
              <a:ext cx="2853" cy="55"/>
            </a:xfrm>
            <a:custGeom>
              <a:avLst/>
              <a:gdLst>
                <a:gd name="T0" fmla="*/ 0 w 719"/>
                <a:gd name="T1" fmla="*/ 6 h 14"/>
                <a:gd name="T2" fmla="*/ 717 w 719"/>
                <a:gd name="T3" fmla="*/ 6 h 14"/>
                <a:gd name="T4" fmla="*/ 717 w 719"/>
                <a:gd name="T5" fmla="*/ 7 h 14"/>
                <a:gd name="T6" fmla="*/ 0 w 719"/>
                <a:gd name="T7" fmla="*/ 7 h 14"/>
                <a:gd name="T8" fmla="*/ 0 w 719"/>
                <a:gd name="T9" fmla="*/ 6 h 14"/>
                <a:gd name="T10" fmla="*/ 707 w 719"/>
                <a:gd name="T11" fmla="*/ 0 h 14"/>
                <a:gd name="T12" fmla="*/ 719 w 719"/>
                <a:gd name="T13" fmla="*/ 7 h 14"/>
                <a:gd name="T14" fmla="*/ 707 w 719"/>
                <a:gd name="T15" fmla="*/ 13 h 14"/>
                <a:gd name="T16" fmla="*/ 706 w 719"/>
                <a:gd name="T17" fmla="*/ 13 h 14"/>
                <a:gd name="T18" fmla="*/ 707 w 719"/>
                <a:gd name="T19" fmla="*/ 12 h 14"/>
                <a:gd name="T20" fmla="*/ 717 w 719"/>
                <a:gd name="T21" fmla="*/ 6 h 14"/>
                <a:gd name="T22" fmla="*/ 717 w 719"/>
                <a:gd name="T23" fmla="*/ 7 h 14"/>
                <a:gd name="T24" fmla="*/ 707 w 719"/>
                <a:gd name="T25" fmla="*/ 1 h 14"/>
                <a:gd name="T26" fmla="*/ 706 w 719"/>
                <a:gd name="T27" fmla="*/ 0 h 14"/>
                <a:gd name="T28" fmla="*/ 707 w 719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9" h="14">
                  <a:moveTo>
                    <a:pt x="0" y="6"/>
                  </a:moveTo>
                  <a:cubicBezTo>
                    <a:pt x="717" y="6"/>
                    <a:pt x="717" y="6"/>
                    <a:pt x="717" y="6"/>
                  </a:cubicBezTo>
                  <a:cubicBezTo>
                    <a:pt x="717" y="7"/>
                    <a:pt x="717" y="7"/>
                    <a:pt x="717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6"/>
                  </a:lnTo>
                  <a:close/>
                  <a:moveTo>
                    <a:pt x="707" y="0"/>
                  </a:moveTo>
                  <a:cubicBezTo>
                    <a:pt x="719" y="7"/>
                    <a:pt x="719" y="7"/>
                    <a:pt x="719" y="7"/>
                  </a:cubicBezTo>
                  <a:cubicBezTo>
                    <a:pt x="707" y="13"/>
                    <a:pt x="707" y="13"/>
                    <a:pt x="707" y="13"/>
                  </a:cubicBezTo>
                  <a:cubicBezTo>
                    <a:pt x="707" y="14"/>
                    <a:pt x="706" y="13"/>
                    <a:pt x="706" y="13"/>
                  </a:cubicBezTo>
                  <a:cubicBezTo>
                    <a:pt x="706" y="13"/>
                    <a:pt x="706" y="12"/>
                    <a:pt x="707" y="12"/>
                  </a:cubicBezTo>
                  <a:cubicBezTo>
                    <a:pt x="717" y="6"/>
                    <a:pt x="717" y="6"/>
                    <a:pt x="717" y="6"/>
                  </a:cubicBezTo>
                  <a:cubicBezTo>
                    <a:pt x="717" y="7"/>
                    <a:pt x="717" y="7"/>
                    <a:pt x="717" y="7"/>
                  </a:cubicBezTo>
                  <a:cubicBezTo>
                    <a:pt x="707" y="1"/>
                    <a:pt x="707" y="1"/>
                    <a:pt x="707" y="1"/>
                  </a:cubicBezTo>
                  <a:cubicBezTo>
                    <a:pt x="706" y="1"/>
                    <a:pt x="706" y="1"/>
                    <a:pt x="706" y="0"/>
                  </a:cubicBezTo>
                  <a:cubicBezTo>
                    <a:pt x="706" y="0"/>
                    <a:pt x="707" y="0"/>
                    <a:pt x="707" y="0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099" y="1577"/>
              <a:ext cx="4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322" y="1577"/>
              <a:ext cx="4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544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2766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988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214" y="1577"/>
              <a:ext cx="4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437" y="1577"/>
              <a:ext cx="7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3659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3881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107" y="1577"/>
              <a:ext cx="4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329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4551" y="1584"/>
              <a:ext cx="8" cy="52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4770" y="1577"/>
              <a:ext cx="8" cy="5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2079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2304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2535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746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976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207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418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1003" y="1492"/>
              <a:ext cx="131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G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29"/>
            <p:cNvSpPr>
              <a:spLocks noChangeArrowheads="1"/>
            </p:cNvSpPr>
            <p:nvPr/>
          </p:nvSpPr>
          <p:spPr bwMode="auto">
            <a:xfrm>
              <a:off x="1079" y="1492"/>
              <a:ext cx="12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30"/>
            <p:cNvSpPr>
              <a:spLocks noChangeArrowheads="1"/>
            </p:cNvSpPr>
            <p:nvPr/>
          </p:nvSpPr>
          <p:spPr bwMode="auto">
            <a:xfrm>
              <a:off x="1144" y="1492"/>
              <a:ext cx="135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31"/>
            <p:cNvSpPr>
              <a:spLocks noChangeArrowheads="1"/>
            </p:cNvSpPr>
            <p:nvPr/>
          </p:nvSpPr>
          <p:spPr bwMode="auto">
            <a:xfrm>
              <a:off x="1225" y="1492"/>
              <a:ext cx="131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U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32"/>
            <p:cNvSpPr>
              <a:spLocks noChangeArrowheads="1"/>
            </p:cNvSpPr>
            <p:nvPr/>
          </p:nvSpPr>
          <p:spPr bwMode="auto">
            <a:xfrm>
              <a:off x="1302" y="1492"/>
              <a:ext cx="119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33"/>
            <p:cNvSpPr>
              <a:spLocks noChangeArrowheads="1"/>
            </p:cNvSpPr>
            <p:nvPr/>
          </p:nvSpPr>
          <p:spPr bwMode="auto">
            <a:xfrm>
              <a:off x="1001" y="2635"/>
              <a:ext cx="142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34"/>
            <p:cNvSpPr>
              <a:spLocks noChangeArrowheads="1"/>
            </p:cNvSpPr>
            <p:nvPr/>
          </p:nvSpPr>
          <p:spPr bwMode="auto">
            <a:xfrm>
              <a:off x="1814" y="2623"/>
              <a:ext cx="13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35"/>
            <p:cNvSpPr>
              <a:spLocks noChangeArrowheads="1"/>
            </p:cNvSpPr>
            <p:nvPr/>
          </p:nvSpPr>
          <p:spPr bwMode="auto">
            <a:xfrm>
              <a:off x="1003" y="1704"/>
              <a:ext cx="1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36"/>
            <p:cNvSpPr>
              <a:spLocks noChangeArrowheads="1"/>
            </p:cNvSpPr>
            <p:nvPr/>
          </p:nvSpPr>
          <p:spPr bwMode="auto">
            <a:xfrm>
              <a:off x="1125" y="1704"/>
              <a:ext cx="12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37"/>
            <p:cNvSpPr>
              <a:spLocks noChangeArrowheads="1"/>
            </p:cNvSpPr>
            <p:nvPr/>
          </p:nvSpPr>
          <p:spPr bwMode="auto">
            <a:xfrm>
              <a:off x="1194" y="1704"/>
              <a:ext cx="1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38"/>
            <p:cNvSpPr>
              <a:spLocks noChangeArrowheads="1"/>
            </p:cNvSpPr>
            <p:nvPr/>
          </p:nvSpPr>
          <p:spPr bwMode="auto">
            <a:xfrm>
              <a:off x="1257" y="1704"/>
              <a:ext cx="226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, d6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Rectangle 39"/>
            <p:cNvSpPr>
              <a:spLocks noChangeArrowheads="1"/>
            </p:cNvSpPr>
            <p:nvPr/>
          </p:nvSpPr>
          <p:spPr bwMode="auto">
            <a:xfrm>
              <a:off x="1817" y="1692"/>
              <a:ext cx="13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40"/>
            <p:cNvSpPr>
              <a:spLocks noChangeArrowheads="1"/>
            </p:cNvSpPr>
            <p:nvPr/>
          </p:nvSpPr>
          <p:spPr bwMode="auto">
            <a:xfrm>
              <a:off x="1003" y="1883"/>
              <a:ext cx="1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41"/>
            <p:cNvSpPr>
              <a:spLocks noChangeArrowheads="1"/>
            </p:cNvSpPr>
            <p:nvPr/>
          </p:nvSpPr>
          <p:spPr bwMode="auto">
            <a:xfrm>
              <a:off x="1125" y="1883"/>
              <a:ext cx="187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42"/>
            <p:cNvSpPr>
              <a:spLocks noChangeArrowheads="1"/>
            </p:cNvSpPr>
            <p:nvPr/>
          </p:nvSpPr>
          <p:spPr bwMode="auto">
            <a:xfrm>
              <a:off x="1260" y="1883"/>
              <a:ext cx="226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, d6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43"/>
            <p:cNvSpPr>
              <a:spLocks noChangeArrowheads="1"/>
            </p:cNvSpPr>
            <p:nvPr/>
          </p:nvSpPr>
          <p:spPr bwMode="auto">
            <a:xfrm>
              <a:off x="1817" y="1871"/>
              <a:ext cx="13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Rectangle 44"/>
            <p:cNvSpPr>
              <a:spLocks noChangeArrowheads="1"/>
            </p:cNvSpPr>
            <p:nvPr/>
          </p:nvSpPr>
          <p:spPr bwMode="auto">
            <a:xfrm>
              <a:off x="1003" y="2791"/>
              <a:ext cx="14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6.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45"/>
            <p:cNvSpPr>
              <a:spLocks noChangeArrowheads="1"/>
            </p:cNvSpPr>
            <p:nvPr/>
          </p:nvSpPr>
          <p:spPr bwMode="auto">
            <a:xfrm>
              <a:off x="1125" y="2791"/>
              <a:ext cx="12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46"/>
            <p:cNvSpPr>
              <a:spLocks noChangeArrowheads="1"/>
            </p:cNvSpPr>
            <p:nvPr/>
          </p:nvSpPr>
          <p:spPr bwMode="auto">
            <a:xfrm>
              <a:off x="1194" y="2791"/>
              <a:ext cx="346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 + Ad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47"/>
            <p:cNvSpPr>
              <a:spLocks noChangeArrowheads="1"/>
            </p:cNvSpPr>
            <p:nvPr/>
          </p:nvSpPr>
          <p:spPr bwMode="auto">
            <a:xfrm>
              <a:off x="1817" y="2779"/>
              <a:ext cx="13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48"/>
            <p:cNvSpPr>
              <a:spLocks noChangeArrowheads="1"/>
            </p:cNvSpPr>
            <p:nvPr/>
          </p:nvSpPr>
          <p:spPr bwMode="auto">
            <a:xfrm>
              <a:off x="1003" y="2970"/>
              <a:ext cx="1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7.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49"/>
            <p:cNvSpPr>
              <a:spLocks noChangeArrowheads="1"/>
            </p:cNvSpPr>
            <p:nvPr/>
          </p:nvSpPr>
          <p:spPr bwMode="auto">
            <a:xfrm>
              <a:off x="1125" y="2970"/>
              <a:ext cx="12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Rectangle 50"/>
            <p:cNvSpPr>
              <a:spLocks noChangeArrowheads="1"/>
            </p:cNvSpPr>
            <p:nvPr/>
          </p:nvSpPr>
          <p:spPr bwMode="auto">
            <a:xfrm>
              <a:off x="1194" y="2970"/>
              <a:ext cx="350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 + VV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Rectangle 51"/>
            <p:cNvSpPr>
              <a:spLocks noChangeArrowheads="1"/>
            </p:cNvSpPr>
            <p:nvPr/>
          </p:nvSpPr>
          <p:spPr bwMode="auto">
            <a:xfrm>
              <a:off x="1817" y="2958"/>
              <a:ext cx="13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52"/>
            <p:cNvSpPr>
              <a:spLocks noChangeArrowheads="1"/>
            </p:cNvSpPr>
            <p:nvPr/>
          </p:nvSpPr>
          <p:spPr bwMode="auto">
            <a:xfrm>
              <a:off x="1003" y="3149"/>
              <a:ext cx="1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8.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53"/>
            <p:cNvSpPr>
              <a:spLocks noChangeArrowheads="1"/>
            </p:cNvSpPr>
            <p:nvPr/>
          </p:nvSpPr>
          <p:spPr bwMode="auto">
            <a:xfrm>
              <a:off x="1125" y="3149"/>
              <a:ext cx="12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54"/>
            <p:cNvSpPr>
              <a:spLocks noChangeArrowheads="1"/>
            </p:cNvSpPr>
            <p:nvPr/>
          </p:nvSpPr>
          <p:spPr bwMode="auto">
            <a:xfrm>
              <a:off x="1192" y="3149"/>
              <a:ext cx="350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 + Ad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55"/>
            <p:cNvSpPr>
              <a:spLocks noChangeArrowheads="1"/>
            </p:cNvSpPr>
            <p:nvPr/>
          </p:nvSpPr>
          <p:spPr bwMode="auto">
            <a:xfrm>
              <a:off x="1817" y="3137"/>
              <a:ext cx="13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56"/>
            <p:cNvSpPr>
              <a:spLocks noChangeArrowheads="1"/>
            </p:cNvSpPr>
            <p:nvPr/>
          </p:nvSpPr>
          <p:spPr bwMode="auto">
            <a:xfrm>
              <a:off x="1003" y="3328"/>
              <a:ext cx="1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9.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Rectangle 57"/>
            <p:cNvSpPr>
              <a:spLocks noChangeArrowheads="1"/>
            </p:cNvSpPr>
            <p:nvPr/>
          </p:nvSpPr>
          <p:spPr bwMode="auto">
            <a:xfrm>
              <a:off x="1125" y="3328"/>
              <a:ext cx="12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58"/>
            <p:cNvSpPr>
              <a:spLocks noChangeArrowheads="1"/>
            </p:cNvSpPr>
            <p:nvPr/>
          </p:nvSpPr>
          <p:spPr bwMode="auto">
            <a:xfrm>
              <a:off x="1192" y="3328"/>
              <a:ext cx="354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 + VV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Rectangle 59"/>
            <p:cNvSpPr>
              <a:spLocks noChangeArrowheads="1"/>
            </p:cNvSpPr>
            <p:nvPr/>
          </p:nvSpPr>
          <p:spPr bwMode="auto">
            <a:xfrm>
              <a:off x="1817" y="3316"/>
              <a:ext cx="13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Oval 60"/>
            <p:cNvSpPr>
              <a:spLocks noChangeArrowheads="1"/>
            </p:cNvSpPr>
            <p:nvPr/>
          </p:nvSpPr>
          <p:spPr bwMode="auto">
            <a:xfrm>
              <a:off x="2064" y="2688"/>
              <a:ext cx="67" cy="6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57" name="Freeform 61"/>
            <p:cNvSpPr>
              <a:spLocks noEditPoints="1"/>
            </p:cNvSpPr>
            <p:nvPr/>
          </p:nvSpPr>
          <p:spPr bwMode="auto">
            <a:xfrm>
              <a:off x="2064" y="2668"/>
              <a:ext cx="71" cy="71"/>
            </a:xfrm>
            <a:custGeom>
              <a:avLst/>
              <a:gdLst>
                <a:gd name="T0" fmla="*/ 0 w 18"/>
                <a:gd name="T1" fmla="*/ 7 h 18"/>
                <a:gd name="T2" fmla="*/ 1 w 18"/>
                <a:gd name="T3" fmla="*/ 6 h 18"/>
                <a:gd name="T4" fmla="*/ 2 w 18"/>
                <a:gd name="T5" fmla="*/ 3 h 18"/>
                <a:gd name="T6" fmla="*/ 4 w 18"/>
                <a:gd name="T7" fmla="*/ 2 h 18"/>
                <a:gd name="T8" fmla="*/ 6 w 18"/>
                <a:gd name="T9" fmla="*/ 1 h 18"/>
                <a:gd name="T10" fmla="*/ 9 w 18"/>
                <a:gd name="T11" fmla="*/ 0 h 18"/>
                <a:gd name="T12" fmla="*/ 11 w 18"/>
                <a:gd name="T13" fmla="*/ 1 h 18"/>
                <a:gd name="T14" fmla="*/ 14 w 18"/>
                <a:gd name="T15" fmla="*/ 2 h 18"/>
                <a:gd name="T16" fmla="*/ 15 w 18"/>
                <a:gd name="T17" fmla="*/ 3 h 18"/>
                <a:gd name="T18" fmla="*/ 17 w 18"/>
                <a:gd name="T19" fmla="*/ 6 h 18"/>
                <a:gd name="T20" fmla="*/ 18 w 18"/>
                <a:gd name="T21" fmla="*/ 7 h 18"/>
                <a:gd name="T22" fmla="*/ 18 w 18"/>
                <a:gd name="T23" fmla="*/ 10 h 18"/>
                <a:gd name="T24" fmla="*/ 17 w 18"/>
                <a:gd name="T25" fmla="*/ 13 h 18"/>
                <a:gd name="T26" fmla="*/ 16 w 18"/>
                <a:gd name="T27" fmla="*/ 14 h 18"/>
                <a:gd name="T28" fmla="*/ 14 w 18"/>
                <a:gd name="T29" fmla="*/ 17 h 18"/>
                <a:gd name="T30" fmla="*/ 12 w 18"/>
                <a:gd name="T31" fmla="*/ 17 h 18"/>
                <a:gd name="T32" fmla="*/ 10 w 18"/>
                <a:gd name="T33" fmla="*/ 18 h 18"/>
                <a:gd name="T34" fmla="*/ 7 w 18"/>
                <a:gd name="T35" fmla="*/ 18 h 18"/>
                <a:gd name="T36" fmla="*/ 5 w 18"/>
                <a:gd name="T37" fmla="*/ 17 h 18"/>
                <a:gd name="T38" fmla="*/ 3 w 18"/>
                <a:gd name="T39" fmla="*/ 16 h 18"/>
                <a:gd name="T40" fmla="*/ 1 w 18"/>
                <a:gd name="T41" fmla="*/ 14 h 18"/>
                <a:gd name="T42" fmla="*/ 0 w 18"/>
                <a:gd name="T43" fmla="*/ 12 h 18"/>
                <a:gd name="T44" fmla="*/ 0 w 18"/>
                <a:gd name="T45" fmla="*/ 9 h 18"/>
                <a:gd name="T46" fmla="*/ 1 w 18"/>
                <a:gd name="T47" fmla="*/ 11 h 18"/>
                <a:gd name="T48" fmla="*/ 2 w 18"/>
                <a:gd name="T49" fmla="*/ 14 h 18"/>
                <a:gd name="T50" fmla="*/ 3 w 18"/>
                <a:gd name="T51" fmla="*/ 15 h 18"/>
                <a:gd name="T52" fmla="*/ 6 w 18"/>
                <a:gd name="T53" fmla="*/ 16 h 18"/>
                <a:gd name="T54" fmla="*/ 7 w 18"/>
                <a:gd name="T55" fmla="*/ 17 h 18"/>
                <a:gd name="T56" fmla="*/ 10 w 18"/>
                <a:gd name="T57" fmla="*/ 17 h 18"/>
                <a:gd name="T58" fmla="*/ 12 w 18"/>
                <a:gd name="T59" fmla="*/ 16 h 18"/>
                <a:gd name="T60" fmla="*/ 13 w 18"/>
                <a:gd name="T61" fmla="*/ 16 h 18"/>
                <a:gd name="T62" fmla="*/ 15 w 18"/>
                <a:gd name="T63" fmla="*/ 13 h 18"/>
                <a:gd name="T64" fmla="*/ 16 w 18"/>
                <a:gd name="T65" fmla="*/ 12 h 18"/>
                <a:gd name="T66" fmla="*/ 16 w 18"/>
                <a:gd name="T67" fmla="*/ 10 h 18"/>
                <a:gd name="T68" fmla="*/ 16 w 18"/>
                <a:gd name="T69" fmla="*/ 8 h 18"/>
                <a:gd name="T70" fmla="*/ 16 w 18"/>
                <a:gd name="T71" fmla="*/ 6 h 18"/>
                <a:gd name="T72" fmla="*/ 14 w 18"/>
                <a:gd name="T73" fmla="*/ 4 h 18"/>
                <a:gd name="T74" fmla="*/ 13 w 18"/>
                <a:gd name="T75" fmla="*/ 3 h 18"/>
                <a:gd name="T76" fmla="*/ 11 w 18"/>
                <a:gd name="T77" fmla="*/ 2 h 18"/>
                <a:gd name="T78" fmla="*/ 9 w 18"/>
                <a:gd name="T79" fmla="*/ 2 h 18"/>
                <a:gd name="T80" fmla="*/ 7 w 18"/>
                <a:gd name="T81" fmla="*/ 2 h 18"/>
                <a:gd name="T82" fmla="*/ 4 w 18"/>
                <a:gd name="T83" fmla="*/ 3 h 18"/>
                <a:gd name="T84" fmla="*/ 3 w 18"/>
                <a:gd name="T85" fmla="*/ 4 h 18"/>
                <a:gd name="T86" fmla="*/ 2 w 18"/>
                <a:gd name="T87" fmla="*/ 6 h 18"/>
                <a:gd name="T88" fmla="*/ 1 w 18"/>
                <a:gd name="T89" fmla="*/ 8 h 18"/>
                <a:gd name="T90" fmla="*/ 1 w 18"/>
                <a:gd name="T91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2" y="16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58" name="Freeform 62"/>
            <p:cNvSpPr>
              <a:spLocks/>
            </p:cNvSpPr>
            <p:nvPr/>
          </p:nvSpPr>
          <p:spPr bwMode="auto">
            <a:xfrm>
              <a:off x="2068" y="1739"/>
              <a:ext cx="63" cy="72"/>
            </a:xfrm>
            <a:custGeom>
              <a:avLst/>
              <a:gdLst>
                <a:gd name="T0" fmla="*/ 0 w 63"/>
                <a:gd name="T1" fmla="*/ 72 h 72"/>
                <a:gd name="T2" fmla="*/ 31 w 63"/>
                <a:gd name="T3" fmla="*/ 0 h 72"/>
                <a:gd name="T4" fmla="*/ 63 w 63"/>
                <a:gd name="T5" fmla="*/ 72 h 72"/>
                <a:gd name="T6" fmla="*/ 0 w 63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2">
                  <a:moveTo>
                    <a:pt x="0" y="72"/>
                  </a:moveTo>
                  <a:lnTo>
                    <a:pt x="31" y="0"/>
                  </a:lnTo>
                  <a:lnTo>
                    <a:pt x="63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59" name="Freeform 63"/>
            <p:cNvSpPr>
              <a:spLocks noEditPoints="1"/>
            </p:cNvSpPr>
            <p:nvPr/>
          </p:nvSpPr>
          <p:spPr bwMode="auto">
            <a:xfrm>
              <a:off x="2068" y="1735"/>
              <a:ext cx="63" cy="80"/>
            </a:xfrm>
            <a:custGeom>
              <a:avLst/>
              <a:gdLst>
                <a:gd name="T0" fmla="*/ 0 w 16"/>
                <a:gd name="T1" fmla="*/ 20 h 20"/>
                <a:gd name="T2" fmla="*/ 0 w 16"/>
                <a:gd name="T3" fmla="*/ 20 h 20"/>
                <a:gd name="T4" fmla="*/ 0 w 16"/>
                <a:gd name="T5" fmla="*/ 19 h 20"/>
                <a:gd name="T6" fmla="*/ 7 w 16"/>
                <a:gd name="T7" fmla="*/ 1 h 20"/>
                <a:gd name="T8" fmla="*/ 8 w 16"/>
                <a:gd name="T9" fmla="*/ 0 h 20"/>
                <a:gd name="T10" fmla="*/ 9 w 16"/>
                <a:gd name="T11" fmla="*/ 1 h 20"/>
                <a:gd name="T12" fmla="*/ 16 w 16"/>
                <a:gd name="T13" fmla="*/ 19 h 20"/>
                <a:gd name="T14" fmla="*/ 16 w 16"/>
                <a:gd name="T15" fmla="*/ 20 h 20"/>
                <a:gd name="T16" fmla="*/ 16 w 16"/>
                <a:gd name="T17" fmla="*/ 20 h 20"/>
                <a:gd name="T18" fmla="*/ 0 w 16"/>
                <a:gd name="T19" fmla="*/ 20 h 20"/>
                <a:gd name="T20" fmla="*/ 16 w 16"/>
                <a:gd name="T21" fmla="*/ 19 h 20"/>
                <a:gd name="T22" fmla="*/ 15 w 16"/>
                <a:gd name="T23" fmla="*/ 20 h 20"/>
                <a:gd name="T24" fmla="*/ 7 w 16"/>
                <a:gd name="T25" fmla="*/ 1 h 20"/>
                <a:gd name="T26" fmla="*/ 9 w 16"/>
                <a:gd name="T27" fmla="*/ 1 h 20"/>
                <a:gd name="T28" fmla="*/ 1 w 16"/>
                <a:gd name="T29" fmla="*/ 20 h 20"/>
                <a:gd name="T30" fmla="*/ 0 w 16"/>
                <a:gd name="T31" fmla="*/ 19 h 20"/>
                <a:gd name="T32" fmla="*/ 16 w 16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60" name="Freeform 64"/>
            <p:cNvSpPr>
              <a:spLocks noEditPoints="1"/>
            </p:cNvSpPr>
            <p:nvPr/>
          </p:nvSpPr>
          <p:spPr bwMode="auto">
            <a:xfrm>
              <a:off x="1119" y="2505"/>
              <a:ext cx="3793" cy="4"/>
            </a:xfrm>
            <a:custGeom>
              <a:avLst/>
              <a:gdLst>
                <a:gd name="T0" fmla="*/ 52 w 3793"/>
                <a:gd name="T1" fmla="*/ 0 h 4"/>
                <a:gd name="T2" fmla="*/ 143 w 3793"/>
                <a:gd name="T3" fmla="*/ 0 h 4"/>
                <a:gd name="T4" fmla="*/ 199 w 3793"/>
                <a:gd name="T5" fmla="*/ 4 h 4"/>
                <a:gd name="T6" fmla="*/ 215 w 3793"/>
                <a:gd name="T7" fmla="*/ 4 h 4"/>
                <a:gd name="T8" fmla="*/ 266 w 3793"/>
                <a:gd name="T9" fmla="*/ 0 h 4"/>
                <a:gd name="T10" fmla="*/ 322 w 3793"/>
                <a:gd name="T11" fmla="*/ 0 h 4"/>
                <a:gd name="T12" fmla="*/ 429 w 3793"/>
                <a:gd name="T13" fmla="*/ 0 h 4"/>
                <a:gd name="T14" fmla="*/ 520 w 3793"/>
                <a:gd name="T15" fmla="*/ 0 h 4"/>
                <a:gd name="T16" fmla="*/ 576 w 3793"/>
                <a:gd name="T17" fmla="*/ 4 h 4"/>
                <a:gd name="T18" fmla="*/ 588 w 3793"/>
                <a:gd name="T19" fmla="*/ 4 h 4"/>
                <a:gd name="T20" fmla="*/ 643 w 3793"/>
                <a:gd name="T21" fmla="*/ 0 h 4"/>
                <a:gd name="T22" fmla="*/ 695 w 3793"/>
                <a:gd name="T23" fmla="*/ 0 h 4"/>
                <a:gd name="T24" fmla="*/ 806 w 3793"/>
                <a:gd name="T25" fmla="*/ 0 h 4"/>
                <a:gd name="T26" fmla="*/ 897 w 3793"/>
                <a:gd name="T27" fmla="*/ 0 h 4"/>
                <a:gd name="T28" fmla="*/ 949 w 3793"/>
                <a:gd name="T29" fmla="*/ 4 h 4"/>
                <a:gd name="T30" fmla="*/ 965 w 3793"/>
                <a:gd name="T31" fmla="*/ 4 h 4"/>
                <a:gd name="T32" fmla="*/ 1020 w 3793"/>
                <a:gd name="T33" fmla="*/ 0 h 4"/>
                <a:gd name="T34" fmla="*/ 1072 w 3793"/>
                <a:gd name="T35" fmla="*/ 0 h 4"/>
                <a:gd name="T36" fmla="*/ 1179 w 3793"/>
                <a:gd name="T37" fmla="*/ 0 h 4"/>
                <a:gd name="T38" fmla="*/ 1274 w 3793"/>
                <a:gd name="T39" fmla="*/ 0 h 4"/>
                <a:gd name="T40" fmla="*/ 1326 w 3793"/>
                <a:gd name="T41" fmla="*/ 4 h 4"/>
                <a:gd name="T42" fmla="*/ 1342 w 3793"/>
                <a:gd name="T43" fmla="*/ 4 h 4"/>
                <a:gd name="T44" fmla="*/ 1393 w 3793"/>
                <a:gd name="T45" fmla="*/ 0 h 4"/>
                <a:gd name="T46" fmla="*/ 1449 w 3793"/>
                <a:gd name="T47" fmla="*/ 0 h 4"/>
                <a:gd name="T48" fmla="*/ 1556 w 3793"/>
                <a:gd name="T49" fmla="*/ 0 h 4"/>
                <a:gd name="T50" fmla="*/ 1647 w 3793"/>
                <a:gd name="T51" fmla="*/ 0 h 4"/>
                <a:gd name="T52" fmla="*/ 1703 w 3793"/>
                <a:gd name="T53" fmla="*/ 4 h 4"/>
                <a:gd name="T54" fmla="*/ 1718 w 3793"/>
                <a:gd name="T55" fmla="*/ 4 h 4"/>
                <a:gd name="T56" fmla="*/ 1770 w 3793"/>
                <a:gd name="T57" fmla="*/ 0 h 4"/>
                <a:gd name="T58" fmla="*/ 1826 w 3793"/>
                <a:gd name="T59" fmla="*/ 0 h 4"/>
                <a:gd name="T60" fmla="*/ 1933 w 3793"/>
                <a:gd name="T61" fmla="*/ 0 h 4"/>
                <a:gd name="T62" fmla="*/ 2024 w 3793"/>
                <a:gd name="T63" fmla="*/ 0 h 4"/>
                <a:gd name="T64" fmla="*/ 2079 w 3793"/>
                <a:gd name="T65" fmla="*/ 4 h 4"/>
                <a:gd name="T66" fmla="*/ 2091 w 3793"/>
                <a:gd name="T67" fmla="*/ 4 h 4"/>
                <a:gd name="T68" fmla="*/ 2147 w 3793"/>
                <a:gd name="T69" fmla="*/ 0 h 4"/>
                <a:gd name="T70" fmla="*/ 2199 w 3793"/>
                <a:gd name="T71" fmla="*/ 0 h 4"/>
                <a:gd name="T72" fmla="*/ 2306 w 3793"/>
                <a:gd name="T73" fmla="*/ 0 h 4"/>
                <a:gd name="T74" fmla="*/ 2401 w 3793"/>
                <a:gd name="T75" fmla="*/ 0 h 4"/>
                <a:gd name="T76" fmla="*/ 2452 w 3793"/>
                <a:gd name="T77" fmla="*/ 4 h 4"/>
                <a:gd name="T78" fmla="*/ 2468 w 3793"/>
                <a:gd name="T79" fmla="*/ 4 h 4"/>
                <a:gd name="T80" fmla="*/ 2520 w 3793"/>
                <a:gd name="T81" fmla="*/ 0 h 4"/>
                <a:gd name="T82" fmla="*/ 2575 w 3793"/>
                <a:gd name="T83" fmla="*/ 0 h 4"/>
                <a:gd name="T84" fmla="*/ 2683 w 3793"/>
                <a:gd name="T85" fmla="*/ 0 h 4"/>
                <a:gd name="T86" fmla="*/ 2774 w 3793"/>
                <a:gd name="T87" fmla="*/ 0 h 4"/>
                <a:gd name="T88" fmla="*/ 2829 w 3793"/>
                <a:gd name="T89" fmla="*/ 4 h 4"/>
                <a:gd name="T90" fmla="*/ 2845 w 3793"/>
                <a:gd name="T91" fmla="*/ 4 h 4"/>
                <a:gd name="T92" fmla="*/ 2897 w 3793"/>
                <a:gd name="T93" fmla="*/ 0 h 4"/>
                <a:gd name="T94" fmla="*/ 2952 w 3793"/>
                <a:gd name="T95" fmla="*/ 0 h 4"/>
                <a:gd name="T96" fmla="*/ 3059 w 3793"/>
                <a:gd name="T97" fmla="*/ 0 h 4"/>
                <a:gd name="T98" fmla="*/ 3151 w 3793"/>
                <a:gd name="T99" fmla="*/ 0 h 4"/>
                <a:gd name="T100" fmla="*/ 3206 w 3793"/>
                <a:gd name="T101" fmla="*/ 4 h 4"/>
                <a:gd name="T102" fmla="*/ 3218 w 3793"/>
                <a:gd name="T103" fmla="*/ 4 h 4"/>
                <a:gd name="T104" fmla="*/ 3274 w 3793"/>
                <a:gd name="T105" fmla="*/ 0 h 4"/>
                <a:gd name="T106" fmla="*/ 3325 w 3793"/>
                <a:gd name="T107" fmla="*/ 0 h 4"/>
                <a:gd name="T108" fmla="*/ 3432 w 3793"/>
                <a:gd name="T109" fmla="*/ 0 h 4"/>
                <a:gd name="T110" fmla="*/ 3528 w 3793"/>
                <a:gd name="T111" fmla="*/ 0 h 4"/>
                <a:gd name="T112" fmla="*/ 3579 w 3793"/>
                <a:gd name="T113" fmla="*/ 4 h 4"/>
                <a:gd name="T114" fmla="*/ 3595 w 3793"/>
                <a:gd name="T115" fmla="*/ 4 h 4"/>
                <a:gd name="T116" fmla="*/ 3651 w 3793"/>
                <a:gd name="T117" fmla="*/ 0 h 4"/>
                <a:gd name="T118" fmla="*/ 3702 w 3793"/>
                <a:gd name="T1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93" h="4">
                  <a:moveTo>
                    <a:pt x="0" y="0"/>
                  </a:moveTo>
                  <a:lnTo>
                    <a:pt x="36" y="0"/>
                  </a:lnTo>
                  <a:lnTo>
                    <a:pt x="3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52" y="0"/>
                  </a:moveTo>
                  <a:lnTo>
                    <a:pt x="92" y="0"/>
                  </a:lnTo>
                  <a:lnTo>
                    <a:pt x="92" y="4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2" y="0"/>
                  </a:lnTo>
                  <a:close/>
                  <a:moveTo>
                    <a:pt x="108" y="0"/>
                  </a:moveTo>
                  <a:lnTo>
                    <a:pt x="143" y="0"/>
                  </a:lnTo>
                  <a:lnTo>
                    <a:pt x="143" y="4"/>
                  </a:lnTo>
                  <a:lnTo>
                    <a:pt x="108" y="4"/>
                  </a:lnTo>
                  <a:lnTo>
                    <a:pt x="108" y="0"/>
                  </a:lnTo>
                  <a:lnTo>
                    <a:pt x="108" y="0"/>
                  </a:lnTo>
                  <a:close/>
                  <a:moveTo>
                    <a:pt x="159" y="0"/>
                  </a:moveTo>
                  <a:lnTo>
                    <a:pt x="199" y="0"/>
                  </a:lnTo>
                  <a:lnTo>
                    <a:pt x="199" y="4"/>
                  </a:lnTo>
                  <a:lnTo>
                    <a:pt x="159" y="4"/>
                  </a:lnTo>
                  <a:lnTo>
                    <a:pt x="159" y="0"/>
                  </a:lnTo>
                  <a:lnTo>
                    <a:pt x="159" y="0"/>
                  </a:lnTo>
                  <a:close/>
                  <a:moveTo>
                    <a:pt x="215" y="0"/>
                  </a:moveTo>
                  <a:lnTo>
                    <a:pt x="254" y="0"/>
                  </a:lnTo>
                  <a:lnTo>
                    <a:pt x="254" y="4"/>
                  </a:lnTo>
                  <a:lnTo>
                    <a:pt x="215" y="4"/>
                  </a:lnTo>
                  <a:lnTo>
                    <a:pt x="215" y="0"/>
                  </a:lnTo>
                  <a:lnTo>
                    <a:pt x="215" y="0"/>
                  </a:lnTo>
                  <a:close/>
                  <a:moveTo>
                    <a:pt x="266" y="0"/>
                  </a:moveTo>
                  <a:lnTo>
                    <a:pt x="306" y="0"/>
                  </a:lnTo>
                  <a:lnTo>
                    <a:pt x="306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266" y="0"/>
                  </a:lnTo>
                  <a:close/>
                  <a:moveTo>
                    <a:pt x="322" y="0"/>
                  </a:moveTo>
                  <a:lnTo>
                    <a:pt x="362" y="0"/>
                  </a:lnTo>
                  <a:lnTo>
                    <a:pt x="362" y="4"/>
                  </a:lnTo>
                  <a:lnTo>
                    <a:pt x="322" y="4"/>
                  </a:lnTo>
                  <a:lnTo>
                    <a:pt x="322" y="0"/>
                  </a:lnTo>
                  <a:lnTo>
                    <a:pt x="322" y="0"/>
                  </a:lnTo>
                  <a:close/>
                  <a:moveTo>
                    <a:pt x="373" y="0"/>
                  </a:moveTo>
                  <a:lnTo>
                    <a:pt x="413" y="0"/>
                  </a:lnTo>
                  <a:lnTo>
                    <a:pt x="413" y="4"/>
                  </a:lnTo>
                  <a:lnTo>
                    <a:pt x="373" y="4"/>
                  </a:lnTo>
                  <a:lnTo>
                    <a:pt x="373" y="0"/>
                  </a:lnTo>
                  <a:lnTo>
                    <a:pt x="373" y="0"/>
                  </a:lnTo>
                  <a:close/>
                  <a:moveTo>
                    <a:pt x="429" y="0"/>
                  </a:moveTo>
                  <a:lnTo>
                    <a:pt x="469" y="0"/>
                  </a:lnTo>
                  <a:lnTo>
                    <a:pt x="469" y="4"/>
                  </a:lnTo>
                  <a:lnTo>
                    <a:pt x="429" y="4"/>
                  </a:lnTo>
                  <a:lnTo>
                    <a:pt x="429" y="0"/>
                  </a:lnTo>
                  <a:lnTo>
                    <a:pt x="429" y="0"/>
                  </a:lnTo>
                  <a:close/>
                  <a:moveTo>
                    <a:pt x="481" y="0"/>
                  </a:moveTo>
                  <a:lnTo>
                    <a:pt x="520" y="0"/>
                  </a:lnTo>
                  <a:lnTo>
                    <a:pt x="520" y="4"/>
                  </a:lnTo>
                  <a:lnTo>
                    <a:pt x="481" y="4"/>
                  </a:lnTo>
                  <a:lnTo>
                    <a:pt x="481" y="0"/>
                  </a:lnTo>
                  <a:lnTo>
                    <a:pt x="481" y="0"/>
                  </a:lnTo>
                  <a:close/>
                  <a:moveTo>
                    <a:pt x="536" y="0"/>
                  </a:moveTo>
                  <a:lnTo>
                    <a:pt x="576" y="0"/>
                  </a:lnTo>
                  <a:lnTo>
                    <a:pt x="576" y="4"/>
                  </a:lnTo>
                  <a:lnTo>
                    <a:pt x="536" y="4"/>
                  </a:lnTo>
                  <a:lnTo>
                    <a:pt x="536" y="0"/>
                  </a:lnTo>
                  <a:lnTo>
                    <a:pt x="536" y="0"/>
                  </a:lnTo>
                  <a:close/>
                  <a:moveTo>
                    <a:pt x="588" y="0"/>
                  </a:moveTo>
                  <a:lnTo>
                    <a:pt x="627" y="0"/>
                  </a:lnTo>
                  <a:lnTo>
                    <a:pt x="627" y="4"/>
                  </a:lnTo>
                  <a:lnTo>
                    <a:pt x="588" y="4"/>
                  </a:lnTo>
                  <a:lnTo>
                    <a:pt x="588" y="0"/>
                  </a:lnTo>
                  <a:lnTo>
                    <a:pt x="588" y="0"/>
                  </a:lnTo>
                  <a:close/>
                  <a:moveTo>
                    <a:pt x="643" y="0"/>
                  </a:moveTo>
                  <a:lnTo>
                    <a:pt x="683" y="0"/>
                  </a:lnTo>
                  <a:lnTo>
                    <a:pt x="683" y="4"/>
                  </a:lnTo>
                  <a:lnTo>
                    <a:pt x="643" y="4"/>
                  </a:lnTo>
                  <a:lnTo>
                    <a:pt x="643" y="0"/>
                  </a:lnTo>
                  <a:lnTo>
                    <a:pt x="643" y="0"/>
                  </a:lnTo>
                  <a:close/>
                  <a:moveTo>
                    <a:pt x="695" y="0"/>
                  </a:moveTo>
                  <a:lnTo>
                    <a:pt x="734" y="0"/>
                  </a:lnTo>
                  <a:lnTo>
                    <a:pt x="734" y="4"/>
                  </a:lnTo>
                  <a:lnTo>
                    <a:pt x="695" y="4"/>
                  </a:lnTo>
                  <a:lnTo>
                    <a:pt x="695" y="0"/>
                  </a:lnTo>
                  <a:lnTo>
                    <a:pt x="695" y="0"/>
                  </a:lnTo>
                  <a:close/>
                  <a:moveTo>
                    <a:pt x="750" y="0"/>
                  </a:moveTo>
                  <a:lnTo>
                    <a:pt x="790" y="0"/>
                  </a:lnTo>
                  <a:lnTo>
                    <a:pt x="790" y="4"/>
                  </a:lnTo>
                  <a:lnTo>
                    <a:pt x="750" y="4"/>
                  </a:lnTo>
                  <a:lnTo>
                    <a:pt x="750" y="0"/>
                  </a:lnTo>
                  <a:lnTo>
                    <a:pt x="750" y="0"/>
                  </a:lnTo>
                  <a:close/>
                  <a:moveTo>
                    <a:pt x="806" y="0"/>
                  </a:moveTo>
                  <a:lnTo>
                    <a:pt x="842" y="0"/>
                  </a:lnTo>
                  <a:lnTo>
                    <a:pt x="842" y="4"/>
                  </a:lnTo>
                  <a:lnTo>
                    <a:pt x="806" y="4"/>
                  </a:lnTo>
                  <a:lnTo>
                    <a:pt x="806" y="0"/>
                  </a:lnTo>
                  <a:lnTo>
                    <a:pt x="806" y="0"/>
                  </a:lnTo>
                  <a:close/>
                  <a:moveTo>
                    <a:pt x="857" y="0"/>
                  </a:moveTo>
                  <a:lnTo>
                    <a:pt x="897" y="0"/>
                  </a:lnTo>
                  <a:lnTo>
                    <a:pt x="897" y="4"/>
                  </a:lnTo>
                  <a:lnTo>
                    <a:pt x="857" y="4"/>
                  </a:lnTo>
                  <a:lnTo>
                    <a:pt x="857" y="0"/>
                  </a:lnTo>
                  <a:lnTo>
                    <a:pt x="857" y="0"/>
                  </a:lnTo>
                  <a:close/>
                  <a:moveTo>
                    <a:pt x="913" y="0"/>
                  </a:moveTo>
                  <a:lnTo>
                    <a:pt x="949" y="0"/>
                  </a:lnTo>
                  <a:lnTo>
                    <a:pt x="949" y="4"/>
                  </a:lnTo>
                  <a:lnTo>
                    <a:pt x="913" y="4"/>
                  </a:lnTo>
                  <a:lnTo>
                    <a:pt x="913" y="0"/>
                  </a:lnTo>
                  <a:lnTo>
                    <a:pt x="913" y="0"/>
                  </a:lnTo>
                  <a:close/>
                  <a:moveTo>
                    <a:pt x="965" y="0"/>
                  </a:moveTo>
                  <a:lnTo>
                    <a:pt x="1004" y="0"/>
                  </a:lnTo>
                  <a:lnTo>
                    <a:pt x="1004" y="4"/>
                  </a:lnTo>
                  <a:lnTo>
                    <a:pt x="965" y="4"/>
                  </a:lnTo>
                  <a:lnTo>
                    <a:pt x="965" y="0"/>
                  </a:lnTo>
                  <a:lnTo>
                    <a:pt x="965" y="0"/>
                  </a:lnTo>
                  <a:close/>
                  <a:moveTo>
                    <a:pt x="1020" y="0"/>
                  </a:moveTo>
                  <a:lnTo>
                    <a:pt x="1056" y="0"/>
                  </a:lnTo>
                  <a:lnTo>
                    <a:pt x="1056" y="4"/>
                  </a:lnTo>
                  <a:lnTo>
                    <a:pt x="1020" y="4"/>
                  </a:lnTo>
                  <a:lnTo>
                    <a:pt x="1020" y="0"/>
                  </a:lnTo>
                  <a:lnTo>
                    <a:pt x="1020" y="0"/>
                  </a:lnTo>
                  <a:close/>
                  <a:moveTo>
                    <a:pt x="1072" y="0"/>
                  </a:moveTo>
                  <a:lnTo>
                    <a:pt x="1111" y="0"/>
                  </a:lnTo>
                  <a:lnTo>
                    <a:pt x="1111" y="4"/>
                  </a:lnTo>
                  <a:lnTo>
                    <a:pt x="1072" y="4"/>
                  </a:lnTo>
                  <a:lnTo>
                    <a:pt x="1072" y="0"/>
                  </a:lnTo>
                  <a:lnTo>
                    <a:pt x="1072" y="0"/>
                  </a:lnTo>
                  <a:close/>
                  <a:moveTo>
                    <a:pt x="1127" y="0"/>
                  </a:moveTo>
                  <a:lnTo>
                    <a:pt x="1167" y="0"/>
                  </a:lnTo>
                  <a:lnTo>
                    <a:pt x="1167" y="4"/>
                  </a:lnTo>
                  <a:lnTo>
                    <a:pt x="1127" y="4"/>
                  </a:lnTo>
                  <a:lnTo>
                    <a:pt x="1127" y="0"/>
                  </a:lnTo>
                  <a:lnTo>
                    <a:pt x="1127" y="0"/>
                  </a:lnTo>
                  <a:close/>
                  <a:moveTo>
                    <a:pt x="1179" y="0"/>
                  </a:moveTo>
                  <a:lnTo>
                    <a:pt x="1219" y="0"/>
                  </a:lnTo>
                  <a:lnTo>
                    <a:pt x="1219" y="4"/>
                  </a:lnTo>
                  <a:lnTo>
                    <a:pt x="1179" y="4"/>
                  </a:lnTo>
                  <a:lnTo>
                    <a:pt x="1179" y="0"/>
                  </a:lnTo>
                  <a:lnTo>
                    <a:pt x="1179" y="0"/>
                  </a:lnTo>
                  <a:close/>
                  <a:moveTo>
                    <a:pt x="1234" y="0"/>
                  </a:moveTo>
                  <a:lnTo>
                    <a:pt x="1274" y="0"/>
                  </a:lnTo>
                  <a:lnTo>
                    <a:pt x="1274" y="4"/>
                  </a:lnTo>
                  <a:lnTo>
                    <a:pt x="1234" y="4"/>
                  </a:lnTo>
                  <a:lnTo>
                    <a:pt x="1234" y="0"/>
                  </a:lnTo>
                  <a:lnTo>
                    <a:pt x="1234" y="0"/>
                  </a:lnTo>
                  <a:close/>
                  <a:moveTo>
                    <a:pt x="1286" y="0"/>
                  </a:moveTo>
                  <a:lnTo>
                    <a:pt x="1326" y="0"/>
                  </a:lnTo>
                  <a:lnTo>
                    <a:pt x="1326" y="4"/>
                  </a:lnTo>
                  <a:lnTo>
                    <a:pt x="1286" y="4"/>
                  </a:lnTo>
                  <a:lnTo>
                    <a:pt x="1286" y="0"/>
                  </a:lnTo>
                  <a:lnTo>
                    <a:pt x="1286" y="0"/>
                  </a:lnTo>
                  <a:close/>
                  <a:moveTo>
                    <a:pt x="1342" y="0"/>
                  </a:moveTo>
                  <a:lnTo>
                    <a:pt x="1381" y="0"/>
                  </a:lnTo>
                  <a:lnTo>
                    <a:pt x="1381" y="4"/>
                  </a:lnTo>
                  <a:lnTo>
                    <a:pt x="1342" y="4"/>
                  </a:lnTo>
                  <a:lnTo>
                    <a:pt x="1342" y="0"/>
                  </a:lnTo>
                  <a:lnTo>
                    <a:pt x="1342" y="0"/>
                  </a:lnTo>
                  <a:close/>
                  <a:moveTo>
                    <a:pt x="1393" y="0"/>
                  </a:moveTo>
                  <a:lnTo>
                    <a:pt x="1433" y="0"/>
                  </a:lnTo>
                  <a:lnTo>
                    <a:pt x="1433" y="4"/>
                  </a:lnTo>
                  <a:lnTo>
                    <a:pt x="1393" y="4"/>
                  </a:lnTo>
                  <a:lnTo>
                    <a:pt x="1393" y="0"/>
                  </a:lnTo>
                  <a:lnTo>
                    <a:pt x="1393" y="0"/>
                  </a:lnTo>
                  <a:close/>
                  <a:moveTo>
                    <a:pt x="1449" y="0"/>
                  </a:moveTo>
                  <a:lnTo>
                    <a:pt x="1488" y="0"/>
                  </a:lnTo>
                  <a:lnTo>
                    <a:pt x="1488" y="4"/>
                  </a:lnTo>
                  <a:lnTo>
                    <a:pt x="1449" y="4"/>
                  </a:lnTo>
                  <a:lnTo>
                    <a:pt x="1449" y="0"/>
                  </a:lnTo>
                  <a:lnTo>
                    <a:pt x="1449" y="0"/>
                  </a:lnTo>
                  <a:close/>
                  <a:moveTo>
                    <a:pt x="1500" y="0"/>
                  </a:moveTo>
                  <a:lnTo>
                    <a:pt x="1540" y="0"/>
                  </a:lnTo>
                  <a:lnTo>
                    <a:pt x="1540" y="4"/>
                  </a:lnTo>
                  <a:lnTo>
                    <a:pt x="1500" y="4"/>
                  </a:lnTo>
                  <a:lnTo>
                    <a:pt x="1500" y="0"/>
                  </a:lnTo>
                  <a:lnTo>
                    <a:pt x="1500" y="0"/>
                  </a:lnTo>
                  <a:close/>
                  <a:moveTo>
                    <a:pt x="1556" y="0"/>
                  </a:moveTo>
                  <a:lnTo>
                    <a:pt x="1595" y="0"/>
                  </a:lnTo>
                  <a:lnTo>
                    <a:pt x="1595" y="4"/>
                  </a:lnTo>
                  <a:lnTo>
                    <a:pt x="1556" y="4"/>
                  </a:lnTo>
                  <a:lnTo>
                    <a:pt x="1556" y="0"/>
                  </a:lnTo>
                  <a:lnTo>
                    <a:pt x="1556" y="0"/>
                  </a:lnTo>
                  <a:close/>
                  <a:moveTo>
                    <a:pt x="1607" y="0"/>
                  </a:moveTo>
                  <a:lnTo>
                    <a:pt x="1647" y="0"/>
                  </a:lnTo>
                  <a:lnTo>
                    <a:pt x="1647" y="4"/>
                  </a:lnTo>
                  <a:lnTo>
                    <a:pt x="1607" y="4"/>
                  </a:lnTo>
                  <a:lnTo>
                    <a:pt x="1607" y="0"/>
                  </a:lnTo>
                  <a:lnTo>
                    <a:pt x="1607" y="0"/>
                  </a:lnTo>
                  <a:close/>
                  <a:moveTo>
                    <a:pt x="1663" y="0"/>
                  </a:moveTo>
                  <a:lnTo>
                    <a:pt x="1703" y="0"/>
                  </a:lnTo>
                  <a:lnTo>
                    <a:pt x="1703" y="4"/>
                  </a:lnTo>
                  <a:lnTo>
                    <a:pt x="1663" y="4"/>
                  </a:lnTo>
                  <a:lnTo>
                    <a:pt x="1663" y="0"/>
                  </a:lnTo>
                  <a:lnTo>
                    <a:pt x="1663" y="0"/>
                  </a:lnTo>
                  <a:close/>
                  <a:moveTo>
                    <a:pt x="1718" y="0"/>
                  </a:moveTo>
                  <a:lnTo>
                    <a:pt x="1754" y="0"/>
                  </a:lnTo>
                  <a:lnTo>
                    <a:pt x="1754" y="4"/>
                  </a:lnTo>
                  <a:lnTo>
                    <a:pt x="1718" y="4"/>
                  </a:lnTo>
                  <a:lnTo>
                    <a:pt x="1718" y="0"/>
                  </a:lnTo>
                  <a:lnTo>
                    <a:pt x="1718" y="0"/>
                  </a:lnTo>
                  <a:close/>
                  <a:moveTo>
                    <a:pt x="1770" y="0"/>
                  </a:moveTo>
                  <a:lnTo>
                    <a:pt x="1810" y="0"/>
                  </a:lnTo>
                  <a:lnTo>
                    <a:pt x="1810" y="4"/>
                  </a:lnTo>
                  <a:lnTo>
                    <a:pt x="1770" y="4"/>
                  </a:lnTo>
                  <a:lnTo>
                    <a:pt x="1770" y="0"/>
                  </a:lnTo>
                  <a:lnTo>
                    <a:pt x="1770" y="0"/>
                  </a:lnTo>
                  <a:close/>
                  <a:moveTo>
                    <a:pt x="1826" y="0"/>
                  </a:moveTo>
                  <a:lnTo>
                    <a:pt x="1861" y="0"/>
                  </a:lnTo>
                  <a:lnTo>
                    <a:pt x="1861" y="4"/>
                  </a:lnTo>
                  <a:lnTo>
                    <a:pt x="1826" y="4"/>
                  </a:lnTo>
                  <a:lnTo>
                    <a:pt x="1826" y="0"/>
                  </a:lnTo>
                  <a:lnTo>
                    <a:pt x="1826" y="0"/>
                  </a:lnTo>
                  <a:close/>
                  <a:moveTo>
                    <a:pt x="1877" y="0"/>
                  </a:moveTo>
                  <a:lnTo>
                    <a:pt x="1917" y="0"/>
                  </a:lnTo>
                  <a:lnTo>
                    <a:pt x="1917" y="4"/>
                  </a:lnTo>
                  <a:lnTo>
                    <a:pt x="1877" y="4"/>
                  </a:lnTo>
                  <a:lnTo>
                    <a:pt x="1877" y="0"/>
                  </a:lnTo>
                  <a:lnTo>
                    <a:pt x="1877" y="0"/>
                  </a:lnTo>
                  <a:close/>
                  <a:moveTo>
                    <a:pt x="1933" y="0"/>
                  </a:moveTo>
                  <a:lnTo>
                    <a:pt x="1968" y="0"/>
                  </a:lnTo>
                  <a:lnTo>
                    <a:pt x="1968" y="4"/>
                  </a:lnTo>
                  <a:lnTo>
                    <a:pt x="1933" y="4"/>
                  </a:lnTo>
                  <a:lnTo>
                    <a:pt x="1933" y="0"/>
                  </a:lnTo>
                  <a:lnTo>
                    <a:pt x="1933" y="0"/>
                  </a:lnTo>
                  <a:close/>
                  <a:moveTo>
                    <a:pt x="1984" y="0"/>
                  </a:moveTo>
                  <a:lnTo>
                    <a:pt x="2024" y="0"/>
                  </a:lnTo>
                  <a:lnTo>
                    <a:pt x="2024" y="4"/>
                  </a:lnTo>
                  <a:lnTo>
                    <a:pt x="1984" y="4"/>
                  </a:lnTo>
                  <a:lnTo>
                    <a:pt x="1984" y="0"/>
                  </a:lnTo>
                  <a:lnTo>
                    <a:pt x="1984" y="0"/>
                  </a:lnTo>
                  <a:close/>
                  <a:moveTo>
                    <a:pt x="2040" y="0"/>
                  </a:moveTo>
                  <a:lnTo>
                    <a:pt x="2079" y="0"/>
                  </a:lnTo>
                  <a:lnTo>
                    <a:pt x="2079" y="4"/>
                  </a:lnTo>
                  <a:lnTo>
                    <a:pt x="2040" y="4"/>
                  </a:lnTo>
                  <a:lnTo>
                    <a:pt x="2040" y="0"/>
                  </a:lnTo>
                  <a:lnTo>
                    <a:pt x="2040" y="0"/>
                  </a:lnTo>
                  <a:close/>
                  <a:moveTo>
                    <a:pt x="2091" y="0"/>
                  </a:moveTo>
                  <a:lnTo>
                    <a:pt x="2131" y="0"/>
                  </a:lnTo>
                  <a:lnTo>
                    <a:pt x="2131" y="4"/>
                  </a:lnTo>
                  <a:lnTo>
                    <a:pt x="2091" y="4"/>
                  </a:lnTo>
                  <a:lnTo>
                    <a:pt x="2091" y="0"/>
                  </a:lnTo>
                  <a:lnTo>
                    <a:pt x="2091" y="0"/>
                  </a:lnTo>
                  <a:close/>
                  <a:moveTo>
                    <a:pt x="2147" y="0"/>
                  </a:moveTo>
                  <a:lnTo>
                    <a:pt x="2187" y="0"/>
                  </a:lnTo>
                  <a:lnTo>
                    <a:pt x="2187" y="4"/>
                  </a:lnTo>
                  <a:lnTo>
                    <a:pt x="2147" y="4"/>
                  </a:lnTo>
                  <a:lnTo>
                    <a:pt x="2147" y="0"/>
                  </a:lnTo>
                  <a:lnTo>
                    <a:pt x="2147" y="0"/>
                  </a:lnTo>
                  <a:close/>
                  <a:moveTo>
                    <a:pt x="2199" y="0"/>
                  </a:moveTo>
                  <a:lnTo>
                    <a:pt x="2238" y="0"/>
                  </a:lnTo>
                  <a:lnTo>
                    <a:pt x="2238" y="4"/>
                  </a:lnTo>
                  <a:lnTo>
                    <a:pt x="2199" y="4"/>
                  </a:lnTo>
                  <a:lnTo>
                    <a:pt x="2199" y="0"/>
                  </a:lnTo>
                  <a:lnTo>
                    <a:pt x="2199" y="0"/>
                  </a:lnTo>
                  <a:close/>
                  <a:moveTo>
                    <a:pt x="2254" y="0"/>
                  </a:moveTo>
                  <a:lnTo>
                    <a:pt x="2294" y="0"/>
                  </a:lnTo>
                  <a:lnTo>
                    <a:pt x="2294" y="4"/>
                  </a:lnTo>
                  <a:lnTo>
                    <a:pt x="2254" y="4"/>
                  </a:lnTo>
                  <a:lnTo>
                    <a:pt x="2254" y="0"/>
                  </a:lnTo>
                  <a:lnTo>
                    <a:pt x="2254" y="0"/>
                  </a:lnTo>
                  <a:close/>
                  <a:moveTo>
                    <a:pt x="2306" y="0"/>
                  </a:moveTo>
                  <a:lnTo>
                    <a:pt x="2345" y="0"/>
                  </a:lnTo>
                  <a:lnTo>
                    <a:pt x="2345" y="4"/>
                  </a:lnTo>
                  <a:lnTo>
                    <a:pt x="2306" y="4"/>
                  </a:lnTo>
                  <a:lnTo>
                    <a:pt x="2306" y="0"/>
                  </a:lnTo>
                  <a:lnTo>
                    <a:pt x="2306" y="0"/>
                  </a:lnTo>
                  <a:close/>
                  <a:moveTo>
                    <a:pt x="2361" y="0"/>
                  </a:moveTo>
                  <a:lnTo>
                    <a:pt x="2401" y="0"/>
                  </a:lnTo>
                  <a:lnTo>
                    <a:pt x="2401" y="4"/>
                  </a:lnTo>
                  <a:lnTo>
                    <a:pt x="2361" y="4"/>
                  </a:lnTo>
                  <a:lnTo>
                    <a:pt x="2361" y="0"/>
                  </a:lnTo>
                  <a:lnTo>
                    <a:pt x="2361" y="0"/>
                  </a:lnTo>
                  <a:close/>
                  <a:moveTo>
                    <a:pt x="2413" y="0"/>
                  </a:moveTo>
                  <a:lnTo>
                    <a:pt x="2452" y="0"/>
                  </a:lnTo>
                  <a:lnTo>
                    <a:pt x="2452" y="4"/>
                  </a:lnTo>
                  <a:lnTo>
                    <a:pt x="2413" y="4"/>
                  </a:lnTo>
                  <a:lnTo>
                    <a:pt x="2413" y="0"/>
                  </a:lnTo>
                  <a:lnTo>
                    <a:pt x="2413" y="0"/>
                  </a:lnTo>
                  <a:close/>
                  <a:moveTo>
                    <a:pt x="2468" y="0"/>
                  </a:moveTo>
                  <a:lnTo>
                    <a:pt x="2508" y="0"/>
                  </a:lnTo>
                  <a:lnTo>
                    <a:pt x="2508" y="4"/>
                  </a:lnTo>
                  <a:lnTo>
                    <a:pt x="2468" y="4"/>
                  </a:lnTo>
                  <a:lnTo>
                    <a:pt x="2468" y="0"/>
                  </a:lnTo>
                  <a:lnTo>
                    <a:pt x="2468" y="0"/>
                  </a:lnTo>
                  <a:close/>
                  <a:moveTo>
                    <a:pt x="2520" y="0"/>
                  </a:moveTo>
                  <a:lnTo>
                    <a:pt x="2560" y="0"/>
                  </a:lnTo>
                  <a:lnTo>
                    <a:pt x="2560" y="4"/>
                  </a:lnTo>
                  <a:lnTo>
                    <a:pt x="2520" y="4"/>
                  </a:lnTo>
                  <a:lnTo>
                    <a:pt x="2520" y="0"/>
                  </a:lnTo>
                  <a:lnTo>
                    <a:pt x="2520" y="0"/>
                  </a:lnTo>
                  <a:close/>
                  <a:moveTo>
                    <a:pt x="2575" y="0"/>
                  </a:moveTo>
                  <a:lnTo>
                    <a:pt x="2615" y="0"/>
                  </a:lnTo>
                  <a:lnTo>
                    <a:pt x="2615" y="4"/>
                  </a:lnTo>
                  <a:lnTo>
                    <a:pt x="2575" y="4"/>
                  </a:lnTo>
                  <a:lnTo>
                    <a:pt x="2575" y="0"/>
                  </a:lnTo>
                  <a:lnTo>
                    <a:pt x="2575" y="0"/>
                  </a:lnTo>
                  <a:close/>
                  <a:moveTo>
                    <a:pt x="2631" y="0"/>
                  </a:moveTo>
                  <a:lnTo>
                    <a:pt x="2667" y="0"/>
                  </a:lnTo>
                  <a:lnTo>
                    <a:pt x="2667" y="4"/>
                  </a:lnTo>
                  <a:lnTo>
                    <a:pt x="2631" y="4"/>
                  </a:lnTo>
                  <a:lnTo>
                    <a:pt x="2631" y="0"/>
                  </a:lnTo>
                  <a:lnTo>
                    <a:pt x="2631" y="0"/>
                  </a:lnTo>
                  <a:close/>
                  <a:moveTo>
                    <a:pt x="2683" y="0"/>
                  </a:moveTo>
                  <a:lnTo>
                    <a:pt x="2722" y="0"/>
                  </a:lnTo>
                  <a:lnTo>
                    <a:pt x="2722" y="4"/>
                  </a:lnTo>
                  <a:lnTo>
                    <a:pt x="2683" y="4"/>
                  </a:lnTo>
                  <a:lnTo>
                    <a:pt x="2683" y="0"/>
                  </a:lnTo>
                  <a:lnTo>
                    <a:pt x="2683" y="0"/>
                  </a:lnTo>
                  <a:close/>
                  <a:moveTo>
                    <a:pt x="2738" y="0"/>
                  </a:moveTo>
                  <a:lnTo>
                    <a:pt x="2774" y="0"/>
                  </a:lnTo>
                  <a:lnTo>
                    <a:pt x="2774" y="4"/>
                  </a:lnTo>
                  <a:lnTo>
                    <a:pt x="2738" y="4"/>
                  </a:lnTo>
                  <a:lnTo>
                    <a:pt x="2738" y="0"/>
                  </a:lnTo>
                  <a:lnTo>
                    <a:pt x="2738" y="0"/>
                  </a:lnTo>
                  <a:close/>
                  <a:moveTo>
                    <a:pt x="2790" y="0"/>
                  </a:moveTo>
                  <a:lnTo>
                    <a:pt x="2829" y="0"/>
                  </a:lnTo>
                  <a:lnTo>
                    <a:pt x="2829" y="4"/>
                  </a:lnTo>
                  <a:lnTo>
                    <a:pt x="2790" y="4"/>
                  </a:lnTo>
                  <a:lnTo>
                    <a:pt x="2790" y="0"/>
                  </a:lnTo>
                  <a:lnTo>
                    <a:pt x="2790" y="0"/>
                  </a:lnTo>
                  <a:close/>
                  <a:moveTo>
                    <a:pt x="2845" y="0"/>
                  </a:moveTo>
                  <a:lnTo>
                    <a:pt x="2881" y="0"/>
                  </a:lnTo>
                  <a:lnTo>
                    <a:pt x="2881" y="4"/>
                  </a:lnTo>
                  <a:lnTo>
                    <a:pt x="2845" y="4"/>
                  </a:lnTo>
                  <a:lnTo>
                    <a:pt x="2845" y="0"/>
                  </a:lnTo>
                  <a:lnTo>
                    <a:pt x="2845" y="0"/>
                  </a:lnTo>
                  <a:close/>
                  <a:moveTo>
                    <a:pt x="2897" y="0"/>
                  </a:moveTo>
                  <a:lnTo>
                    <a:pt x="2936" y="0"/>
                  </a:lnTo>
                  <a:lnTo>
                    <a:pt x="2936" y="4"/>
                  </a:lnTo>
                  <a:lnTo>
                    <a:pt x="2897" y="4"/>
                  </a:lnTo>
                  <a:lnTo>
                    <a:pt x="2897" y="0"/>
                  </a:lnTo>
                  <a:lnTo>
                    <a:pt x="2897" y="0"/>
                  </a:lnTo>
                  <a:close/>
                  <a:moveTo>
                    <a:pt x="2952" y="0"/>
                  </a:moveTo>
                  <a:lnTo>
                    <a:pt x="2992" y="0"/>
                  </a:lnTo>
                  <a:lnTo>
                    <a:pt x="2992" y="4"/>
                  </a:lnTo>
                  <a:lnTo>
                    <a:pt x="2952" y="4"/>
                  </a:lnTo>
                  <a:lnTo>
                    <a:pt x="2952" y="0"/>
                  </a:lnTo>
                  <a:lnTo>
                    <a:pt x="2952" y="0"/>
                  </a:lnTo>
                  <a:close/>
                  <a:moveTo>
                    <a:pt x="3004" y="0"/>
                  </a:moveTo>
                  <a:lnTo>
                    <a:pt x="3044" y="0"/>
                  </a:lnTo>
                  <a:lnTo>
                    <a:pt x="3044" y="4"/>
                  </a:lnTo>
                  <a:lnTo>
                    <a:pt x="3004" y="4"/>
                  </a:lnTo>
                  <a:lnTo>
                    <a:pt x="3004" y="0"/>
                  </a:lnTo>
                  <a:lnTo>
                    <a:pt x="3004" y="0"/>
                  </a:lnTo>
                  <a:close/>
                  <a:moveTo>
                    <a:pt x="3059" y="0"/>
                  </a:moveTo>
                  <a:lnTo>
                    <a:pt x="3099" y="0"/>
                  </a:lnTo>
                  <a:lnTo>
                    <a:pt x="3099" y="4"/>
                  </a:lnTo>
                  <a:lnTo>
                    <a:pt x="3059" y="4"/>
                  </a:lnTo>
                  <a:lnTo>
                    <a:pt x="3059" y="0"/>
                  </a:lnTo>
                  <a:lnTo>
                    <a:pt x="3059" y="0"/>
                  </a:lnTo>
                  <a:close/>
                  <a:moveTo>
                    <a:pt x="3111" y="0"/>
                  </a:moveTo>
                  <a:lnTo>
                    <a:pt x="3151" y="0"/>
                  </a:lnTo>
                  <a:lnTo>
                    <a:pt x="3151" y="4"/>
                  </a:lnTo>
                  <a:lnTo>
                    <a:pt x="3111" y="4"/>
                  </a:lnTo>
                  <a:lnTo>
                    <a:pt x="3111" y="0"/>
                  </a:lnTo>
                  <a:lnTo>
                    <a:pt x="3111" y="0"/>
                  </a:lnTo>
                  <a:close/>
                  <a:moveTo>
                    <a:pt x="3167" y="0"/>
                  </a:moveTo>
                  <a:lnTo>
                    <a:pt x="3206" y="0"/>
                  </a:lnTo>
                  <a:lnTo>
                    <a:pt x="3206" y="4"/>
                  </a:lnTo>
                  <a:lnTo>
                    <a:pt x="3167" y="4"/>
                  </a:lnTo>
                  <a:lnTo>
                    <a:pt x="3167" y="0"/>
                  </a:lnTo>
                  <a:lnTo>
                    <a:pt x="3167" y="0"/>
                  </a:lnTo>
                  <a:close/>
                  <a:moveTo>
                    <a:pt x="3218" y="0"/>
                  </a:moveTo>
                  <a:lnTo>
                    <a:pt x="3258" y="0"/>
                  </a:lnTo>
                  <a:lnTo>
                    <a:pt x="3258" y="4"/>
                  </a:lnTo>
                  <a:lnTo>
                    <a:pt x="3218" y="4"/>
                  </a:lnTo>
                  <a:lnTo>
                    <a:pt x="3218" y="0"/>
                  </a:lnTo>
                  <a:lnTo>
                    <a:pt x="3218" y="0"/>
                  </a:lnTo>
                  <a:close/>
                  <a:moveTo>
                    <a:pt x="3274" y="0"/>
                  </a:moveTo>
                  <a:lnTo>
                    <a:pt x="3313" y="0"/>
                  </a:lnTo>
                  <a:lnTo>
                    <a:pt x="3313" y="4"/>
                  </a:lnTo>
                  <a:lnTo>
                    <a:pt x="3274" y="4"/>
                  </a:lnTo>
                  <a:lnTo>
                    <a:pt x="3274" y="0"/>
                  </a:lnTo>
                  <a:lnTo>
                    <a:pt x="3274" y="0"/>
                  </a:lnTo>
                  <a:close/>
                  <a:moveTo>
                    <a:pt x="3325" y="0"/>
                  </a:moveTo>
                  <a:lnTo>
                    <a:pt x="3365" y="0"/>
                  </a:lnTo>
                  <a:lnTo>
                    <a:pt x="3365" y="4"/>
                  </a:lnTo>
                  <a:lnTo>
                    <a:pt x="3325" y="4"/>
                  </a:lnTo>
                  <a:lnTo>
                    <a:pt x="3325" y="0"/>
                  </a:lnTo>
                  <a:lnTo>
                    <a:pt x="3325" y="0"/>
                  </a:lnTo>
                  <a:close/>
                  <a:moveTo>
                    <a:pt x="3381" y="0"/>
                  </a:moveTo>
                  <a:lnTo>
                    <a:pt x="3421" y="0"/>
                  </a:lnTo>
                  <a:lnTo>
                    <a:pt x="3421" y="4"/>
                  </a:lnTo>
                  <a:lnTo>
                    <a:pt x="3381" y="4"/>
                  </a:lnTo>
                  <a:lnTo>
                    <a:pt x="3381" y="0"/>
                  </a:lnTo>
                  <a:lnTo>
                    <a:pt x="3381" y="0"/>
                  </a:lnTo>
                  <a:close/>
                  <a:moveTo>
                    <a:pt x="3432" y="0"/>
                  </a:moveTo>
                  <a:lnTo>
                    <a:pt x="3472" y="0"/>
                  </a:lnTo>
                  <a:lnTo>
                    <a:pt x="3472" y="4"/>
                  </a:lnTo>
                  <a:lnTo>
                    <a:pt x="3432" y="4"/>
                  </a:lnTo>
                  <a:lnTo>
                    <a:pt x="3432" y="0"/>
                  </a:lnTo>
                  <a:lnTo>
                    <a:pt x="3432" y="0"/>
                  </a:lnTo>
                  <a:close/>
                  <a:moveTo>
                    <a:pt x="3488" y="0"/>
                  </a:moveTo>
                  <a:lnTo>
                    <a:pt x="3528" y="0"/>
                  </a:lnTo>
                  <a:lnTo>
                    <a:pt x="3528" y="4"/>
                  </a:lnTo>
                  <a:lnTo>
                    <a:pt x="3488" y="4"/>
                  </a:lnTo>
                  <a:lnTo>
                    <a:pt x="3488" y="0"/>
                  </a:lnTo>
                  <a:lnTo>
                    <a:pt x="3488" y="0"/>
                  </a:lnTo>
                  <a:close/>
                  <a:moveTo>
                    <a:pt x="3544" y="0"/>
                  </a:moveTo>
                  <a:lnTo>
                    <a:pt x="3579" y="0"/>
                  </a:lnTo>
                  <a:lnTo>
                    <a:pt x="3579" y="4"/>
                  </a:lnTo>
                  <a:lnTo>
                    <a:pt x="3544" y="4"/>
                  </a:lnTo>
                  <a:lnTo>
                    <a:pt x="3544" y="0"/>
                  </a:lnTo>
                  <a:lnTo>
                    <a:pt x="3544" y="0"/>
                  </a:lnTo>
                  <a:close/>
                  <a:moveTo>
                    <a:pt x="3595" y="0"/>
                  </a:moveTo>
                  <a:lnTo>
                    <a:pt x="3635" y="0"/>
                  </a:lnTo>
                  <a:lnTo>
                    <a:pt x="3635" y="4"/>
                  </a:lnTo>
                  <a:lnTo>
                    <a:pt x="3595" y="4"/>
                  </a:lnTo>
                  <a:lnTo>
                    <a:pt x="3595" y="0"/>
                  </a:lnTo>
                  <a:lnTo>
                    <a:pt x="3595" y="0"/>
                  </a:lnTo>
                  <a:close/>
                  <a:moveTo>
                    <a:pt x="3651" y="0"/>
                  </a:moveTo>
                  <a:lnTo>
                    <a:pt x="3686" y="0"/>
                  </a:lnTo>
                  <a:lnTo>
                    <a:pt x="3686" y="4"/>
                  </a:lnTo>
                  <a:lnTo>
                    <a:pt x="3651" y="4"/>
                  </a:lnTo>
                  <a:lnTo>
                    <a:pt x="3651" y="0"/>
                  </a:lnTo>
                  <a:lnTo>
                    <a:pt x="3651" y="0"/>
                  </a:lnTo>
                  <a:close/>
                  <a:moveTo>
                    <a:pt x="3702" y="0"/>
                  </a:moveTo>
                  <a:lnTo>
                    <a:pt x="3742" y="0"/>
                  </a:lnTo>
                  <a:lnTo>
                    <a:pt x="3742" y="4"/>
                  </a:lnTo>
                  <a:lnTo>
                    <a:pt x="3702" y="4"/>
                  </a:lnTo>
                  <a:lnTo>
                    <a:pt x="3702" y="0"/>
                  </a:lnTo>
                  <a:lnTo>
                    <a:pt x="3702" y="0"/>
                  </a:lnTo>
                  <a:close/>
                  <a:moveTo>
                    <a:pt x="3758" y="0"/>
                  </a:moveTo>
                  <a:lnTo>
                    <a:pt x="3793" y="0"/>
                  </a:lnTo>
                  <a:lnTo>
                    <a:pt x="3793" y="4"/>
                  </a:lnTo>
                  <a:lnTo>
                    <a:pt x="3758" y="4"/>
                  </a:lnTo>
                  <a:lnTo>
                    <a:pt x="3758" y="0"/>
                  </a:lnTo>
                  <a:lnTo>
                    <a:pt x="3758" y="0"/>
                  </a:lnTo>
                  <a:close/>
                </a:path>
              </a:pathLst>
            </a:custGeom>
            <a:solidFill>
              <a:srgbClr val="7F7F7F"/>
            </a:solidFill>
            <a:ln w="0" cap="flat">
              <a:solidFill>
                <a:srgbClr val="7F7F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61" name="Rectangle 65"/>
            <p:cNvSpPr>
              <a:spLocks noChangeArrowheads="1"/>
            </p:cNvSpPr>
            <p:nvPr/>
          </p:nvSpPr>
          <p:spPr bwMode="auto">
            <a:xfrm>
              <a:off x="3649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7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2" name="Rectangle 66"/>
            <p:cNvSpPr>
              <a:spLocks noChangeArrowheads="1"/>
            </p:cNvSpPr>
            <p:nvPr/>
          </p:nvSpPr>
          <p:spPr bwMode="auto">
            <a:xfrm>
              <a:off x="3866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Rectangle 67"/>
            <p:cNvSpPr>
              <a:spLocks noChangeArrowheads="1"/>
            </p:cNvSpPr>
            <p:nvPr/>
          </p:nvSpPr>
          <p:spPr bwMode="auto">
            <a:xfrm>
              <a:off x="4091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9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4" name="Rectangle 68"/>
            <p:cNvSpPr>
              <a:spLocks noChangeArrowheads="1"/>
            </p:cNvSpPr>
            <p:nvPr/>
          </p:nvSpPr>
          <p:spPr bwMode="auto">
            <a:xfrm>
              <a:off x="4299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Rectangle 69"/>
            <p:cNvSpPr>
              <a:spLocks noChangeArrowheads="1"/>
            </p:cNvSpPr>
            <p:nvPr/>
          </p:nvSpPr>
          <p:spPr bwMode="auto">
            <a:xfrm>
              <a:off x="4359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0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70"/>
            <p:cNvSpPr>
              <a:spLocks noChangeArrowheads="1"/>
            </p:cNvSpPr>
            <p:nvPr/>
          </p:nvSpPr>
          <p:spPr bwMode="auto">
            <a:xfrm>
              <a:off x="4520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71"/>
            <p:cNvSpPr>
              <a:spLocks noChangeArrowheads="1"/>
            </p:cNvSpPr>
            <p:nvPr/>
          </p:nvSpPr>
          <p:spPr bwMode="auto">
            <a:xfrm>
              <a:off x="4580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Rectangle 72"/>
            <p:cNvSpPr>
              <a:spLocks noChangeArrowheads="1"/>
            </p:cNvSpPr>
            <p:nvPr/>
          </p:nvSpPr>
          <p:spPr bwMode="auto">
            <a:xfrm>
              <a:off x="4731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9" name="Rectangle 73"/>
            <p:cNvSpPr>
              <a:spLocks noChangeArrowheads="1"/>
            </p:cNvSpPr>
            <p:nvPr/>
          </p:nvSpPr>
          <p:spPr bwMode="auto">
            <a:xfrm>
              <a:off x="4792" y="1405"/>
              <a:ext cx="11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0" name="Oval 74"/>
            <p:cNvSpPr>
              <a:spLocks noChangeArrowheads="1"/>
            </p:cNvSpPr>
            <p:nvPr/>
          </p:nvSpPr>
          <p:spPr bwMode="auto">
            <a:xfrm>
              <a:off x="2286" y="2688"/>
              <a:ext cx="67" cy="6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1" name="Freeform 75"/>
            <p:cNvSpPr>
              <a:spLocks noEditPoints="1"/>
            </p:cNvSpPr>
            <p:nvPr/>
          </p:nvSpPr>
          <p:spPr bwMode="auto">
            <a:xfrm>
              <a:off x="2286" y="2668"/>
              <a:ext cx="71" cy="71"/>
            </a:xfrm>
            <a:custGeom>
              <a:avLst/>
              <a:gdLst>
                <a:gd name="T0" fmla="*/ 0 w 18"/>
                <a:gd name="T1" fmla="*/ 7 h 18"/>
                <a:gd name="T2" fmla="*/ 1 w 18"/>
                <a:gd name="T3" fmla="*/ 6 h 18"/>
                <a:gd name="T4" fmla="*/ 2 w 18"/>
                <a:gd name="T5" fmla="*/ 3 h 18"/>
                <a:gd name="T6" fmla="*/ 4 w 18"/>
                <a:gd name="T7" fmla="*/ 2 h 18"/>
                <a:gd name="T8" fmla="*/ 7 w 18"/>
                <a:gd name="T9" fmla="*/ 0 h 18"/>
                <a:gd name="T10" fmla="*/ 10 w 18"/>
                <a:gd name="T11" fmla="*/ 0 h 18"/>
                <a:gd name="T12" fmla="*/ 12 w 18"/>
                <a:gd name="T13" fmla="*/ 1 h 18"/>
                <a:gd name="T14" fmla="*/ 14 w 18"/>
                <a:gd name="T15" fmla="*/ 2 h 18"/>
                <a:gd name="T16" fmla="*/ 16 w 18"/>
                <a:gd name="T17" fmla="*/ 4 h 18"/>
                <a:gd name="T18" fmla="*/ 17 w 18"/>
                <a:gd name="T19" fmla="*/ 6 h 18"/>
                <a:gd name="T20" fmla="*/ 18 w 18"/>
                <a:gd name="T21" fmla="*/ 8 h 18"/>
                <a:gd name="T22" fmla="*/ 18 w 18"/>
                <a:gd name="T23" fmla="*/ 11 h 18"/>
                <a:gd name="T24" fmla="*/ 17 w 18"/>
                <a:gd name="T25" fmla="*/ 13 h 18"/>
                <a:gd name="T26" fmla="*/ 15 w 18"/>
                <a:gd name="T27" fmla="*/ 15 h 18"/>
                <a:gd name="T28" fmla="*/ 14 w 18"/>
                <a:gd name="T29" fmla="*/ 17 h 18"/>
                <a:gd name="T30" fmla="*/ 12 w 18"/>
                <a:gd name="T31" fmla="*/ 18 h 18"/>
                <a:gd name="T32" fmla="*/ 9 w 18"/>
                <a:gd name="T33" fmla="*/ 18 h 18"/>
                <a:gd name="T34" fmla="*/ 6 w 18"/>
                <a:gd name="T35" fmla="*/ 18 h 18"/>
                <a:gd name="T36" fmla="*/ 4 w 18"/>
                <a:gd name="T37" fmla="*/ 17 h 18"/>
                <a:gd name="T38" fmla="*/ 1 w 18"/>
                <a:gd name="T39" fmla="*/ 14 h 18"/>
                <a:gd name="T40" fmla="*/ 1 w 18"/>
                <a:gd name="T41" fmla="*/ 13 h 18"/>
                <a:gd name="T42" fmla="*/ 0 w 18"/>
                <a:gd name="T43" fmla="*/ 10 h 18"/>
                <a:gd name="T44" fmla="*/ 1 w 18"/>
                <a:gd name="T45" fmla="*/ 11 h 18"/>
                <a:gd name="T46" fmla="*/ 2 w 18"/>
                <a:gd name="T47" fmla="*/ 12 h 18"/>
                <a:gd name="T48" fmla="*/ 3 w 18"/>
                <a:gd name="T49" fmla="*/ 15 h 18"/>
                <a:gd name="T50" fmla="*/ 4 w 18"/>
                <a:gd name="T51" fmla="*/ 16 h 18"/>
                <a:gd name="T52" fmla="*/ 7 w 18"/>
                <a:gd name="T53" fmla="*/ 17 h 18"/>
                <a:gd name="T54" fmla="*/ 10 w 18"/>
                <a:gd name="T55" fmla="*/ 17 h 18"/>
                <a:gd name="T56" fmla="*/ 12 w 18"/>
                <a:gd name="T57" fmla="*/ 16 h 18"/>
                <a:gd name="T58" fmla="*/ 13 w 18"/>
                <a:gd name="T59" fmla="*/ 16 h 18"/>
                <a:gd name="T60" fmla="*/ 15 w 18"/>
                <a:gd name="T61" fmla="*/ 13 h 18"/>
                <a:gd name="T62" fmla="*/ 16 w 18"/>
                <a:gd name="T63" fmla="*/ 12 h 18"/>
                <a:gd name="T64" fmla="*/ 17 w 18"/>
                <a:gd name="T65" fmla="*/ 10 h 18"/>
                <a:gd name="T66" fmla="*/ 17 w 18"/>
                <a:gd name="T67" fmla="*/ 8 h 18"/>
                <a:gd name="T68" fmla="*/ 16 w 18"/>
                <a:gd name="T69" fmla="*/ 6 h 18"/>
                <a:gd name="T70" fmla="*/ 14 w 18"/>
                <a:gd name="T71" fmla="*/ 4 h 18"/>
                <a:gd name="T72" fmla="*/ 13 w 18"/>
                <a:gd name="T73" fmla="*/ 3 h 18"/>
                <a:gd name="T74" fmla="*/ 11 w 18"/>
                <a:gd name="T75" fmla="*/ 2 h 18"/>
                <a:gd name="T76" fmla="*/ 9 w 18"/>
                <a:gd name="T77" fmla="*/ 2 h 18"/>
                <a:gd name="T78" fmla="*/ 7 w 18"/>
                <a:gd name="T79" fmla="*/ 2 h 18"/>
                <a:gd name="T80" fmla="*/ 5 w 18"/>
                <a:gd name="T81" fmla="*/ 3 h 18"/>
                <a:gd name="T82" fmla="*/ 2 w 18"/>
                <a:gd name="T83" fmla="*/ 5 h 18"/>
                <a:gd name="T84" fmla="*/ 2 w 18"/>
                <a:gd name="T85" fmla="*/ 6 h 18"/>
                <a:gd name="T86" fmla="*/ 1 w 18"/>
                <a:gd name="T8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2" y="16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2" name="Freeform 76"/>
            <p:cNvSpPr>
              <a:spLocks/>
            </p:cNvSpPr>
            <p:nvPr/>
          </p:nvSpPr>
          <p:spPr bwMode="auto">
            <a:xfrm>
              <a:off x="2294" y="1735"/>
              <a:ext cx="63" cy="76"/>
            </a:xfrm>
            <a:custGeom>
              <a:avLst/>
              <a:gdLst>
                <a:gd name="T0" fmla="*/ 0 w 63"/>
                <a:gd name="T1" fmla="*/ 76 h 76"/>
                <a:gd name="T2" fmla="*/ 32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2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3" name="Freeform 77"/>
            <p:cNvSpPr>
              <a:spLocks noEditPoints="1"/>
            </p:cNvSpPr>
            <p:nvPr/>
          </p:nvSpPr>
          <p:spPr bwMode="auto">
            <a:xfrm>
              <a:off x="2294" y="1731"/>
              <a:ext cx="67" cy="80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20 h 20"/>
                <a:gd name="T4" fmla="*/ 0 w 17"/>
                <a:gd name="T5" fmla="*/ 19 h 20"/>
                <a:gd name="T6" fmla="*/ 8 w 17"/>
                <a:gd name="T7" fmla="*/ 1 h 20"/>
                <a:gd name="T8" fmla="*/ 8 w 17"/>
                <a:gd name="T9" fmla="*/ 0 h 20"/>
                <a:gd name="T10" fmla="*/ 9 w 17"/>
                <a:gd name="T11" fmla="*/ 1 h 20"/>
                <a:gd name="T12" fmla="*/ 17 w 17"/>
                <a:gd name="T13" fmla="*/ 19 h 20"/>
                <a:gd name="T14" fmla="*/ 16 w 17"/>
                <a:gd name="T15" fmla="*/ 20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9 h 20"/>
                <a:gd name="T22" fmla="*/ 15 w 17"/>
                <a:gd name="T23" fmla="*/ 20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20 h 20"/>
                <a:gd name="T30" fmla="*/ 0 w 17"/>
                <a:gd name="T31" fmla="*/ 19 h 20"/>
                <a:gd name="T32" fmla="*/ 16 w 17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4" name="Freeform 78"/>
            <p:cNvSpPr>
              <a:spLocks/>
            </p:cNvSpPr>
            <p:nvPr/>
          </p:nvSpPr>
          <p:spPr bwMode="auto">
            <a:xfrm>
              <a:off x="3393" y="1711"/>
              <a:ext cx="119" cy="115"/>
            </a:xfrm>
            <a:custGeom>
              <a:avLst/>
              <a:gdLst>
                <a:gd name="T0" fmla="*/ 111 w 119"/>
                <a:gd name="T1" fmla="*/ 0 h 115"/>
                <a:gd name="T2" fmla="*/ 0 w 119"/>
                <a:gd name="T3" fmla="*/ 104 h 115"/>
                <a:gd name="T4" fmla="*/ 12 w 119"/>
                <a:gd name="T5" fmla="*/ 115 h 115"/>
                <a:gd name="T6" fmla="*/ 119 w 119"/>
                <a:gd name="T7" fmla="*/ 12 h 115"/>
                <a:gd name="T8" fmla="*/ 111 w 11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11" y="0"/>
                  </a:moveTo>
                  <a:lnTo>
                    <a:pt x="0" y="104"/>
                  </a:lnTo>
                  <a:lnTo>
                    <a:pt x="12" y="115"/>
                  </a:lnTo>
                  <a:lnTo>
                    <a:pt x="119" y="1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5" name="Freeform 79"/>
            <p:cNvSpPr>
              <a:spLocks/>
            </p:cNvSpPr>
            <p:nvPr/>
          </p:nvSpPr>
          <p:spPr bwMode="auto">
            <a:xfrm>
              <a:off x="3401" y="1711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12 h 115"/>
                <a:gd name="T4" fmla="*/ 8 w 119"/>
                <a:gd name="T5" fmla="*/ 0 h 115"/>
                <a:gd name="T6" fmla="*/ 119 w 119"/>
                <a:gd name="T7" fmla="*/ 104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119" y="104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6" name="Freeform 80"/>
            <p:cNvSpPr>
              <a:spLocks/>
            </p:cNvSpPr>
            <p:nvPr/>
          </p:nvSpPr>
          <p:spPr bwMode="auto">
            <a:xfrm>
              <a:off x="3389" y="1890"/>
              <a:ext cx="119" cy="115"/>
            </a:xfrm>
            <a:custGeom>
              <a:avLst/>
              <a:gdLst>
                <a:gd name="T0" fmla="*/ 111 w 119"/>
                <a:gd name="T1" fmla="*/ 0 h 115"/>
                <a:gd name="T2" fmla="*/ 0 w 119"/>
                <a:gd name="T3" fmla="*/ 103 h 115"/>
                <a:gd name="T4" fmla="*/ 12 w 119"/>
                <a:gd name="T5" fmla="*/ 115 h 115"/>
                <a:gd name="T6" fmla="*/ 119 w 119"/>
                <a:gd name="T7" fmla="*/ 8 h 115"/>
                <a:gd name="T8" fmla="*/ 111 w 11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11" y="0"/>
                  </a:moveTo>
                  <a:lnTo>
                    <a:pt x="0" y="103"/>
                  </a:lnTo>
                  <a:lnTo>
                    <a:pt x="12" y="115"/>
                  </a:lnTo>
                  <a:lnTo>
                    <a:pt x="119" y="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7" name="Freeform 81"/>
            <p:cNvSpPr>
              <a:spLocks/>
            </p:cNvSpPr>
            <p:nvPr/>
          </p:nvSpPr>
          <p:spPr bwMode="auto">
            <a:xfrm>
              <a:off x="3397" y="1890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8 h 115"/>
                <a:gd name="T4" fmla="*/ 8 w 119"/>
                <a:gd name="T5" fmla="*/ 0 h 115"/>
                <a:gd name="T6" fmla="*/ 119 w 119"/>
                <a:gd name="T7" fmla="*/ 103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19" y="103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8" name="Freeform 82"/>
            <p:cNvSpPr>
              <a:spLocks/>
            </p:cNvSpPr>
            <p:nvPr/>
          </p:nvSpPr>
          <p:spPr bwMode="auto">
            <a:xfrm>
              <a:off x="2068" y="2818"/>
              <a:ext cx="63" cy="76"/>
            </a:xfrm>
            <a:custGeom>
              <a:avLst/>
              <a:gdLst>
                <a:gd name="T0" fmla="*/ 0 w 63"/>
                <a:gd name="T1" fmla="*/ 76 h 76"/>
                <a:gd name="T2" fmla="*/ 31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1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79" name="Freeform 83"/>
            <p:cNvSpPr>
              <a:spLocks noEditPoints="1"/>
            </p:cNvSpPr>
            <p:nvPr/>
          </p:nvSpPr>
          <p:spPr bwMode="auto">
            <a:xfrm>
              <a:off x="2068" y="2818"/>
              <a:ext cx="63" cy="76"/>
            </a:xfrm>
            <a:custGeom>
              <a:avLst/>
              <a:gdLst>
                <a:gd name="T0" fmla="*/ 0 w 16"/>
                <a:gd name="T1" fmla="*/ 19 h 19"/>
                <a:gd name="T2" fmla="*/ 0 w 16"/>
                <a:gd name="T3" fmla="*/ 19 h 19"/>
                <a:gd name="T4" fmla="*/ 0 w 16"/>
                <a:gd name="T5" fmla="*/ 19 h 19"/>
                <a:gd name="T6" fmla="*/ 7 w 16"/>
                <a:gd name="T7" fmla="*/ 0 h 19"/>
                <a:gd name="T8" fmla="*/ 8 w 16"/>
                <a:gd name="T9" fmla="*/ 0 h 19"/>
                <a:gd name="T10" fmla="*/ 9 w 16"/>
                <a:gd name="T11" fmla="*/ 0 h 19"/>
                <a:gd name="T12" fmla="*/ 16 w 16"/>
                <a:gd name="T13" fmla="*/ 19 h 19"/>
                <a:gd name="T14" fmla="*/ 16 w 16"/>
                <a:gd name="T15" fmla="*/ 19 h 19"/>
                <a:gd name="T16" fmla="*/ 16 w 16"/>
                <a:gd name="T17" fmla="*/ 19 h 19"/>
                <a:gd name="T18" fmla="*/ 0 w 16"/>
                <a:gd name="T19" fmla="*/ 19 h 19"/>
                <a:gd name="T20" fmla="*/ 16 w 16"/>
                <a:gd name="T21" fmla="*/ 18 h 19"/>
                <a:gd name="T22" fmla="*/ 15 w 16"/>
                <a:gd name="T23" fmla="*/ 19 h 19"/>
                <a:gd name="T24" fmla="*/ 7 w 16"/>
                <a:gd name="T25" fmla="*/ 0 h 19"/>
                <a:gd name="T26" fmla="*/ 9 w 16"/>
                <a:gd name="T27" fmla="*/ 0 h 19"/>
                <a:gd name="T28" fmla="*/ 1 w 16"/>
                <a:gd name="T29" fmla="*/ 19 h 19"/>
                <a:gd name="T30" fmla="*/ 0 w 16"/>
                <a:gd name="T31" fmla="*/ 18 h 19"/>
                <a:gd name="T32" fmla="*/ 16 w 16"/>
                <a:gd name="T3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0" y="19"/>
                  </a:lnTo>
                  <a:close/>
                  <a:moveTo>
                    <a:pt x="16" y="18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0" name="Freeform 84"/>
            <p:cNvSpPr>
              <a:spLocks/>
            </p:cNvSpPr>
            <p:nvPr/>
          </p:nvSpPr>
          <p:spPr bwMode="auto">
            <a:xfrm>
              <a:off x="2294" y="2815"/>
              <a:ext cx="63" cy="75"/>
            </a:xfrm>
            <a:custGeom>
              <a:avLst/>
              <a:gdLst>
                <a:gd name="T0" fmla="*/ 0 w 63"/>
                <a:gd name="T1" fmla="*/ 75 h 75"/>
                <a:gd name="T2" fmla="*/ 32 w 63"/>
                <a:gd name="T3" fmla="*/ 0 h 75"/>
                <a:gd name="T4" fmla="*/ 63 w 63"/>
                <a:gd name="T5" fmla="*/ 75 h 75"/>
                <a:gd name="T6" fmla="*/ 0 w 63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0" y="75"/>
                  </a:moveTo>
                  <a:lnTo>
                    <a:pt x="32" y="0"/>
                  </a:lnTo>
                  <a:lnTo>
                    <a:pt x="63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1" name="Freeform 85"/>
            <p:cNvSpPr>
              <a:spLocks noEditPoints="1"/>
            </p:cNvSpPr>
            <p:nvPr/>
          </p:nvSpPr>
          <p:spPr bwMode="auto">
            <a:xfrm>
              <a:off x="2294" y="2815"/>
              <a:ext cx="67" cy="79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19 h 20"/>
                <a:gd name="T4" fmla="*/ 0 w 17"/>
                <a:gd name="T5" fmla="*/ 19 h 20"/>
                <a:gd name="T6" fmla="*/ 8 w 17"/>
                <a:gd name="T7" fmla="*/ 0 h 20"/>
                <a:gd name="T8" fmla="*/ 8 w 17"/>
                <a:gd name="T9" fmla="*/ 0 h 20"/>
                <a:gd name="T10" fmla="*/ 9 w 17"/>
                <a:gd name="T11" fmla="*/ 0 h 20"/>
                <a:gd name="T12" fmla="*/ 17 w 17"/>
                <a:gd name="T13" fmla="*/ 19 h 20"/>
                <a:gd name="T14" fmla="*/ 16 w 17"/>
                <a:gd name="T15" fmla="*/ 19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8 h 20"/>
                <a:gd name="T22" fmla="*/ 15 w 17"/>
                <a:gd name="T23" fmla="*/ 19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19 h 20"/>
                <a:gd name="T30" fmla="*/ 0 w 17"/>
                <a:gd name="T31" fmla="*/ 18 h 20"/>
                <a:gd name="T32" fmla="*/ 16 w 17"/>
                <a:gd name="T3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8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2" name="Freeform 86"/>
            <p:cNvSpPr>
              <a:spLocks/>
            </p:cNvSpPr>
            <p:nvPr/>
          </p:nvSpPr>
          <p:spPr bwMode="auto">
            <a:xfrm>
              <a:off x="4714" y="2803"/>
              <a:ext cx="123" cy="115"/>
            </a:xfrm>
            <a:custGeom>
              <a:avLst/>
              <a:gdLst>
                <a:gd name="T0" fmla="*/ 111 w 123"/>
                <a:gd name="T1" fmla="*/ 0 h 115"/>
                <a:gd name="T2" fmla="*/ 0 w 123"/>
                <a:gd name="T3" fmla="*/ 103 h 115"/>
                <a:gd name="T4" fmla="*/ 12 w 123"/>
                <a:gd name="T5" fmla="*/ 115 h 115"/>
                <a:gd name="T6" fmla="*/ 123 w 123"/>
                <a:gd name="T7" fmla="*/ 12 h 115"/>
                <a:gd name="T8" fmla="*/ 111 w 1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5">
                  <a:moveTo>
                    <a:pt x="111" y="0"/>
                  </a:moveTo>
                  <a:lnTo>
                    <a:pt x="0" y="103"/>
                  </a:lnTo>
                  <a:lnTo>
                    <a:pt x="12" y="115"/>
                  </a:lnTo>
                  <a:lnTo>
                    <a:pt x="123" y="1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3" name="Freeform 87"/>
            <p:cNvSpPr>
              <a:spLocks/>
            </p:cNvSpPr>
            <p:nvPr/>
          </p:nvSpPr>
          <p:spPr bwMode="auto">
            <a:xfrm>
              <a:off x="4722" y="2803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12 h 115"/>
                <a:gd name="T4" fmla="*/ 8 w 119"/>
                <a:gd name="T5" fmla="*/ 0 h 115"/>
                <a:gd name="T6" fmla="*/ 119 w 119"/>
                <a:gd name="T7" fmla="*/ 103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119" y="103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4" name="Freeform 88"/>
            <p:cNvSpPr>
              <a:spLocks/>
            </p:cNvSpPr>
            <p:nvPr/>
          </p:nvSpPr>
          <p:spPr bwMode="auto">
            <a:xfrm>
              <a:off x="4722" y="2977"/>
              <a:ext cx="119" cy="115"/>
            </a:xfrm>
            <a:custGeom>
              <a:avLst/>
              <a:gdLst>
                <a:gd name="T0" fmla="*/ 107 w 119"/>
                <a:gd name="T1" fmla="*/ 0 h 115"/>
                <a:gd name="T2" fmla="*/ 0 w 119"/>
                <a:gd name="T3" fmla="*/ 103 h 115"/>
                <a:gd name="T4" fmla="*/ 8 w 119"/>
                <a:gd name="T5" fmla="*/ 115 h 115"/>
                <a:gd name="T6" fmla="*/ 119 w 119"/>
                <a:gd name="T7" fmla="*/ 12 h 115"/>
                <a:gd name="T8" fmla="*/ 107 w 11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0"/>
                  </a:moveTo>
                  <a:lnTo>
                    <a:pt x="0" y="103"/>
                  </a:lnTo>
                  <a:lnTo>
                    <a:pt x="8" y="115"/>
                  </a:lnTo>
                  <a:lnTo>
                    <a:pt x="119" y="1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5" name="Freeform 89"/>
            <p:cNvSpPr>
              <a:spLocks/>
            </p:cNvSpPr>
            <p:nvPr/>
          </p:nvSpPr>
          <p:spPr bwMode="auto">
            <a:xfrm>
              <a:off x="4726" y="2977"/>
              <a:ext cx="119" cy="115"/>
            </a:xfrm>
            <a:custGeom>
              <a:avLst/>
              <a:gdLst>
                <a:gd name="T0" fmla="*/ 111 w 119"/>
                <a:gd name="T1" fmla="*/ 115 h 115"/>
                <a:gd name="T2" fmla="*/ 0 w 119"/>
                <a:gd name="T3" fmla="*/ 12 h 115"/>
                <a:gd name="T4" fmla="*/ 12 w 119"/>
                <a:gd name="T5" fmla="*/ 0 h 115"/>
                <a:gd name="T6" fmla="*/ 119 w 119"/>
                <a:gd name="T7" fmla="*/ 103 h 115"/>
                <a:gd name="T8" fmla="*/ 111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11" y="115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19" y="103"/>
                  </a:lnTo>
                  <a:lnTo>
                    <a:pt x="111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6" name="Freeform 90"/>
            <p:cNvSpPr>
              <a:spLocks/>
            </p:cNvSpPr>
            <p:nvPr/>
          </p:nvSpPr>
          <p:spPr bwMode="auto">
            <a:xfrm>
              <a:off x="3417" y="2818"/>
              <a:ext cx="63" cy="76"/>
            </a:xfrm>
            <a:custGeom>
              <a:avLst/>
              <a:gdLst>
                <a:gd name="T0" fmla="*/ 0 w 63"/>
                <a:gd name="T1" fmla="*/ 76 h 76"/>
                <a:gd name="T2" fmla="*/ 31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1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7" name="Freeform 91"/>
            <p:cNvSpPr>
              <a:spLocks noEditPoints="1"/>
            </p:cNvSpPr>
            <p:nvPr/>
          </p:nvSpPr>
          <p:spPr bwMode="auto">
            <a:xfrm>
              <a:off x="3413" y="2818"/>
              <a:ext cx="67" cy="76"/>
            </a:xfrm>
            <a:custGeom>
              <a:avLst/>
              <a:gdLst>
                <a:gd name="T0" fmla="*/ 1 w 17"/>
                <a:gd name="T1" fmla="*/ 19 h 19"/>
                <a:gd name="T2" fmla="*/ 1 w 17"/>
                <a:gd name="T3" fmla="*/ 19 h 19"/>
                <a:gd name="T4" fmla="*/ 1 w 17"/>
                <a:gd name="T5" fmla="*/ 19 h 19"/>
                <a:gd name="T6" fmla="*/ 8 w 17"/>
                <a:gd name="T7" fmla="*/ 0 h 19"/>
                <a:gd name="T8" fmla="*/ 9 w 17"/>
                <a:gd name="T9" fmla="*/ 0 h 19"/>
                <a:gd name="T10" fmla="*/ 9 w 17"/>
                <a:gd name="T11" fmla="*/ 0 h 19"/>
                <a:gd name="T12" fmla="*/ 17 w 17"/>
                <a:gd name="T13" fmla="*/ 19 h 19"/>
                <a:gd name="T14" fmla="*/ 17 w 17"/>
                <a:gd name="T15" fmla="*/ 19 h 19"/>
                <a:gd name="T16" fmla="*/ 17 w 17"/>
                <a:gd name="T17" fmla="*/ 19 h 19"/>
                <a:gd name="T18" fmla="*/ 1 w 17"/>
                <a:gd name="T19" fmla="*/ 19 h 19"/>
                <a:gd name="T20" fmla="*/ 17 w 17"/>
                <a:gd name="T21" fmla="*/ 18 h 19"/>
                <a:gd name="T22" fmla="*/ 16 w 17"/>
                <a:gd name="T23" fmla="*/ 19 h 19"/>
                <a:gd name="T24" fmla="*/ 8 w 17"/>
                <a:gd name="T25" fmla="*/ 0 h 19"/>
                <a:gd name="T26" fmla="*/ 9 w 17"/>
                <a:gd name="T27" fmla="*/ 0 h 19"/>
                <a:gd name="T28" fmla="*/ 2 w 17"/>
                <a:gd name="T29" fmla="*/ 19 h 19"/>
                <a:gd name="T30" fmla="*/ 1 w 17"/>
                <a:gd name="T31" fmla="*/ 18 h 19"/>
                <a:gd name="T32" fmla="*/ 17 w 17"/>
                <a:gd name="T3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9"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lnTo>
                    <a:pt x="1" y="19"/>
                  </a:lnTo>
                  <a:close/>
                  <a:moveTo>
                    <a:pt x="17" y="18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17" y="1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8" name="Freeform 92"/>
            <p:cNvSpPr>
              <a:spLocks/>
            </p:cNvSpPr>
            <p:nvPr/>
          </p:nvSpPr>
          <p:spPr bwMode="auto">
            <a:xfrm>
              <a:off x="3643" y="2815"/>
              <a:ext cx="63" cy="75"/>
            </a:xfrm>
            <a:custGeom>
              <a:avLst/>
              <a:gdLst>
                <a:gd name="T0" fmla="*/ 0 w 63"/>
                <a:gd name="T1" fmla="*/ 75 h 75"/>
                <a:gd name="T2" fmla="*/ 32 w 63"/>
                <a:gd name="T3" fmla="*/ 0 h 75"/>
                <a:gd name="T4" fmla="*/ 63 w 63"/>
                <a:gd name="T5" fmla="*/ 75 h 75"/>
                <a:gd name="T6" fmla="*/ 0 w 63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0" y="75"/>
                  </a:moveTo>
                  <a:lnTo>
                    <a:pt x="32" y="0"/>
                  </a:lnTo>
                  <a:lnTo>
                    <a:pt x="63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89" name="Freeform 93"/>
            <p:cNvSpPr>
              <a:spLocks noEditPoints="1"/>
            </p:cNvSpPr>
            <p:nvPr/>
          </p:nvSpPr>
          <p:spPr bwMode="auto">
            <a:xfrm>
              <a:off x="3639" y="2815"/>
              <a:ext cx="71" cy="79"/>
            </a:xfrm>
            <a:custGeom>
              <a:avLst/>
              <a:gdLst>
                <a:gd name="T0" fmla="*/ 1 w 18"/>
                <a:gd name="T1" fmla="*/ 20 h 20"/>
                <a:gd name="T2" fmla="*/ 1 w 18"/>
                <a:gd name="T3" fmla="*/ 19 h 20"/>
                <a:gd name="T4" fmla="*/ 1 w 18"/>
                <a:gd name="T5" fmla="*/ 19 h 20"/>
                <a:gd name="T6" fmla="*/ 8 w 18"/>
                <a:gd name="T7" fmla="*/ 0 h 20"/>
                <a:gd name="T8" fmla="*/ 9 w 18"/>
                <a:gd name="T9" fmla="*/ 0 h 20"/>
                <a:gd name="T10" fmla="*/ 10 w 18"/>
                <a:gd name="T11" fmla="*/ 0 h 20"/>
                <a:gd name="T12" fmla="*/ 17 w 18"/>
                <a:gd name="T13" fmla="*/ 19 h 20"/>
                <a:gd name="T14" fmla="*/ 17 w 18"/>
                <a:gd name="T15" fmla="*/ 19 h 20"/>
                <a:gd name="T16" fmla="*/ 17 w 18"/>
                <a:gd name="T17" fmla="*/ 20 h 20"/>
                <a:gd name="T18" fmla="*/ 1 w 18"/>
                <a:gd name="T19" fmla="*/ 20 h 20"/>
                <a:gd name="T20" fmla="*/ 17 w 18"/>
                <a:gd name="T21" fmla="*/ 18 h 20"/>
                <a:gd name="T22" fmla="*/ 16 w 18"/>
                <a:gd name="T23" fmla="*/ 19 h 20"/>
                <a:gd name="T24" fmla="*/ 8 w 18"/>
                <a:gd name="T25" fmla="*/ 1 h 20"/>
                <a:gd name="T26" fmla="*/ 10 w 18"/>
                <a:gd name="T27" fmla="*/ 1 h 20"/>
                <a:gd name="T28" fmla="*/ 2 w 18"/>
                <a:gd name="T29" fmla="*/ 19 h 20"/>
                <a:gd name="T30" fmla="*/ 1 w 18"/>
                <a:gd name="T31" fmla="*/ 18 h 20"/>
                <a:gd name="T32" fmla="*/ 17 w 18"/>
                <a:gd name="T3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0">
                  <a:moveTo>
                    <a:pt x="1" y="20"/>
                  </a:moveTo>
                  <a:cubicBezTo>
                    <a:pt x="1" y="20"/>
                    <a:pt x="1" y="20"/>
                    <a:pt x="1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" y="20"/>
                  </a:lnTo>
                  <a:close/>
                  <a:moveTo>
                    <a:pt x="17" y="18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17" y="1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0" name="Freeform 94"/>
            <p:cNvSpPr>
              <a:spLocks/>
            </p:cNvSpPr>
            <p:nvPr/>
          </p:nvSpPr>
          <p:spPr bwMode="auto">
            <a:xfrm>
              <a:off x="4722" y="3310"/>
              <a:ext cx="119" cy="116"/>
            </a:xfrm>
            <a:custGeom>
              <a:avLst/>
              <a:gdLst>
                <a:gd name="T0" fmla="*/ 107 w 119"/>
                <a:gd name="T1" fmla="*/ 0 h 116"/>
                <a:gd name="T2" fmla="*/ 0 w 119"/>
                <a:gd name="T3" fmla="*/ 104 h 116"/>
                <a:gd name="T4" fmla="*/ 8 w 119"/>
                <a:gd name="T5" fmla="*/ 116 h 116"/>
                <a:gd name="T6" fmla="*/ 119 w 119"/>
                <a:gd name="T7" fmla="*/ 12 h 116"/>
                <a:gd name="T8" fmla="*/ 107 w 119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6">
                  <a:moveTo>
                    <a:pt x="107" y="0"/>
                  </a:moveTo>
                  <a:lnTo>
                    <a:pt x="0" y="104"/>
                  </a:lnTo>
                  <a:lnTo>
                    <a:pt x="8" y="116"/>
                  </a:lnTo>
                  <a:lnTo>
                    <a:pt x="119" y="1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1" name="Freeform 95"/>
            <p:cNvSpPr>
              <a:spLocks/>
            </p:cNvSpPr>
            <p:nvPr/>
          </p:nvSpPr>
          <p:spPr bwMode="auto">
            <a:xfrm>
              <a:off x="4726" y="3310"/>
              <a:ext cx="119" cy="116"/>
            </a:xfrm>
            <a:custGeom>
              <a:avLst/>
              <a:gdLst>
                <a:gd name="T0" fmla="*/ 111 w 119"/>
                <a:gd name="T1" fmla="*/ 116 h 116"/>
                <a:gd name="T2" fmla="*/ 0 w 119"/>
                <a:gd name="T3" fmla="*/ 12 h 116"/>
                <a:gd name="T4" fmla="*/ 12 w 119"/>
                <a:gd name="T5" fmla="*/ 0 h 116"/>
                <a:gd name="T6" fmla="*/ 119 w 119"/>
                <a:gd name="T7" fmla="*/ 104 h 116"/>
                <a:gd name="T8" fmla="*/ 111 w 119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6">
                  <a:moveTo>
                    <a:pt x="111" y="116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19" y="104"/>
                  </a:lnTo>
                  <a:lnTo>
                    <a:pt x="111" y="11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2" name="Freeform 96"/>
            <p:cNvSpPr>
              <a:spLocks/>
            </p:cNvSpPr>
            <p:nvPr/>
          </p:nvSpPr>
          <p:spPr bwMode="auto">
            <a:xfrm>
              <a:off x="2068" y="3013"/>
              <a:ext cx="63" cy="71"/>
            </a:xfrm>
            <a:custGeom>
              <a:avLst/>
              <a:gdLst>
                <a:gd name="T0" fmla="*/ 0 w 63"/>
                <a:gd name="T1" fmla="*/ 71 h 71"/>
                <a:gd name="T2" fmla="*/ 31 w 63"/>
                <a:gd name="T3" fmla="*/ 0 h 71"/>
                <a:gd name="T4" fmla="*/ 63 w 63"/>
                <a:gd name="T5" fmla="*/ 71 h 71"/>
                <a:gd name="T6" fmla="*/ 0 w 63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1">
                  <a:moveTo>
                    <a:pt x="0" y="71"/>
                  </a:moveTo>
                  <a:lnTo>
                    <a:pt x="31" y="0"/>
                  </a:lnTo>
                  <a:lnTo>
                    <a:pt x="63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3" name="Freeform 97"/>
            <p:cNvSpPr>
              <a:spLocks noEditPoints="1"/>
            </p:cNvSpPr>
            <p:nvPr/>
          </p:nvSpPr>
          <p:spPr bwMode="auto">
            <a:xfrm>
              <a:off x="2068" y="3009"/>
              <a:ext cx="63" cy="79"/>
            </a:xfrm>
            <a:custGeom>
              <a:avLst/>
              <a:gdLst>
                <a:gd name="T0" fmla="*/ 0 w 16"/>
                <a:gd name="T1" fmla="*/ 20 h 20"/>
                <a:gd name="T2" fmla="*/ 0 w 16"/>
                <a:gd name="T3" fmla="*/ 20 h 20"/>
                <a:gd name="T4" fmla="*/ 0 w 16"/>
                <a:gd name="T5" fmla="*/ 19 h 20"/>
                <a:gd name="T6" fmla="*/ 7 w 16"/>
                <a:gd name="T7" fmla="*/ 0 h 20"/>
                <a:gd name="T8" fmla="*/ 8 w 16"/>
                <a:gd name="T9" fmla="*/ 0 h 20"/>
                <a:gd name="T10" fmla="*/ 9 w 16"/>
                <a:gd name="T11" fmla="*/ 0 h 20"/>
                <a:gd name="T12" fmla="*/ 16 w 16"/>
                <a:gd name="T13" fmla="*/ 19 h 20"/>
                <a:gd name="T14" fmla="*/ 16 w 16"/>
                <a:gd name="T15" fmla="*/ 20 h 20"/>
                <a:gd name="T16" fmla="*/ 16 w 16"/>
                <a:gd name="T17" fmla="*/ 20 h 20"/>
                <a:gd name="T18" fmla="*/ 0 w 16"/>
                <a:gd name="T19" fmla="*/ 20 h 20"/>
                <a:gd name="T20" fmla="*/ 16 w 16"/>
                <a:gd name="T21" fmla="*/ 19 h 20"/>
                <a:gd name="T22" fmla="*/ 15 w 16"/>
                <a:gd name="T23" fmla="*/ 20 h 20"/>
                <a:gd name="T24" fmla="*/ 7 w 16"/>
                <a:gd name="T25" fmla="*/ 1 h 20"/>
                <a:gd name="T26" fmla="*/ 9 w 16"/>
                <a:gd name="T27" fmla="*/ 1 h 20"/>
                <a:gd name="T28" fmla="*/ 1 w 16"/>
                <a:gd name="T29" fmla="*/ 20 h 20"/>
                <a:gd name="T30" fmla="*/ 0 w 16"/>
                <a:gd name="T31" fmla="*/ 19 h 20"/>
                <a:gd name="T32" fmla="*/ 16 w 16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4" name="Freeform 98"/>
            <p:cNvSpPr>
              <a:spLocks/>
            </p:cNvSpPr>
            <p:nvPr/>
          </p:nvSpPr>
          <p:spPr bwMode="auto">
            <a:xfrm>
              <a:off x="2294" y="3009"/>
              <a:ext cx="63" cy="75"/>
            </a:xfrm>
            <a:custGeom>
              <a:avLst/>
              <a:gdLst>
                <a:gd name="T0" fmla="*/ 0 w 63"/>
                <a:gd name="T1" fmla="*/ 75 h 75"/>
                <a:gd name="T2" fmla="*/ 32 w 63"/>
                <a:gd name="T3" fmla="*/ 0 h 75"/>
                <a:gd name="T4" fmla="*/ 63 w 63"/>
                <a:gd name="T5" fmla="*/ 75 h 75"/>
                <a:gd name="T6" fmla="*/ 0 w 63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0" y="75"/>
                  </a:moveTo>
                  <a:lnTo>
                    <a:pt x="32" y="0"/>
                  </a:lnTo>
                  <a:lnTo>
                    <a:pt x="63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5" name="Freeform 99"/>
            <p:cNvSpPr>
              <a:spLocks noEditPoints="1"/>
            </p:cNvSpPr>
            <p:nvPr/>
          </p:nvSpPr>
          <p:spPr bwMode="auto">
            <a:xfrm>
              <a:off x="2294" y="3005"/>
              <a:ext cx="67" cy="79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20 h 20"/>
                <a:gd name="T4" fmla="*/ 0 w 17"/>
                <a:gd name="T5" fmla="*/ 19 h 20"/>
                <a:gd name="T6" fmla="*/ 8 w 17"/>
                <a:gd name="T7" fmla="*/ 1 h 20"/>
                <a:gd name="T8" fmla="*/ 8 w 17"/>
                <a:gd name="T9" fmla="*/ 0 h 20"/>
                <a:gd name="T10" fmla="*/ 9 w 17"/>
                <a:gd name="T11" fmla="*/ 1 h 20"/>
                <a:gd name="T12" fmla="*/ 17 w 17"/>
                <a:gd name="T13" fmla="*/ 19 h 20"/>
                <a:gd name="T14" fmla="*/ 16 w 17"/>
                <a:gd name="T15" fmla="*/ 20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9 h 20"/>
                <a:gd name="T22" fmla="*/ 15 w 17"/>
                <a:gd name="T23" fmla="*/ 20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20 h 20"/>
                <a:gd name="T30" fmla="*/ 0 w 17"/>
                <a:gd name="T31" fmla="*/ 19 h 20"/>
                <a:gd name="T32" fmla="*/ 16 w 17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6" name="Freeform 100"/>
            <p:cNvSpPr>
              <a:spLocks/>
            </p:cNvSpPr>
            <p:nvPr/>
          </p:nvSpPr>
          <p:spPr bwMode="auto">
            <a:xfrm>
              <a:off x="3425" y="3180"/>
              <a:ext cx="63" cy="75"/>
            </a:xfrm>
            <a:custGeom>
              <a:avLst/>
              <a:gdLst>
                <a:gd name="T0" fmla="*/ 0 w 63"/>
                <a:gd name="T1" fmla="*/ 75 h 75"/>
                <a:gd name="T2" fmla="*/ 31 w 63"/>
                <a:gd name="T3" fmla="*/ 0 h 75"/>
                <a:gd name="T4" fmla="*/ 63 w 63"/>
                <a:gd name="T5" fmla="*/ 75 h 75"/>
                <a:gd name="T6" fmla="*/ 0 w 63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0" y="75"/>
                  </a:moveTo>
                  <a:lnTo>
                    <a:pt x="31" y="0"/>
                  </a:lnTo>
                  <a:lnTo>
                    <a:pt x="63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7" name="Freeform 101"/>
            <p:cNvSpPr>
              <a:spLocks noEditPoints="1"/>
            </p:cNvSpPr>
            <p:nvPr/>
          </p:nvSpPr>
          <p:spPr bwMode="auto">
            <a:xfrm>
              <a:off x="3425" y="3180"/>
              <a:ext cx="67" cy="79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20 h 20"/>
                <a:gd name="T4" fmla="*/ 0 w 17"/>
                <a:gd name="T5" fmla="*/ 19 h 20"/>
                <a:gd name="T6" fmla="*/ 8 w 17"/>
                <a:gd name="T7" fmla="*/ 0 h 20"/>
                <a:gd name="T8" fmla="*/ 8 w 17"/>
                <a:gd name="T9" fmla="*/ 0 h 20"/>
                <a:gd name="T10" fmla="*/ 9 w 17"/>
                <a:gd name="T11" fmla="*/ 0 h 20"/>
                <a:gd name="T12" fmla="*/ 17 w 17"/>
                <a:gd name="T13" fmla="*/ 19 h 20"/>
                <a:gd name="T14" fmla="*/ 16 w 17"/>
                <a:gd name="T15" fmla="*/ 20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9 h 20"/>
                <a:gd name="T22" fmla="*/ 15 w 17"/>
                <a:gd name="T23" fmla="*/ 19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19 h 20"/>
                <a:gd name="T30" fmla="*/ 0 w 17"/>
                <a:gd name="T31" fmla="*/ 19 h 20"/>
                <a:gd name="T32" fmla="*/ 16 w 17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8" name="Freeform 102"/>
            <p:cNvSpPr>
              <a:spLocks/>
            </p:cNvSpPr>
            <p:nvPr/>
          </p:nvSpPr>
          <p:spPr bwMode="auto">
            <a:xfrm>
              <a:off x="3635" y="3180"/>
              <a:ext cx="63" cy="75"/>
            </a:xfrm>
            <a:custGeom>
              <a:avLst/>
              <a:gdLst>
                <a:gd name="T0" fmla="*/ 0 w 63"/>
                <a:gd name="T1" fmla="*/ 75 h 75"/>
                <a:gd name="T2" fmla="*/ 32 w 63"/>
                <a:gd name="T3" fmla="*/ 0 h 75"/>
                <a:gd name="T4" fmla="*/ 63 w 63"/>
                <a:gd name="T5" fmla="*/ 75 h 75"/>
                <a:gd name="T6" fmla="*/ 0 w 63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0" y="75"/>
                  </a:moveTo>
                  <a:lnTo>
                    <a:pt x="32" y="0"/>
                  </a:lnTo>
                  <a:lnTo>
                    <a:pt x="63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99" name="Freeform 103"/>
            <p:cNvSpPr>
              <a:spLocks noEditPoints="1"/>
            </p:cNvSpPr>
            <p:nvPr/>
          </p:nvSpPr>
          <p:spPr bwMode="auto">
            <a:xfrm>
              <a:off x="3635" y="3180"/>
              <a:ext cx="67" cy="79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20 h 20"/>
                <a:gd name="T4" fmla="*/ 0 w 17"/>
                <a:gd name="T5" fmla="*/ 19 h 20"/>
                <a:gd name="T6" fmla="*/ 8 w 17"/>
                <a:gd name="T7" fmla="*/ 0 h 20"/>
                <a:gd name="T8" fmla="*/ 8 w 17"/>
                <a:gd name="T9" fmla="*/ 0 h 20"/>
                <a:gd name="T10" fmla="*/ 9 w 17"/>
                <a:gd name="T11" fmla="*/ 0 h 20"/>
                <a:gd name="T12" fmla="*/ 17 w 17"/>
                <a:gd name="T13" fmla="*/ 19 h 20"/>
                <a:gd name="T14" fmla="*/ 17 w 17"/>
                <a:gd name="T15" fmla="*/ 20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9 h 20"/>
                <a:gd name="T22" fmla="*/ 15 w 17"/>
                <a:gd name="T23" fmla="*/ 19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19 h 20"/>
                <a:gd name="T30" fmla="*/ 0 w 17"/>
                <a:gd name="T31" fmla="*/ 19 h 20"/>
                <a:gd name="T32" fmla="*/ 16 w 17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0" name="Freeform 104"/>
            <p:cNvSpPr>
              <a:spLocks/>
            </p:cNvSpPr>
            <p:nvPr/>
          </p:nvSpPr>
          <p:spPr bwMode="auto">
            <a:xfrm>
              <a:off x="4722" y="3148"/>
              <a:ext cx="119" cy="119"/>
            </a:xfrm>
            <a:custGeom>
              <a:avLst/>
              <a:gdLst>
                <a:gd name="T0" fmla="*/ 107 w 119"/>
                <a:gd name="T1" fmla="*/ 0 h 119"/>
                <a:gd name="T2" fmla="*/ 0 w 119"/>
                <a:gd name="T3" fmla="*/ 107 h 119"/>
                <a:gd name="T4" fmla="*/ 8 w 119"/>
                <a:gd name="T5" fmla="*/ 119 h 119"/>
                <a:gd name="T6" fmla="*/ 119 w 119"/>
                <a:gd name="T7" fmla="*/ 12 h 119"/>
                <a:gd name="T8" fmla="*/ 107 w 119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07" y="0"/>
                  </a:moveTo>
                  <a:lnTo>
                    <a:pt x="0" y="107"/>
                  </a:lnTo>
                  <a:lnTo>
                    <a:pt x="8" y="119"/>
                  </a:lnTo>
                  <a:lnTo>
                    <a:pt x="119" y="12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1" name="Freeform 105"/>
            <p:cNvSpPr>
              <a:spLocks/>
            </p:cNvSpPr>
            <p:nvPr/>
          </p:nvSpPr>
          <p:spPr bwMode="auto">
            <a:xfrm>
              <a:off x="4726" y="3148"/>
              <a:ext cx="119" cy="119"/>
            </a:xfrm>
            <a:custGeom>
              <a:avLst/>
              <a:gdLst>
                <a:gd name="T0" fmla="*/ 107 w 119"/>
                <a:gd name="T1" fmla="*/ 119 h 119"/>
                <a:gd name="T2" fmla="*/ 0 w 119"/>
                <a:gd name="T3" fmla="*/ 12 h 119"/>
                <a:gd name="T4" fmla="*/ 8 w 119"/>
                <a:gd name="T5" fmla="*/ 0 h 119"/>
                <a:gd name="T6" fmla="*/ 119 w 119"/>
                <a:gd name="T7" fmla="*/ 107 h 119"/>
                <a:gd name="T8" fmla="*/ 107 w 119"/>
                <a:gd name="T9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07" y="119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119" y="107"/>
                  </a:lnTo>
                  <a:lnTo>
                    <a:pt x="107" y="1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2" name="Rectangle 106"/>
            <p:cNvSpPr>
              <a:spLocks noChangeArrowheads="1"/>
            </p:cNvSpPr>
            <p:nvPr/>
          </p:nvSpPr>
          <p:spPr bwMode="auto">
            <a:xfrm>
              <a:off x="1812" y="1480"/>
              <a:ext cx="150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N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3" name="Freeform 107"/>
            <p:cNvSpPr>
              <a:spLocks/>
            </p:cNvSpPr>
            <p:nvPr/>
          </p:nvSpPr>
          <p:spPr bwMode="auto">
            <a:xfrm>
              <a:off x="2064" y="1930"/>
              <a:ext cx="71" cy="75"/>
            </a:xfrm>
            <a:custGeom>
              <a:avLst/>
              <a:gdLst>
                <a:gd name="T0" fmla="*/ 0 w 71"/>
                <a:gd name="T1" fmla="*/ 0 h 75"/>
                <a:gd name="T2" fmla="*/ 0 w 71"/>
                <a:gd name="T3" fmla="*/ 75 h 75"/>
                <a:gd name="T4" fmla="*/ 71 w 71"/>
                <a:gd name="T5" fmla="*/ 75 h 75"/>
                <a:gd name="T6" fmla="*/ 71 w 71"/>
                <a:gd name="T7" fmla="*/ 0 h 75"/>
                <a:gd name="T8" fmla="*/ 0 w 71"/>
                <a:gd name="T9" fmla="*/ 0 h 75"/>
                <a:gd name="T10" fmla="*/ 0 w 71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5">
                  <a:moveTo>
                    <a:pt x="0" y="0"/>
                  </a:moveTo>
                  <a:lnTo>
                    <a:pt x="0" y="75"/>
                  </a:lnTo>
                  <a:lnTo>
                    <a:pt x="71" y="75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4" name="Freeform 108"/>
            <p:cNvSpPr>
              <a:spLocks/>
            </p:cNvSpPr>
            <p:nvPr/>
          </p:nvSpPr>
          <p:spPr bwMode="auto">
            <a:xfrm>
              <a:off x="3413" y="3009"/>
              <a:ext cx="75" cy="71"/>
            </a:xfrm>
            <a:custGeom>
              <a:avLst/>
              <a:gdLst>
                <a:gd name="T0" fmla="*/ 0 w 75"/>
                <a:gd name="T1" fmla="*/ 0 h 71"/>
                <a:gd name="T2" fmla="*/ 0 w 75"/>
                <a:gd name="T3" fmla="*/ 71 h 71"/>
                <a:gd name="T4" fmla="*/ 75 w 75"/>
                <a:gd name="T5" fmla="*/ 71 h 71"/>
                <a:gd name="T6" fmla="*/ 75 w 75"/>
                <a:gd name="T7" fmla="*/ 0 h 71"/>
                <a:gd name="T8" fmla="*/ 0 w 75"/>
                <a:gd name="T9" fmla="*/ 0 h 71"/>
                <a:gd name="T10" fmla="*/ 0 w 75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1">
                  <a:moveTo>
                    <a:pt x="0" y="0"/>
                  </a:moveTo>
                  <a:lnTo>
                    <a:pt x="0" y="71"/>
                  </a:lnTo>
                  <a:lnTo>
                    <a:pt x="75" y="71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5" name="Freeform 109"/>
            <p:cNvSpPr>
              <a:spLocks/>
            </p:cNvSpPr>
            <p:nvPr/>
          </p:nvSpPr>
          <p:spPr bwMode="auto">
            <a:xfrm>
              <a:off x="2072" y="3187"/>
              <a:ext cx="75" cy="72"/>
            </a:xfrm>
            <a:custGeom>
              <a:avLst/>
              <a:gdLst>
                <a:gd name="T0" fmla="*/ 0 w 75"/>
                <a:gd name="T1" fmla="*/ 0 h 72"/>
                <a:gd name="T2" fmla="*/ 0 w 75"/>
                <a:gd name="T3" fmla="*/ 72 h 72"/>
                <a:gd name="T4" fmla="*/ 75 w 75"/>
                <a:gd name="T5" fmla="*/ 72 h 72"/>
                <a:gd name="T6" fmla="*/ 75 w 75"/>
                <a:gd name="T7" fmla="*/ 0 h 72"/>
                <a:gd name="T8" fmla="*/ 0 w 75"/>
                <a:gd name="T9" fmla="*/ 0 h 72"/>
                <a:gd name="T10" fmla="*/ 0 w 75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2">
                  <a:moveTo>
                    <a:pt x="0" y="0"/>
                  </a:moveTo>
                  <a:lnTo>
                    <a:pt x="0" y="72"/>
                  </a:lnTo>
                  <a:lnTo>
                    <a:pt x="75" y="72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6" name="Freeform 110"/>
            <p:cNvSpPr>
              <a:spLocks/>
            </p:cNvSpPr>
            <p:nvPr/>
          </p:nvSpPr>
          <p:spPr bwMode="auto">
            <a:xfrm>
              <a:off x="2072" y="3362"/>
              <a:ext cx="75" cy="71"/>
            </a:xfrm>
            <a:custGeom>
              <a:avLst/>
              <a:gdLst>
                <a:gd name="T0" fmla="*/ 0 w 75"/>
                <a:gd name="T1" fmla="*/ 0 h 71"/>
                <a:gd name="T2" fmla="*/ 0 w 75"/>
                <a:gd name="T3" fmla="*/ 71 h 71"/>
                <a:gd name="T4" fmla="*/ 75 w 75"/>
                <a:gd name="T5" fmla="*/ 71 h 71"/>
                <a:gd name="T6" fmla="*/ 75 w 75"/>
                <a:gd name="T7" fmla="*/ 0 h 71"/>
                <a:gd name="T8" fmla="*/ 0 w 75"/>
                <a:gd name="T9" fmla="*/ 0 h 71"/>
                <a:gd name="T10" fmla="*/ 0 w 75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1">
                  <a:moveTo>
                    <a:pt x="0" y="0"/>
                  </a:moveTo>
                  <a:lnTo>
                    <a:pt x="0" y="71"/>
                  </a:lnTo>
                  <a:lnTo>
                    <a:pt x="75" y="71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7" name="Freeform 111"/>
            <p:cNvSpPr>
              <a:spLocks/>
            </p:cNvSpPr>
            <p:nvPr/>
          </p:nvSpPr>
          <p:spPr bwMode="auto">
            <a:xfrm>
              <a:off x="3421" y="3386"/>
              <a:ext cx="75" cy="71"/>
            </a:xfrm>
            <a:custGeom>
              <a:avLst/>
              <a:gdLst>
                <a:gd name="T0" fmla="*/ 0 w 75"/>
                <a:gd name="T1" fmla="*/ 0 h 71"/>
                <a:gd name="T2" fmla="*/ 0 w 75"/>
                <a:gd name="T3" fmla="*/ 71 h 71"/>
                <a:gd name="T4" fmla="*/ 75 w 75"/>
                <a:gd name="T5" fmla="*/ 71 h 71"/>
                <a:gd name="T6" fmla="*/ 75 w 75"/>
                <a:gd name="T7" fmla="*/ 0 h 71"/>
                <a:gd name="T8" fmla="*/ 0 w 75"/>
                <a:gd name="T9" fmla="*/ 0 h 71"/>
                <a:gd name="T10" fmla="*/ 0 w 75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1">
                  <a:moveTo>
                    <a:pt x="0" y="0"/>
                  </a:moveTo>
                  <a:lnTo>
                    <a:pt x="0" y="71"/>
                  </a:lnTo>
                  <a:lnTo>
                    <a:pt x="75" y="71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08" name="Rectangle 112"/>
            <p:cNvSpPr>
              <a:spLocks noChangeArrowheads="1"/>
            </p:cNvSpPr>
            <p:nvPr/>
          </p:nvSpPr>
          <p:spPr bwMode="auto">
            <a:xfrm>
              <a:off x="1123" y="2630"/>
              <a:ext cx="226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PBS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9" name="Freeform 113"/>
            <p:cNvSpPr>
              <a:spLocks/>
            </p:cNvSpPr>
            <p:nvPr/>
          </p:nvSpPr>
          <p:spPr bwMode="auto">
            <a:xfrm>
              <a:off x="4706" y="2632"/>
              <a:ext cx="123" cy="115"/>
            </a:xfrm>
            <a:custGeom>
              <a:avLst/>
              <a:gdLst>
                <a:gd name="T0" fmla="*/ 111 w 123"/>
                <a:gd name="T1" fmla="*/ 0 h 115"/>
                <a:gd name="T2" fmla="*/ 0 w 123"/>
                <a:gd name="T3" fmla="*/ 103 h 115"/>
                <a:gd name="T4" fmla="*/ 12 w 123"/>
                <a:gd name="T5" fmla="*/ 115 h 115"/>
                <a:gd name="T6" fmla="*/ 123 w 123"/>
                <a:gd name="T7" fmla="*/ 12 h 115"/>
                <a:gd name="T8" fmla="*/ 111 w 1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5">
                  <a:moveTo>
                    <a:pt x="111" y="0"/>
                  </a:moveTo>
                  <a:lnTo>
                    <a:pt x="0" y="103"/>
                  </a:lnTo>
                  <a:lnTo>
                    <a:pt x="12" y="115"/>
                  </a:lnTo>
                  <a:lnTo>
                    <a:pt x="123" y="1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10" name="Freeform 114"/>
            <p:cNvSpPr>
              <a:spLocks/>
            </p:cNvSpPr>
            <p:nvPr/>
          </p:nvSpPr>
          <p:spPr bwMode="auto">
            <a:xfrm>
              <a:off x="4714" y="2632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12 h 115"/>
                <a:gd name="T4" fmla="*/ 12 w 119"/>
                <a:gd name="T5" fmla="*/ 0 h 115"/>
                <a:gd name="T6" fmla="*/ 119 w 119"/>
                <a:gd name="T7" fmla="*/ 103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19" y="103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11" name="Rectangle 115"/>
            <p:cNvSpPr>
              <a:spLocks noChangeArrowheads="1"/>
            </p:cNvSpPr>
            <p:nvPr/>
          </p:nvSpPr>
          <p:spPr bwMode="auto">
            <a:xfrm>
              <a:off x="1003" y="2083"/>
              <a:ext cx="14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2" name="Rectangle 116"/>
            <p:cNvSpPr>
              <a:spLocks noChangeArrowheads="1"/>
            </p:cNvSpPr>
            <p:nvPr/>
          </p:nvSpPr>
          <p:spPr bwMode="auto">
            <a:xfrm>
              <a:off x="1125" y="2083"/>
              <a:ext cx="12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3" name="Rectangle 117"/>
            <p:cNvSpPr>
              <a:spLocks noChangeArrowheads="1"/>
            </p:cNvSpPr>
            <p:nvPr/>
          </p:nvSpPr>
          <p:spPr bwMode="auto">
            <a:xfrm>
              <a:off x="1194" y="2083"/>
              <a:ext cx="119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4" name="Rectangle 118"/>
            <p:cNvSpPr>
              <a:spLocks noChangeArrowheads="1"/>
            </p:cNvSpPr>
            <p:nvPr/>
          </p:nvSpPr>
          <p:spPr bwMode="auto">
            <a:xfrm>
              <a:off x="1257" y="2083"/>
              <a:ext cx="282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, d12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5" name="Rectangle 119"/>
            <p:cNvSpPr>
              <a:spLocks noChangeArrowheads="1"/>
            </p:cNvSpPr>
            <p:nvPr/>
          </p:nvSpPr>
          <p:spPr bwMode="auto">
            <a:xfrm>
              <a:off x="1817" y="2071"/>
              <a:ext cx="13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6" name="Rectangle 120"/>
            <p:cNvSpPr>
              <a:spLocks noChangeArrowheads="1"/>
            </p:cNvSpPr>
            <p:nvPr/>
          </p:nvSpPr>
          <p:spPr bwMode="auto">
            <a:xfrm>
              <a:off x="1003" y="2277"/>
              <a:ext cx="143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4.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7" name="Rectangle 121"/>
            <p:cNvSpPr>
              <a:spLocks noChangeArrowheads="1"/>
            </p:cNvSpPr>
            <p:nvPr/>
          </p:nvSpPr>
          <p:spPr bwMode="auto">
            <a:xfrm>
              <a:off x="1125" y="2277"/>
              <a:ext cx="187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VV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8" name="Rectangle 122"/>
            <p:cNvSpPr>
              <a:spLocks noChangeArrowheads="1"/>
            </p:cNvSpPr>
            <p:nvPr/>
          </p:nvSpPr>
          <p:spPr bwMode="auto">
            <a:xfrm>
              <a:off x="1260" y="2277"/>
              <a:ext cx="281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, d12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9" name="Rectangle 123"/>
            <p:cNvSpPr>
              <a:spLocks noChangeArrowheads="1"/>
            </p:cNvSpPr>
            <p:nvPr/>
          </p:nvSpPr>
          <p:spPr bwMode="auto">
            <a:xfrm>
              <a:off x="1817" y="2265"/>
              <a:ext cx="13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0" name="Freeform 124"/>
            <p:cNvSpPr>
              <a:spLocks/>
            </p:cNvSpPr>
            <p:nvPr/>
          </p:nvSpPr>
          <p:spPr bwMode="auto">
            <a:xfrm>
              <a:off x="2068" y="2116"/>
              <a:ext cx="63" cy="76"/>
            </a:xfrm>
            <a:custGeom>
              <a:avLst/>
              <a:gdLst>
                <a:gd name="T0" fmla="*/ 0 w 63"/>
                <a:gd name="T1" fmla="*/ 76 h 76"/>
                <a:gd name="T2" fmla="*/ 31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1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1" name="Freeform 125"/>
            <p:cNvSpPr>
              <a:spLocks noEditPoints="1"/>
            </p:cNvSpPr>
            <p:nvPr/>
          </p:nvSpPr>
          <p:spPr bwMode="auto">
            <a:xfrm>
              <a:off x="2068" y="2100"/>
              <a:ext cx="63" cy="80"/>
            </a:xfrm>
            <a:custGeom>
              <a:avLst/>
              <a:gdLst>
                <a:gd name="T0" fmla="*/ 0 w 16"/>
                <a:gd name="T1" fmla="*/ 20 h 20"/>
                <a:gd name="T2" fmla="*/ 0 w 16"/>
                <a:gd name="T3" fmla="*/ 19 h 20"/>
                <a:gd name="T4" fmla="*/ 0 w 16"/>
                <a:gd name="T5" fmla="*/ 19 h 20"/>
                <a:gd name="T6" fmla="*/ 7 w 16"/>
                <a:gd name="T7" fmla="*/ 0 h 20"/>
                <a:gd name="T8" fmla="*/ 8 w 16"/>
                <a:gd name="T9" fmla="*/ 0 h 20"/>
                <a:gd name="T10" fmla="*/ 9 w 16"/>
                <a:gd name="T11" fmla="*/ 0 h 20"/>
                <a:gd name="T12" fmla="*/ 16 w 16"/>
                <a:gd name="T13" fmla="*/ 19 h 20"/>
                <a:gd name="T14" fmla="*/ 16 w 16"/>
                <a:gd name="T15" fmla="*/ 19 h 20"/>
                <a:gd name="T16" fmla="*/ 16 w 16"/>
                <a:gd name="T17" fmla="*/ 20 h 20"/>
                <a:gd name="T18" fmla="*/ 0 w 16"/>
                <a:gd name="T19" fmla="*/ 20 h 20"/>
                <a:gd name="T20" fmla="*/ 16 w 16"/>
                <a:gd name="T21" fmla="*/ 18 h 20"/>
                <a:gd name="T22" fmla="*/ 15 w 16"/>
                <a:gd name="T23" fmla="*/ 19 h 20"/>
                <a:gd name="T24" fmla="*/ 7 w 16"/>
                <a:gd name="T25" fmla="*/ 1 h 20"/>
                <a:gd name="T26" fmla="*/ 9 w 16"/>
                <a:gd name="T27" fmla="*/ 1 h 20"/>
                <a:gd name="T28" fmla="*/ 1 w 16"/>
                <a:gd name="T29" fmla="*/ 19 h 20"/>
                <a:gd name="T30" fmla="*/ 0 w 16"/>
                <a:gd name="T31" fmla="*/ 18 h 20"/>
                <a:gd name="T32" fmla="*/ 16 w 16"/>
                <a:gd name="T3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0">
                  <a:moveTo>
                    <a:pt x="0" y="20"/>
                  </a:move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8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2" name="Freeform 126"/>
            <p:cNvSpPr>
              <a:spLocks/>
            </p:cNvSpPr>
            <p:nvPr/>
          </p:nvSpPr>
          <p:spPr bwMode="auto">
            <a:xfrm>
              <a:off x="2294" y="2112"/>
              <a:ext cx="63" cy="76"/>
            </a:xfrm>
            <a:custGeom>
              <a:avLst/>
              <a:gdLst>
                <a:gd name="T0" fmla="*/ 0 w 63"/>
                <a:gd name="T1" fmla="*/ 76 h 76"/>
                <a:gd name="T2" fmla="*/ 32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2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3" name="Freeform 127"/>
            <p:cNvSpPr>
              <a:spLocks noEditPoints="1"/>
            </p:cNvSpPr>
            <p:nvPr/>
          </p:nvSpPr>
          <p:spPr bwMode="auto">
            <a:xfrm>
              <a:off x="2294" y="2096"/>
              <a:ext cx="67" cy="80"/>
            </a:xfrm>
            <a:custGeom>
              <a:avLst/>
              <a:gdLst>
                <a:gd name="T0" fmla="*/ 0 w 17"/>
                <a:gd name="T1" fmla="*/ 20 h 20"/>
                <a:gd name="T2" fmla="*/ 0 w 17"/>
                <a:gd name="T3" fmla="*/ 20 h 20"/>
                <a:gd name="T4" fmla="*/ 0 w 17"/>
                <a:gd name="T5" fmla="*/ 19 h 20"/>
                <a:gd name="T6" fmla="*/ 8 w 17"/>
                <a:gd name="T7" fmla="*/ 0 h 20"/>
                <a:gd name="T8" fmla="*/ 8 w 17"/>
                <a:gd name="T9" fmla="*/ 0 h 20"/>
                <a:gd name="T10" fmla="*/ 9 w 17"/>
                <a:gd name="T11" fmla="*/ 0 h 20"/>
                <a:gd name="T12" fmla="*/ 17 w 17"/>
                <a:gd name="T13" fmla="*/ 19 h 20"/>
                <a:gd name="T14" fmla="*/ 16 w 17"/>
                <a:gd name="T15" fmla="*/ 20 h 20"/>
                <a:gd name="T16" fmla="*/ 16 w 17"/>
                <a:gd name="T17" fmla="*/ 20 h 20"/>
                <a:gd name="T18" fmla="*/ 0 w 17"/>
                <a:gd name="T19" fmla="*/ 20 h 20"/>
                <a:gd name="T20" fmla="*/ 16 w 17"/>
                <a:gd name="T21" fmla="*/ 19 h 20"/>
                <a:gd name="T22" fmla="*/ 15 w 17"/>
                <a:gd name="T23" fmla="*/ 20 h 20"/>
                <a:gd name="T24" fmla="*/ 8 w 17"/>
                <a:gd name="T25" fmla="*/ 1 h 20"/>
                <a:gd name="T26" fmla="*/ 9 w 17"/>
                <a:gd name="T27" fmla="*/ 1 h 20"/>
                <a:gd name="T28" fmla="*/ 1 w 17"/>
                <a:gd name="T29" fmla="*/ 20 h 20"/>
                <a:gd name="T30" fmla="*/ 0 w 17"/>
                <a:gd name="T31" fmla="*/ 19 h 20"/>
                <a:gd name="T32" fmla="*/ 16 w 17"/>
                <a:gd name="T3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20"/>
                  </a:lnTo>
                  <a:close/>
                  <a:moveTo>
                    <a:pt x="16" y="19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6" y="1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4" name="Freeform 128"/>
            <p:cNvSpPr>
              <a:spLocks/>
            </p:cNvSpPr>
            <p:nvPr/>
          </p:nvSpPr>
          <p:spPr bwMode="auto">
            <a:xfrm>
              <a:off x="4706" y="2128"/>
              <a:ext cx="119" cy="115"/>
            </a:xfrm>
            <a:custGeom>
              <a:avLst/>
              <a:gdLst>
                <a:gd name="T0" fmla="*/ 111 w 119"/>
                <a:gd name="T1" fmla="*/ 0 h 115"/>
                <a:gd name="T2" fmla="*/ 0 w 119"/>
                <a:gd name="T3" fmla="*/ 103 h 115"/>
                <a:gd name="T4" fmla="*/ 12 w 119"/>
                <a:gd name="T5" fmla="*/ 115 h 115"/>
                <a:gd name="T6" fmla="*/ 119 w 119"/>
                <a:gd name="T7" fmla="*/ 8 h 115"/>
                <a:gd name="T8" fmla="*/ 111 w 11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11" y="0"/>
                  </a:moveTo>
                  <a:lnTo>
                    <a:pt x="0" y="103"/>
                  </a:lnTo>
                  <a:lnTo>
                    <a:pt x="12" y="115"/>
                  </a:lnTo>
                  <a:lnTo>
                    <a:pt x="119" y="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5" name="Freeform 129"/>
            <p:cNvSpPr>
              <a:spLocks/>
            </p:cNvSpPr>
            <p:nvPr/>
          </p:nvSpPr>
          <p:spPr bwMode="auto">
            <a:xfrm>
              <a:off x="4714" y="2128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8 h 115"/>
                <a:gd name="T4" fmla="*/ 8 w 119"/>
                <a:gd name="T5" fmla="*/ 0 h 115"/>
                <a:gd name="T6" fmla="*/ 119 w 119"/>
                <a:gd name="T7" fmla="*/ 103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19" y="103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6" name="Freeform 130"/>
            <p:cNvSpPr>
              <a:spLocks/>
            </p:cNvSpPr>
            <p:nvPr/>
          </p:nvSpPr>
          <p:spPr bwMode="auto">
            <a:xfrm>
              <a:off x="4702" y="2303"/>
              <a:ext cx="119" cy="115"/>
            </a:xfrm>
            <a:custGeom>
              <a:avLst/>
              <a:gdLst>
                <a:gd name="T0" fmla="*/ 111 w 119"/>
                <a:gd name="T1" fmla="*/ 0 h 115"/>
                <a:gd name="T2" fmla="*/ 0 w 119"/>
                <a:gd name="T3" fmla="*/ 107 h 115"/>
                <a:gd name="T4" fmla="*/ 12 w 119"/>
                <a:gd name="T5" fmla="*/ 115 h 115"/>
                <a:gd name="T6" fmla="*/ 119 w 119"/>
                <a:gd name="T7" fmla="*/ 12 h 115"/>
                <a:gd name="T8" fmla="*/ 111 w 11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11" y="0"/>
                  </a:moveTo>
                  <a:lnTo>
                    <a:pt x="0" y="107"/>
                  </a:lnTo>
                  <a:lnTo>
                    <a:pt x="12" y="115"/>
                  </a:lnTo>
                  <a:lnTo>
                    <a:pt x="119" y="1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7" name="Freeform 131"/>
            <p:cNvSpPr>
              <a:spLocks/>
            </p:cNvSpPr>
            <p:nvPr/>
          </p:nvSpPr>
          <p:spPr bwMode="auto">
            <a:xfrm>
              <a:off x="4710" y="2303"/>
              <a:ext cx="119" cy="115"/>
            </a:xfrm>
            <a:custGeom>
              <a:avLst/>
              <a:gdLst>
                <a:gd name="T0" fmla="*/ 107 w 119"/>
                <a:gd name="T1" fmla="*/ 115 h 115"/>
                <a:gd name="T2" fmla="*/ 0 w 119"/>
                <a:gd name="T3" fmla="*/ 12 h 115"/>
                <a:gd name="T4" fmla="*/ 8 w 119"/>
                <a:gd name="T5" fmla="*/ 0 h 115"/>
                <a:gd name="T6" fmla="*/ 119 w 119"/>
                <a:gd name="T7" fmla="*/ 107 h 115"/>
                <a:gd name="T8" fmla="*/ 107 w 11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5">
                  <a:moveTo>
                    <a:pt x="107" y="115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119" y="107"/>
                  </a:lnTo>
                  <a:lnTo>
                    <a:pt x="107" y="11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8" name="Freeform 132"/>
            <p:cNvSpPr>
              <a:spLocks/>
            </p:cNvSpPr>
            <p:nvPr/>
          </p:nvSpPr>
          <p:spPr bwMode="auto">
            <a:xfrm>
              <a:off x="2064" y="2311"/>
              <a:ext cx="71" cy="71"/>
            </a:xfrm>
            <a:custGeom>
              <a:avLst/>
              <a:gdLst>
                <a:gd name="T0" fmla="*/ 0 w 71"/>
                <a:gd name="T1" fmla="*/ 0 h 71"/>
                <a:gd name="T2" fmla="*/ 0 w 71"/>
                <a:gd name="T3" fmla="*/ 71 h 71"/>
                <a:gd name="T4" fmla="*/ 71 w 71"/>
                <a:gd name="T5" fmla="*/ 71 h 71"/>
                <a:gd name="T6" fmla="*/ 71 w 71"/>
                <a:gd name="T7" fmla="*/ 0 h 71"/>
                <a:gd name="T8" fmla="*/ 0 w 71"/>
                <a:gd name="T9" fmla="*/ 0 h 71"/>
                <a:gd name="T10" fmla="*/ 0 w 71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1">
                  <a:moveTo>
                    <a:pt x="0" y="0"/>
                  </a:moveTo>
                  <a:lnTo>
                    <a:pt x="0" y="71"/>
                  </a:lnTo>
                  <a:lnTo>
                    <a:pt x="71" y="71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29" name="Oval 133"/>
            <p:cNvSpPr>
              <a:spLocks noChangeArrowheads="1"/>
            </p:cNvSpPr>
            <p:nvPr/>
          </p:nvSpPr>
          <p:spPr bwMode="auto">
            <a:xfrm>
              <a:off x="3401" y="2140"/>
              <a:ext cx="63" cy="67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0" name="Freeform 134"/>
            <p:cNvSpPr>
              <a:spLocks noEditPoints="1"/>
            </p:cNvSpPr>
            <p:nvPr/>
          </p:nvSpPr>
          <p:spPr bwMode="auto">
            <a:xfrm>
              <a:off x="3397" y="2124"/>
              <a:ext cx="71" cy="72"/>
            </a:xfrm>
            <a:custGeom>
              <a:avLst/>
              <a:gdLst>
                <a:gd name="T0" fmla="*/ 0 w 18"/>
                <a:gd name="T1" fmla="*/ 7 h 18"/>
                <a:gd name="T2" fmla="*/ 1 w 18"/>
                <a:gd name="T3" fmla="*/ 5 h 18"/>
                <a:gd name="T4" fmla="*/ 3 w 18"/>
                <a:gd name="T5" fmla="*/ 2 h 18"/>
                <a:gd name="T6" fmla="*/ 4 w 18"/>
                <a:gd name="T7" fmla="*/ 1 h 18"/>
                <a:gd name="T8" fmla="*/ 6 w 18"/>
                <a:gd name="T9" fmla="*/ 0 h 18"/>
                <a:gd name="T10" fmla="*/ 9 w 18"/>
                <a:gd name="T11" fmla="*/ 0 h 18"/>
                <a:gd name="T12" fmla="*/ 12 w 18"/>
                <a:gd name="T13" fmla="*/ 0 h 18"/>
                <a:gd name="T14" fmla="*/ 14 w 18"/>
                <a:gd name="T15" fmla="*/ 1 h 18"/>
                <a:gd name="T16" fmla="*/ 15 w 18"/>
                <a:gd name="T17" fmla="*/ 2 h 18"/>
                <a:gd name="T18" fmla="*/ 17 w 18"/>
                <a:gd name="T19" fmla="*/ 5 h 18"/>
                <a:gd name="T20" fmla="*/ 18 w 18"/>
                <a:gd name="T21" fmla="*/ 7 h 18"/>
                <a:gd name="T22" fmla="*/ 18 w 18"/>
                <a:gd name="T23" fmla="*/ 9 h 18"/>
                <a:gd name="T24" fmla="*/ 17 w 18"/>
                <a:gd name="T25" fmla="*/ 12 h 18"/>
                <a:gd name="T26" fmla="*/ 16 w 18"/>
                <a:gd name="T27" fmla="*/ 14 h 18"/>
                <a:gd name="T28" fmla="*/ 14 w 18"/>
                <a:gd name="T29" fmla="*/ 16 h 18"/>
                <a:gd name="T30" fmla="*/ 13 w 18"/>
                <a:gd name="T31" fmla="*/ 17 h 18"/>
                <a:gd name="T32" fmla="*/ 10 w 18"/>
                <a:gd name="T33" fmla="*/ 17 h 18"/>
                <a:gd name="T34" fmla="*/ 7 w 18"/>
                <a:gd name="T35" fmla="*/ 17 h 18"/>
                <a:gd name="T36" fmla="*/ 6 w 18"/>
                <a:gd name="T37" fmla="*/ 17 h 18"/>
                <a:gd name="T38" fmla="*/ 3 w 18"/>
                <a:gd name="T39" fmla="*/ 15 h 18"/>
                <a:gd name="T40" fmla="*/ 2 w 18"/>
                <a:gd name="T41" fmla="*/ 14 h 18"/>
                <a:gd name="T42" fmla="*/ 1 w 18"/>
                <a:gd name="T43" fmla="*/ 11 h 18"/>
                <a:gd name="T44" fmla="*/ 0 w 18"/>
                <a:gd name="T45" fmla="*/ 9 h 18"/>
                <a:gd name="T46" fmla="*/ 2 w 18"/>
                <a:gd name="T47" fmla="*/ 11 h 18"/>
                <a:gd name="T48" fmla="*/ 3 w 18"/>
                <a:gd name="T49" fmla="*/ 13 h 18"/>
                <a:gd name="T50" fmla="*/ 4 w 18"/>
                <a:gd name="T51" fmla="*/ 14 h 18"/>
                <a:gd name="T52" fmla="*/ 6 w 18"/>
                <a:gd name="T53" fmla="*/ 16 h 18"/>
                <a:gd name="T54" fmla="*/ 8 w 18"/>
                <a:gd name="T55" fmla="*/ 16 h 18"/>
                <a:gd name="T56" fmla="*/ 10 w 18"/>
                <a:gd name="T57" fmla="*/ 16 h 18"/>
                <a:gd name="T58" fmla="*/ 12 w 18"/>
                <a:gd name="T59" fmla="*/ 16 h 18"/>
                <a:gd name="T60" fmla="*/ 13 w 18"/>
                <a:gd name="T61" fmla="*/ 15 h 18"/>
                <a:gd name="T62" fmla="*/ 16 w 18"/>
                <a:gd name="T63" fmla="*/ 13 h 18"/>
                <a:gd name="T64" fmla="*/ 16 w 18"/>
                <a:gd name="T65" fmla="*/ 12 h 18"/>
                <a:gd name="T66" fmla="*/ 17 w 18"/>
                <a:gd name="T67" fmla="*/ 9 h 18"/>
                <a:gd name="T68" fmla="*/ 17 w 18"/>
                <a:gd name="T69" fmla="*/ 7 h 18"/>
                <a:gd name="T70" fmla="*/ 16 w 18"/>
                <a:gd name="T71" fmla="*/ 6 h 18"/>
                <a:gd name="T72" fmla="*/ 15 w 18"/>
                <a:gd name="T73" fmla="*/ 3 h 18"/>
                <a:gd name="T74" fmla="*/ 13 w 18"/>
                <a:gd name="T75" fmla="*/ 2 h 18"/>
                <a:gd name="T76" fmla="*/ 11 w 18"/>
                <a:gd name="T77" fmla="*/ 1 h 18"/>
                <a:gd name="T78" fmla="*/ 9 w 18"/>
                <a:gd name="T79" fmla="*/ 1 h 18"/>
                <a:gd name="T80" fmla="*/ 7 w 18"/>
                <a:gd name="T81" fmla="*/ 1 h 18"/>
                <a:gd name="T82" fmla="*/ 5 w 18"/>
                <a:gd name="T83" fmla="*/ 2 h 18"/>
                <a:gd name="T84" fmla="*/ 4 w 18"/>
                <a:gd name="T85" fmla="*/ 3 h 18"/>
                <a:gd name="T86" fmla="*/ 2 w 18"/>
                <a:gd name="T87" fmla="*/ 6 h 18"/>
                <a:gd name="T88" fmla="*/ 2 w 18"/>
                <a:gd name="T8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6" y="14"/>
                    <a:pt x="16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9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1" name="Oval 135"/>
            <p:cNvSpPr>
              <a:spLocks noChangeArrowheads="1"/>
            </p:cNvSpPr>
            <p:nvPr/>
          </p:nvSpPr>
          <p:spPr bwMode="auto">
            <a:xfrm>
              <a:off x="3623" y="2140"/>
              <a:ext cx="67" cy="67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2" name="Freeform 136"/>
            <p:cNvSpPr>
              <a:spLocks noEditPoints="1"/>
            </p:cNvSpPr>
            <p:nvPr/>
          </p:nvSpPr>
          <p:spPr bwMode="auto">
            <a:xfrm>
              <a:off x="3619" y="2124"/>
              <a:ext cx="71" cy="72"/>
            </a:xfrm>
            <a:custGeom>
              <a:avLst/>
              <a:gdLst>
                <a:gd name="T0" fmla="*/ 0 w 18"/>
                <a:gd name="T1" fmla="*/ 7 h 18"/>
                <a:gd name="T2" fmla="*/ 1 w 18"/>
                <a:gd name="T3" fmla="*/ 5 h 18"/>
                <a:gd name="T4" fmla="*/ 3 w 18"/>
                <a:gd name="T5" fmla="*/ 2 h 18"/>
                <a:gd name="T6" fmla="*/ 4 w 18"/>
                <a:gd name="T7" fmla="*/ 1 h 18"/>
                <a:gd name="T8" fmla="*/ 7 w 18"/>
                <a:gd name="T9" fmla="*/ 0 h 18"/>
                <a:gd name="T10" fmla="*/ 10 w 18"/>
                <a:gd name="T11" fmla="*/ 0 h 18"/>
                <a:gd name="T12" fmla="*/ 13 w 18"/>
                <a:gd name="T13" fmla="*/ 0 h 18"/>
                <a:gd name="T14" fmla="*/ 14 w 18"/>
                <a:gd name="T15" fmla="*/ 1 h 18"/>
                <a:gd name="T16" fmla="*/ 17 w 18"/>
                <a:gd name="T17" fmla="*/ 4 h 18"/>
                <a:gd name="T18" fmla="*/ 18 w 18"/>
                <a:gd name="T19" fmla="*/ 5 h 18"/>
                <a:gd name="T20" fmla="*/ 18 w 18"/>
                <a:gd name="T21" fmla="*/ 8 h 18"/>
                <a:gd name="T22" fmla="*/ 18 w 18"/>
                <a:gd name="T23" fmla="*/ 10 h 18"/>
                <a:gd name="T24" fmla="*/ 17 w 18"/>
                <a:gd name="T25" fmla="*/ 12 h 18"/>
                <a:gd name="T26" fmla="*/ 16 w 18"/>
                <a:gd name="T27" fmla="*/ 15 h 18"/>
                <a:gd name="T28" fmla="*/ 14 w 18"/>
                <a:gd name="T29" fmla="*/ 16 h 18"/>
                <a:gd name="T30" fmla="*/ 12 w 18"/>
                <a:gd name="T31" fmla="*/ 17 h 18"/>
                <a:gd name="T32" fmla="*/ 9 w 18"/>
                <a:gd name="T33" fmla="*/ 18 h 18"/>
                <a:gd name="T34" fmla="*/ 7 w 18"/>
                <a:gd name="T35" fmla="*/ 17 h 18"/>
                <a:gd name="T36" fmla="*/ 4 w 18"/>
                <a:gd name="T37" fmla="*/ 16 h 18"/>
                <a:gd name="T38" fmla="*/ 2 w 18"/>
                <a:gd name="T39" fmla="*/ 14 h 18"/>
                <a:gd name="T40" fmla="*/ 1 w 18"/>
                <a:gd name="T41" fmla="*/ 12 h 18"/>
                <a:gd name="T42" fmla="*/ 0 w 18"/>
                <a:gd name="T43" fmla="*/ 10 h 18"/>
                <a:gd name="T44" fmla="*/ 2 w 18"/>
                <a:gd name="T45" fmla="*/ 10 h 18"/>
                <a:gd name="T46" fmla="*/ 2 w 18"/>
                <a:gd name="T47" fmla="*/ 12 h 18"/>
                <a:gd name="T48" fmla="*/ 4 w 18"/>
                <a:gd name="T49" fmla="*/ 14 h 18"/>
                <a:gd name="T50" fmla="*/ 5 w 18"/>
                <a:gd name="T51" fmla="*/ 15 h 18"/>
                <a:gd name="T52" fmla="*/ 8 w 18"/>
                <a:gd name="T53" fmla="*/ 16 h 18"/>
                <a:gd name="T54" fmla="*/ 10 w 18"/>
                <a:gd name="T55" fmla="*/ 16 h 18"/>
                <a:gd name="T56" fmla="*/ 12 w 18"/>
                <a:gd name="T57" fmla="*/ 16 h 18"/>
                <a:gd name="T58" fmla="*/ 13 w 18"/>
                <a:gd name="T59" fmla="*/ 15 h 18"/>
                <a:gd name="T60" fmla="*/ 16 w 18"/>
                <a:gd name="T61" fmla="*/ 13 h 18"/>
                <a:gd name="T62" fmla="*/ 16 w 18"/>
                <a:gd name="T63" fmla="*/ 12 h 18"/>
                <a:gd name="T64" fmla="*/ 17 w 18"/>
                <a:gd name="T65" fmla="*/ 9 h 18"/>
                <a:gd name="T66" fmla="*/ 17 w 18"/>
                <a:gd name="T67" fmla="*/ 7 h 18"/>
                <a:gd name="T68" fmla="*/ 16 w 18"/>
                <a:gd name="T69" fmla="*/ 6 h 18"/>
                <a:gd name="T70" fmla="*/ 15 w 18"/>
                <a:gd name="T71" fmla="*/ 3 h 18"/>
                <a:gd name="T72" fmla="*/ 14 w 18"/>
                <a:gd name="T73" fmla="*/ 2 h 18"/>
                <a:gd name="T74" fmla="*/ 12 w 18"/>
                <a:gd name="T75" fmla="*/ 1 h 18"/>
                <a:gd name="T76" fmla="*/ 9 w 18"/>
                <a:gd name="T77" fmla="*/ 1 h 18"/>
                <a:gd name="T78" fmla="*/ 7 w 18"/>
                <a:gd name="T79" fmla="*/ 1 h 18"/>
                <a:gd name="T80" fmla="*/ 5 w 18"/>
                <a:gd name="T81" fmla="*/ 2 h 18"/>
                <a:gd name="T82" fmla="*/ 3 w 18"/>
                <a:gd name="T83" fmla="*/ 4 h 18"/>
                <a:gd name="T84" fmla="*/ 2 w 18"/>
                <a:gd name="T85" fmla="*/ 6 h 18"/>
                <a:gd name="T86" fmla="*/ 1 w 18"/>
                <a:gd name="T8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9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3" name="Oval 137"/>
            <p:cNvSpPr>
              <a:spLocks noChangeArrowheads="1"/>
            </p:cNvSpPr>
            <p:nvPr/>
          </p:nvSpPr>
          <p:spPr bwMode="auto">
            <a:xfrm>
              <a:off x="3405" y="2334"/>
              <a:ext cx="63" cy="6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4" name="Freeform 138"/>
            <p:cNvSpPr>
              <a:spLocks noEditPoints="1"/>
            </p:cNvSpPr>
            <p:nvPr/>
          </p:nvSpPr>
          <p:spPr bwMode="auto">
            <a:xfrm>
              <a:off x="3401" y="2315"/>
              <a:ext cx="71" cy="71"/>
            </a:xfrm>
            <a:custGeom>
              <a:avLst/>
              <a:gdLst>
                <a:gd name="T0" fmla="*/ 0 w 18"/>
                <a:gd name="T1" fmla="*/ 8 h 18"/>
                <a:gd name="T2" fmla="*/ 1 w 18"/>
                <a:gd name="T3" fmla="*/ 6 h 18"/>
                <a:gd name="T4" fmla="*/ 3 w 18"/>
                <a:gd name="T5" fmla="*/ 3 h 18"/>
                <a:gd name="T6" fmla="*/ 4 w 18"/>
                <a:gd name="T7" fmla="*/ 2 h 18"/>
                <a:gd name="T8" fmla="*/ 6 w 18"/>
                <a:gd name="T9" fmla="*/ 1 h 18"/>
                <a:gd name="T10" fmla="*/ 9 w 18"/>
                <a:gd name="T11" fmla="*/ 0 h 18"/>
                <a:gd name="T12" fmla="*/ 11 w 18"/>
                <a:gd name="T13" fmla="*/ 1 h 18"/>
                <a:gd name="T14" fmla="*/ 14 w 18"/>
                <a:gd name="T15" fmla="*/ 2 h 18"/>
                <a:gd name="T16" fmla="*/ 15 w 18"/>
                <a:gd name="T17" fmla="*/ 3 h 18"/>
                <a:gd name="T18" fmla="*/ 17 w 18"/>
                <a:gd name="T19" fmla="*/ 6 h 18"/>
                <a:gd name="T20" fmla="*/ 18 w 18"/>
                <a:gd name="T21" fmla="*/ 8 h 18"/>
                <a:gd name="T22" fmla="*/ 18 w 18"/>
                <a:gd name="T23" fmla="*/ 10 h 18"/>
                <a:gd name="T24" fmla="*/ 17 w 18"/>
                <a:gd name="T25" fmla="*/ 13 h 18"/>
                <a:gd name="T26" fmla="*/ 16 w 18"/>
                <a:gd name="T27" fmla="*/ 14 h 18"/>
                <a:gd name="T28" fmla="*/ 14 w 18"/>
                <a:gd name="T29" fmla="*/ 17 h 18"/>
                <a:gd name="T30" fmla="*/ 12 w 18"/>
                <a:gd name="T31" fmla="*/ 18 h 18"/>
                <a:gd name="T32" fmla="*/ 10 w 18"/>
                <a:gd name="T33" fmla="*/ 18 h 18"/>
                <a:gd name="T34" fmla="*/ 7 w 18"/>
                <a:gd name="T35" fmla="*/ 18 h 18"/>
                <a:gd name="T36" fmla="*/ 5 w 18"/>
                <a:gd name="T37" fmla="*/ 18 h 18"/>
                <a:gd name="T38" fmla="*/ 3 w 18"/>
                <a:gd name="T39" fmla="*/ 16 h 18"/>
                <a:gd name="T40" fmla="*/ 1 w 18"/>
                <a:gd name="T41" fmla="*/ 14 h 18"/>
                <a:gd name="T42" fmla="*/ 0 w 18"/>
                <a:gd name="T43" fmla="*/ 12 h 18"/>
                <a:gd name="T44" fmla="*/ 0 w 18"/>
                <a:gd name="T45" fmla="*/ 9 h 18"/>
                <a:gd name="T46" fmla="*/ 2 w 18"/>
                <a:gd name="T47" fmla="*/ 12 h 18"/>
                <a:gd name="T48" fmla="*/ 3 w 18"/>
                <a:gd name="T49" fmla="*/ 14 h 18"/>
                <a:gd name="T50" fmla="*/ 3 w 18"/>
                <a:gd name="T51" fmla="*/ 15 h 18"/>
                <a:gd name="T52" fmla="*/ 6 w 18"/>
                <a:gd name="T53" fmla="*/ 17 h 18"/>
                <a:gd name="T54" fmla="*/ 7 w 18"/>
                <a:gd name="T55" fmla="*/ 17 h 18"/>
                <a:gd name="T56" fmla="*/ 10 w 18"/>
                <a:gd name="T57" fmla="*/ 17 h 18"/>
                <a:gd name="T58" fmla="*/ 12 w 18"/>
                <a:gd name="T59" fmla="*/ 16 h 18"/>
                <a:gd name="T60" fmla="*/ 13 w 18"/>
                <a:gd name="T61" fmla="*/ 16 h 18"/>
                <a:gd name="T62" fmla="*/ 15 w 18"/>
                <a:gd name="T63" fmla="*/ 14 h 18"/>
                <a:gd name="T64" fmla="*/ 16 w 18"/>
                <a:gd name="T65" fmla="*/ 12 h 18"/>
                <a:gd name="T66" fmla="*/ 17 w 18"/>
                <a:gd name="T67" fmla="*/ 10 h 18"/>
                <a:gd name="T68" fmla="*/ 16 w 18"/>
                <a:gd name="T69" fmla="*/ 8 h 18"/>
                <a:gd name="T70" fmla="*/ 16 w 18"/>
                <a:gd name="T71" fmla="*/ 6 h 18"/>
                <a:gd name="T72" fmla="*/ 14 w 18"/>
                <a:gd name="T73" fmla="*/ 4 h 18"/>
                <a:gd name="T74" fmla="*/ 13 w 18"/>
                <a:gd name="T75" fmla="*/ 3 h 18"/>
                <a:gd name="T76" fmla="*/ 11 w 18"/>
                <a:gd name="T77" fmla="*/ 2 h 18"/>
                <a:gd name="T78" fmla="*/ 9 w 18"/>
                <a:gd name="T79" fmla="*/ 2 h 18"/>
                <a:gd name="T80" fmla="*/ 7 w 18"/>
                <a:gd name="T81" fmla="*/ 2 h 18"/>
                <a:gd name="T82" fmla="*/ 5 w 18"/>
                <a:gd name="T83" fmla="*/ 3 h 18"/>
                <a:gd name="T84" fmla="*/ 3 w 18"/>
                <a:gd name="T85" fmla="*/ 4 h 18"/>
                <a:gd name="T86" fmla="*/ 2 w 18"/>
                <a:gd name="T87" fmla="*/ 6 h 18"/>
                <a:gd name="T88" fmla="*/ 1 w 18"/>
                <a:gd name="T89" fmla="*/ 8 h 18"/>
                <a:gd name="T90" fmla="*/ 1 w 18"/>
                <a:gd name="T91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5" name="Oval 139"/>
            <p:cNvSpPr>
              <a:spLocks noChangeArrowheads="1"/>
            </p:cNvSpPr>
            <p:nvPr/>
          </p:nvSpPr>
          <p:spPr bwMode="auto">
            <a:xfrm>
              <a:off x="3627" y="2334"/>
              <a:ext cx="63" cy="6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36" name="Freeform 140"/>
            <p:cNvSpPr>
              <a:spLocks noEditPoints="1"/>
            </p:cNvSpPr>
            <p:nvPr/>
          </p:nvSpPr>
          <p:spPr bwMode="auto">
            <a:xfrm>
              <a:off x="3623" y="2315"/>
              <a:ext cx="71" cy="71"/>
            </a:xfrm>
            <a:custGeom>
              <a:avLst/>
              <a:gdLst>
                <a:gd name="T0" fmla="*/ 0 w 18"/>
                <a:gd name="T1" fmla="*/ 8 h 18"/>
                <a:gd name="T2" fmla="*/ 1 w 18"/>
                <a:gd name="T3" fmla="*/ 6 h 18"/>
                <a:gd name="T4" fmla="*/ 3 w 18"/>
                <a:gd name="T5" fmla="*/ 3 h 18"/>
                <a:gd name="T6" fmla="*/ 4 w 18"/>
                <a:gd name="T7" fmla="*/ 2 h 18"/>
                <a:gd name="T8" fmla="*/ 7 w 18"/>
                <a:gd name="T9" fmla="*/ 1 h 18"/>
                <a:gd name="T10" fmla="*/ 10 w 18"/>
                <a:gd name="T11" fmla="*/ 1 h 18"/>
                <a:gd name="T12" fmla="*/ 12 w 18"/>
                <a:gd name="T13" fmla="*/ 1 h 18"/>
                <a:gd name="T14" fmla="*/ 14 w 18"/>
                <a:gd name="T15" fmla="*/ 2 h 18"/>
                <a:gd name="T16" fmla="*/ 16 w 18"/>
                <a:gd name="T17" fmla="*/ 4 h 18"/>
                <a:gd name="T18" fmla="*/ 17 w 18"/>
                <a:gd name="T19" fmla="*/ 6 h 18"/>
                <a:gd name="T20" fmla="*/ 18 w 18"/>
                <a:gd name="T21" fmla="*/ 8 h 18"/>
                <a:gd name="T22" fmla="*/ 18 w 18"/>
                <a:gd name="T23" fmla="*/ 11 h 18"/>
                <a:gd name="T24" fmla="*/ 17 w 18"/>
                <a:gd name="T25" fmla="*/ 13 h 18"/>
                <a:gd name="T26" fmla="*/ 15 w 18"/>
                <a:gd name="T27" fmla="*/ 16 h 18"/>
                <a:gd name="T28" fmla="*/ 14 w 18"/>
                <a:gd name="T29" fmla="*/ 17 h 18"/>
                <a:gd name="T30" fmla="*/ 12 w 18"/>
                <a:gd name="T31" fmla="*/ 18 h 18"/>
                <a:gd name="T32" fmla="*/ 9 w 18"/>
                <a:gd name="T33" fmla="*/ 18 h 18"/>
                <a:gd name="T34" fmla="*/ 6 w 18"/>
                <a:gd name="T35" fmla="*/ 18 h 18"/>
                <a:gd name="T36" fmla="*/ 4 w 18"/>
                <a:gd name="T37" fmla="*/ 17 h 18"/>
                <a:gd name="T38" fmla="*/ 2 w 18"/>
                <a:gd name="T39" fmla="*/ 14 h 18"/>
                <a:gd name="T40" fmla="*/ 1 w 18"/>
                <a:gd name="T41" fmla="*/ 13 h 18"/>
                <a:gd name="T42" fmla="*/ 0 w 18"/>
                <a:gd name="T43" fmla="*/ 10 h 18"/>
                <a:gd name="T44" fmla="*/ 1 w 18"/>
                <a:gd name="T45" fmla="*/ 11 h 18"/>
                <a:gd name="T46" fmla="*/ 2 w 18"/>
                <a:gd name="T47" fmla="*/ 12 h 18"/>
                <a:gd name="T48" fmla="*/ 3 w 18"/>
                <a:gd name="T49" fmla="*/ 15 h 18"/>
                <a:gd name="T50" fmla="*/ 5 w 18"/>
                <a:gd name="T51" fmla="*/ 16 h 18"/>
                <a:gd name="T52" fmla="*/ 7 w 18"/>
                <a:gd name="T53" fmla="*/ 17 h 18"/>
                <a:gd name="T54" fmla="*/ 10 w 18"/>
                <a:gd name="T55" fmla="*/ 17 h 18"/>
                <a:gd name="T56" fmla="*/ 12 w 18"/>
                <a:gd name="T57" fmla="*/ 16 h 18"/>
                <a:gd name="T58" fmla="*/ 13 w 18"/>
                <a:gd name="T59" fmla="*/ 16 h 18"/>
                <a:gd name="T60" fmla="*/ 15 w 18"/>
                <a:gd name="T61" fmla="*/ 14 h 18"/>
                <a:gd name="T62" fmla="*/ 16 w 18"/>
                <a:gd name="T63" fmla="*/ 12 h 18"/>
                <a:gd name="T64" fmla="*/ 17 w 18"/>
                <a:gd name="T65" fmla="*/ 10 h 18"/>
                <a:gd name="T66" fmla="*/ 17 w 18"/>
                <a:gd name="T67" fmla="*/ 8 h 18"/>
                <a:gd name="T68" fmla="*/ 16 w 18"/>
                <a:gd name="T69" fmla="*/ 6 h 18"/>
                <a:gd name="T70" fmla="*/ 14 w 18"/>
                <a:gd name="T71" fmla="*/ 4 h 18"/>
                <a:gd name="T72" fmla="*/ 13 w 18"/>
                <a:gd name="T73" fmla="*/ 3 h 18"/>
                <a:gd name="T74" fmla="*/ 11 w 18"/>
                <a:gd name="T75" fmla="*/ 2 h 18"/>
                <a:gd name="T76" fmla="*/ 9 w 18"/>
                <a:gd name="T77" fmla="*/ 2 h 18"/>
                <a:gd name="T78" fmla="*/ 7 w 18"/>
                <a:gd name="T79" fmla="*/ 2 h 18"/>
                <a:gd name="T80" fmla="*/ 5 w 18"/>
                <a:gd name="T81" fmla="*/ 3 h 18"/>
                <a:gd name="T82" fmla="*/ 2 w 18"/>
                <a:gd name="T83" fmla="*/ 5 h 18"/>
                <a:gd name="T84" fmla="*/ 2 w 18"/>
                <a:gd name="T85" fmla="*/ 6 h 18"/>
                <a:gd name="T86" fmla="*/ 1 w 18"/>
                <a:gd name="T87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811336" y="4517447"/>
            <a:ext cx="2088232" cy="946749"/>
            <a:chOff x="1691680" y="5310308"/>
            <a:chExt cx="2088232" cy="946749"/>
          </a:xfrm>
        </p:grpSpPr>
        <p:sp>
          <p:nvSpPr>
            <p:cNvPr id="138" name="Freeform 76"/>
            <p:cNvSpPr>
              <a:spLocks/>
            </p:cNvSpPr>
            <p:nvPr/>
          </p:nvSpPr>
          <p:spPr bwMode="auto">
            <a:xfrm>
              <a:off x="1697036" y="5396582"/>
              <a:ext cx="100012" cy="120650"/>
            </a:xfrm>
            <a:custGeom>
              <a:avLst/>
              <a:gdLst>
                <a:gd name="T0" fmla="*/ 0 w 63"/>
                <a:gd name="T1" fmla="*/ 76 h 76"/>
                <a:gd name="T2" fmla="*/ 32 w 63"/>
                <a:gd name="T3" fmla="*/ 0 h 76"/>
                <a:gd name="T4" fmla="*/ 63 w 63"/>
                <a:gd name="T5" fmla="*/ 76 h 76"/>
                <a:gd name="T6" fmla="*/ 0 w 63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6">
                  <a:moveTo>
                    <a:pt x="0" y="76"/>
                  </a:moveTo>
                  <a:lnTo>
                    <a:pt x="32" y="0"/>
                  </a:lnTo>
                  <a:lnTo>
                    <a:pt x="63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9" name="Freeform 107"/>
            <p:cNvSpPr>
              <a:spLocks/>
            </p:cNvSpPr>
            <p:nvPr/>
          </p:nvSpPr>
          <p:spPr bwMode="auto">
            <a:xfrm>
              <a:off x="1691680" y="5733256"/>
              <a:ext cx="112712" cy="119063"/>
            </a:xfrm>
            <a:custGeom>
              <a:avLst/>
              <a:gdLst>
                <a:gd name="T0" fmla="*/ 0 w 71"/>
                <a:gd name="T1" fmla="*/ 0 h 75"/>
                <a:gd name="T2" fmla="*/ 0 w 71"/>
                <a:gd name="T3" fmla="*/ 75 h 75"/>
                <a:gd name="T4" fmla="*/ 71 w 71"/>
                <a:gd name="T5" fmla="*/ 75 h 75"/>
                <a:gd name="T6" fmla="*/ 71 w 71"/>
                <a:gd name="T7" fmla="*/ 0 h 75"/>
                <a:gd name="T8" fmla="*/ 0 w 71"/>
                <a:gd name="T9" fmla="*/ 0 h 75"/>
                <a:gd name="T10" fmla="*/ 0 w 71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5">
                  <a:moveTo>
                    <a:pt x="0" y="0"/>
                  </a:moveTo>
                  <a:lnTo>
                    <a:pt x="0" y="75"/>
                  </a:lnTo>
                  <a:lnTo>
                    <a:pt x="71" y="75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947861" y="5310308"/>
              <a:ext cx="17219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Ad-5/3-</a:t>
              </a:r>
              <a:r>
                <a:rPr lang="en-US" sz="1400" dirty="0" smtClean="0">
                  <a:latin typeface="Symbol" panose="05050102010706020507" pitchFamily="18" charset="2"/>
                </a:rPr>
                <a:t>D</a:t>
              </a:r>
              <a:r>
                <a:rPr lang="en-US" sz="1400" dirty="0" smtClean="0"/>
                <a:t>24, 1e10 VP</a:t>
              </a:r>
              <a:endParaRPr lang="en-US" sz="14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948770" y="5638898"/>
              <a:ext cx="1831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VV-</a:t>
              </a:r>
              <a:r>
                <a:rPr lang="en-US" sz="1400" dirty="0" err="1" smtClean="0"/>
                <a:t>tdTomato</a:t>
              </a:r>
              <a:r>
                <a:rPr lang="en-US" sz="1400" dirty="0" smtClean="0"/>
                <a:t>, 1e8 PFU</a:t>
              </a:r>
              <a:endParaRPr lang="en-US" sz="1400" dirty="0"/>
            </a:p>
          </p:txBody>
        </p:sp>
        <p:sp>
          <p:nvSpPr>
            <p:cNvPr id="142" name="Freeform 75"/>
            <p:cNvSpPr>
              <a:spLocks noEditPoints="1"/>
            </p:cNvSpPr>
            <p:nvPr/>
          </p:nvSpPr>
          <p:spPr bwMode="auto">
            <a:xfrm>
              <a:off x="1691680" y="6052591"/>
              <a:ext cx="112712" cy="112713"/>
            </a:xfrm>
            <a:custGeom>
              <a:avLst/>
              <a:gdLst>
                <a:gd name="T0" fmla="*/ 0 w 18"/>
                <a:gd name="T1" fmla="*/ 7 h 18"/>
                <a:gd name="T2" fmla="*/ 1 w 18"/>
                <a:gd name="T3" fmla="*/ 6 h 18"/>
                <a:gd name="T4" fmla="*/ 2 w 18"/>
                <a:gd name="T5" fmla="*/ 3 h 18"/>
                <a:gd name="T6" fmla="*/ 4 w 18"/>
                <a:gd name="T7" fmla="*/ 2 h 18"/>
                <a:gd name="T8" fmla="*/ 7 w 18"/>
                <a:gd name="T9" fmla="*/ 0 h 18"/>
                <a:gd name="T10" fmla="*/ 10 w 18"/>
                <a:gd name="T11" fmla="*/ 0 h 18"/>
                <a:gd name="T12" fmla="*/ 12 w 18"/>
                <a:gd name="T13" fmla="*/ 1 h 18"/>
                <a:gd name="T14" fmla="*/ 14 w 18"/>
                <a:gd name="T15" fmla="*/ 2 h 18"/>
                <a:gd name="T16" fmla="*/ 16 w 18"/>
                <a:gd name="T17" fmla="*/ 4 h 18"/>
                <a:gd name="T18" fmla="*/ 17 w 18"/>
                <a:gd name="T19" fmla="*/ 6 h 18"/>
                <a:gd name="T20" fmla="*/ 18 w 18"/>
                <a:gd name="T21" fmla="*/ 8 h 18"/>
                <a:gd name="T22" fmla="*/ 18 w 18"/>
                <a:gd name="T23" fmla="*/ 11 h 18"/>
                <a:gd name="T24" fmla="*/ 17 w 18"/>
                <a:gd name="T25" fmla="*/ 13 h 18"/>
                <a:gd name="T26" fmla="*/ 15 w 18"/>
                <a:gd name="T27" fmla="*/ 15 h 18"/>
                <a:gd name="T28" fmla="*/ 14 w 18"/>
                <a:gd name="T29" fmla="*/ 17 h 18"/>
                <a:gd name="T30" fmla="*/ 12 w 18"/>
                <a:gd name="T31" fmla="*/ 18 h 18"/>
                <a:gd name="T32" fmla="*/ 9 w 18"/>
                <a:gd name="T33" fmla="*/ 18 h 18"/>
                <a:gd name="T34" fmla="*/ 6 w 18"/>
                <a:gd name="T35" fmla="*/ 18 h 18"/>
                <a:gd name="T36" fmla="*/ 4 w 18"/>
                <a:gd name="T37" fmla="*/ 17 h 18"/>
                <a:gd name="T38" fmla="*/ 1 w 18"/>
                <a:gd name="T39" fmla="*/ 14 h 18"/>
                <a:gd name="T40" fmla="*/ 1 w 18"/>
                <a:gd name="T41" fmla="*/ 13 h 18"/>
                <a:gd name="T42" fmla="*/ 0 w 18"/>
                <a:gd name="T43" fmla="*/ 10 h 18"/>
                <a:gd name="T44" fmla="*/ 1 w 18"/>
                <a:gd name="T45" fmla="*/ 11 h 18"/>
                <a:gd name="T46" fmla="*/ 2 w 18"/>
                <a:gd name="T47" fmla="*/ 12 h 18"/>
                <a:gd name="T48" fmla="*/ 3 w 18"/>
                <a:gd name="T49" fmla="*/ 15 h 18"/>
                <a:gd name="T50" fmla="*/ 4 w 18"/>
                <a:gd name="T51" fmla="*/ 16 h 18"/>
                <a:gd name="T52" fmla="*/ 7 w 18"/>
                <a:gd name="T53" fmla="*/ 17 h 18"/>
                <a:gd name="T54" fmla="*/ 10 w 18"/>
                <a:gd name="T55" fmla="*/ 17 h 18"/>
                <a:gd name="T56" fmla="*/ 12 w 18"/>
                <a:gd name="T57" fmla="*/ 16 h 18"/>
                <a:gd name="T58" fmla="*/ 13 w 18"/>
                <a:gd name="T59" fmla="*/ 16 h 18"/>
                <a:gd name="T60" fmla="*/ 15 w 18"/>
                <a:gd name="T61" fmla="*/ 13 h 18"/>
                <a:gd name="T62" fmla="*/ 16 w 18"/>
                <a:gd name="T63" fmla="*/ 12 h 18"/>
                <a:gd name="T64" fmla="*/ 17 w 18"/>
                <a:gd name="T65" fmla="*/ 10 h 18"/>
                <a:gd name="T66" fmla="*/ 17 w 18"/>
                <a:gd name="T67" fmla="*/ 8 h 18"/>
                <a:gd name="T68" fmla="*/ 16 w 18"/>
                <a:gd name="T69" fmla="*/ 6 h 18"/>
                <a:gd name="T70" fmla="*/ 14 w 18"/>
                <a:gd name="T71" fmla="*/ 4 h 18"/>
                <a:gd name="T72" fmla="*/ 13 w 18"/>
                <a:gd name="T73" fmla="*/ 3 h 18"/>
                <a:gd name="T74" fmla="*/ 11 w 18"/>
                <a:gd name="T75" fmla="*/ 2 h 18"/>
                <a:gd name="T76" fmla="*/ 9 w 18"/>
                <a:gd name="T77" fmla="*/ 2 h 18"/>
                <a:gd name="T78" fmla="*/ 7 w 18"/>
                <a:gd name="T79" fmla="*/ 2 h 18"/>
                <a:gd name="T80" fmla="*/ 5 w 18"/>
                <a:gd name="T81" fmla="*/ 3 h 18"/>
                <a:gd name="T82" fmla="*/ 2 w 18"/>
                <a:gd name="T83" fmla="*/ 5 h 18"/>
                <a:gd name="T84" fmla="*/ 2 w 18"/>
                <a:gd name="T85" fmla="*/ 6 h 18"/>
                <a:gd name="T86" fmla="*/ 1 w 18"/>
                <a:gd name="T87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18"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2" y="16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0" y="9"/>
                  </a:lnTo>
                  <a:close/>
                  <a:moveTo>
                    <a:pt x="1" y="10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954584" y="5949280"/>
              <a:ext cx="4571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PBS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92</Words>
  <Application>Microsoft Office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</dc:creator>
  <cp:lastModifiedBy>Markus Vähä-Koskela</cp:lastModifiedBy>
  <cp:revision>40</cp:revision>
  <cp:lastPrinted>2011-08-25T12:34:50Z</cp:lastPrinted>
  <dcterms:created xsi:type="dcterms:W3CDTF">2011-08-23T10:22:33Z</dcterms:created>
  <dcterms:modified xsi:type="dcterms:W3CDTF">2014-08-31T18:06:30Z</dcterms:modified>
</cp:coreProperties>
</file>