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65" r:id="rId5"/>
    <p:sldId id="266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in von Bergen " initials="Mv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47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5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15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16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850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71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94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208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54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93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CFAAE-6D3C-4D73-9D5F-29720ECC8D3A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AED6-C944-48E8-9E5F-8F310C971B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3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orrelations all moth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16632"/>
            <a:ext cx="6624736" cy="6624736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-108520" y="1669559"/>
            <a:ext cx="2555776" cy="2592288"/>
          </a:xfrm>
        </p:spPr>
        <p:txBody>
          <a:bodyPr>
            <a:normAutofit/>
          </a:bodyPr>
          <a:lstStyle/>
          <a:p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Supplemental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S1: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correlation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blue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=positive,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red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=negative)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metabolites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smoking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mothers with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positive correlations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amino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acids (1), phosphatidylcholines (2),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lysophosphatidylcholines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(3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sphingomyelines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(4) 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915816" y="692696"/>
            <a:ext cx="576064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707904" y="1484784"/>
            <a:ext cx="3816424" cy="3816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524328" y="5301208"/>
            <a:ext cx="576064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>
            <a:spLocks noChangeAspect="1"/>
          </p:cNvSpPr>
          <p:nvPr/>
        </p:nvSpPr>
        <p:spPr>
          <a:xfrm>
            <a:off x="8100392" y="5877272"/>
            <a:ext cx="756084" cy="75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555776" y="692696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1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371111" y="1500282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2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220798" y="5318973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3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796862" y="5892770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4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correlations all cord blood sampl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6632"/>
            <a:ext cx="6624000" cy="6624000"/>
          </a:xfrm>
        </p:spPr>
      </p:pic>
      <p:sp>
        <p:nvSpPr>
          <p:cNvPr id="5" name="Rechteck 4"/>
          <p:cNvSpPr/>
          <p:nvPr/>
        </p:nvSpPr>
        <p:spPr>
          <a:xfrm>
            <a:off x="2473752" y="237401"/>
            <a:ext cx="50405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23927" y="1700808"/>
            <a:ext cx="3600401" cy="3600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24328" y="5301208"/>
            <a:ext cx="4320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>
            <a:spLocks noChangeAspect="1"/>
          </p:cNvSpPr>
          <p:nvPr/>
        </p:nvSpPr>
        <p:spPr>
          <a:xfrm>
            <a:off x="8100392" y="5877272"/>
            <a:ext cx="756084" cy="75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116342" y="859958"/>
            <a:ext cx="663570" cy="62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833360" y="780202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1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571637" y="1650286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2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220798" y="5318973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3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796862" y="5892770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4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987824" y="260648"/>
            <a:ext cx="298480" cy="338554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5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itel 4"/>
          <p:cNvSpPr txBox="1">
            <a:spLocks/>
          </p:cNvSpPr>
          <p:nvPr/>
        </p:nvSpPr>
        <p:spPr>
          <a:xfrm>
            <a:off x="0" y="1700808"/>
            <a:ext cx="2473752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de-DE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Supplemental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de-DE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Figure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S2: </a:t>
            </a:r>
            <a:r>
              <a:rPr lang="de-DE" sz="2000" b="1" dirty="0" err="1">
                <a:latin typeface="Arial" pitchFamily="34" charset="0"/>
                <a:cs typeface="Arial" pitchFamily="34" charset="0"/>
              </a:rPr>
              <a:t>correlation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 (</a:t>
            </a:r>
            <a:r>
              <a:rPr lang="de-DE" sz="2000" b="1" dirty="0" err="1">
                <a:latin typeface="Arial" pitchFamily="34" charset="0"/>
                <a:cs typeface="Arial" pitchFamily="34" charset="0"/>
              </a:rPr>
              <a:t>blue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=positive, </a:t>
            </a:r>
            <a:r>
              <a:rPr lang="de-DE" sz="2000" b="1" dirty="0" err="1">
                <a:latin typeface="Arial" pitchFamily="34" charset="0"/>
                <a:cs typeface="Arial" pitchFamily="34" charset="0"/>
              </a:rPr>
              <a:t>red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=negative) </a:t>
            </a:r>
            <a:r>
              <a:rPr lang="de-DE" sz="2000" b="1" dirty="0" err="1">
                <a:latin typeface="Arial" pitchFamily="34" charset="0"/>
                <a:cs typeface="Arial" pitchFamily="34" charset="0"/>
              </a:rPr>
              <a:t>of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metabolites of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cord blood from children with smoking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mothers with positive correlations for amino acids (1), phosphatidylcholines (2),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lysophosphatidylcholines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(3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sphingomyelines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(4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and carnitines (5) </a:t>
            </a:r>
            <a:endParaRPr kumimoji="0" lang="de-DE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90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2553120" y="909000"/>
            <a:ext cx="284040" cy="271080"/>
          </a:xfrm>
          <a:prstGeom prst="rect">
            <a:avLst/>
          </a:prstGeom>
          <a:solidFill>
            <a:srgbClr val="FFFFFF"/>
          </a:solidFill>
        </p:spPr>
        <p:txBody>
          <a:bodyPr wrap="none" lIns="90000" tIns="45000" rIns="90000" bIns="4500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A</a:t>
            </a:r>
            <a:endParaRPr/>
          </a:p>
        </p:txBody>
      </p:sp>
      <p:sp>
        <p:nvSpPr>
          <p:cNvPr id="5" name="CustomShape 2"/>
          <p:cNvSpPr/>
          <p:nvPr/>
        </p:nvSpPr>
        <p:spPr>
          <a:xfrm>
            <a:off x="4430520" y="914400"/>
            <a:ext cx="288720" cy="271080"/>
          </a:xfrm>
          <a:prstGeom prst="rect">
            <a:avLst/>
          </a:prstGeom>
          <a:solidFill>
            <a:srgbClr val="FFFFFF"/>
          </a:solidFill>
        </p:spPr>
        <p:txBody>
          <a:bodyPr wrap="none" lIns="90000" tIns="45000" rIns="90000" bIns="4500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B</a:t>
            </a:r>
            <a:endParaRPr/>
          </a:p>
        </p:txBody>
      </p:sp>
      <p:sp>
        <p:nvSpPr>
          <p:cNvPr id="6" name="CustomShape 3"/>
          <p:cNvSpPr/>
          <p:nvPr/>
        </p:nvSpPr>
        <p:spPr>
          <a:xfrm>
            <a:off x="6878880" y="914400"/>
            <a:ext cx="288720" cy="271080"/>
          </a:xfrm>
          <a:prstGeom prst="rect">
            <a:avLst/>
          </a:prstGeom>
          <a:solidFill>
            <a:srgbClr val="FFFFFF"/>
          </a:solidFill>
        </p:spPr>
        <p:txBody>
          <a:bodyPr wrap="none" lIns="90000" tIns="45000" rIns="90000" bIns="4500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C</a:t>
            </a:r>
            <a:endParaRPr/>
          </a:p>
        </p:txBody>
      </p:sp>
      <p:pic>
        <p:nvPicPr>
          <p:cNvPr id="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000" y="1427400"/>
            <a:ext cx="6016680" cy="1603080"/>
          </a:xfrm>
          <a:prstGeom prst="rect">
            <a:avLst/>
          </a:prstGeom>
        </p:spPr>
      </p:pic>
      <p:pic>
        <p:nvPicPr>
          <p:cNvPr id="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124000" y="3357360"/>
            <a:ext cx="5999040" cy="1603440"/>
          </a:xfrm>
          <a:prstGeom prst="rect">
            <a:avLst/>
          </a:prstGeom>
        </p:spPr>
      </p:pic>
      <p:sp>
        <p:nvSpPr>
          <p:cNvPr id="9" name="CustomShape 4"/>
          <p:cNvSpPr/>
          <p:nvPr/>
        </p:nvSpPr>
        <p:spPr>
          <a:xfrm>
            <a:off x="900000" y="1953000"/>
            <a:ext cx="983160" cy="2710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mother</a:t>
            </a:r>
            <a:endParaRPr/>
          </a:p>
        </p:txBody>
      </p:sp>
      <p:sp>
        <p:nvSpPr>
          <p:cNvPr id="10" name="CustomShape 5"/>
          <p:cNvSpPr/>
          <p:nvPr/>
        </p:nvSpPr>
        <p:spPr>
          <a:xfrm>
            <a:off x="900000" y="4021560"/>
            <a:ext cx="983160" cy="2710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cord blood</a:t>
            </a:r>
            <a:endParaRPr/>
          </a:p>
        </p:txBody>
      </p:sp>
      <p:pic>
        <p:nvPicPr>
          <p:cNvPr id="11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6485040" y="5382720"/>
            <a:ext cx="1656000" cy="334440"/>
          </a:xfrm>
          <a:prstGeom prst="rect">
            <a:avLst/>
          </a:prstGeom>
        </p:spPr>
      </p:pic>
      <p:sp>
        <p:nvSpPr>
          <p:cNvPr id="12" name="CustomShape 6"/>
          <p:cNvSpPr/>
          <p:nvPr/>
        </p:nvSpPr>
        <p:spPr>
          <a:xfrm>
            <a:off x="1368083" y="6021288"/>
            <a:ext cx="7130520" cy="454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S3: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Gaussian graphical model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(GGM) </a:t>
            </a:r>
          </a:p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subnetworks with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smoking-related changes in both mothers and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endParaRPr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70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2627784" y="980728"/>
          <a:ext cx="3947160" cy="3905250"/>
        </p:xfrm>
        <a:graphic>
          <a:graphicData uri="http://schemas.openxmlformats.org/drawingml/2006/table">
            <a:tbl>
              <a:tblPr/>
              <a:tblGrid>
                <a:gridCol w="1029031"/>
                <a:gridCol w="686021"/>
                <a:gridCol w="686021"/>
                <a:gridCol w="753352"/>
                <a:gridCol w="792735"/>
              </a:tblGrid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latin typeface="Arial"/>
                          <a:ea typeface="Times New Roman"/>
                          <a:cs typeface="Times New Roman"/>
                        </a:rPr>
                        <a:t>Parameter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avg(NS)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latin typeface="Arial"/>
                          <a:ea typeface="Times New Roman"/>
                          <a:cs typeface="Times New Roman"/>
                        </a:rPr>
                        <a:t>avg</a:t>
                      </a:r>
                      <a:r>
                        <a:rPr lang="de-DE" sz="1000" dirty="0">
                          <a:latin typeface="Arial"/>
                          <a:ea typeface="Times New Roman"/>
                          <a:cs typeface="Times New Roman"/>
                        </a:rPr>
                        <a:t>(S)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fold change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Gly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218.80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262.58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1.20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Ser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118.52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140.03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PC.aa.C28.1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3.88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PC.aa.C32.3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PC.aa.C34.3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26.75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21.39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0.039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PC.aa.C36.5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22.92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16.14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PC.aa.C36.6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1.63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1.28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PC.aa.C38.0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4.17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3.53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0.033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PC.ae.C30.1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PC.ae.C32.2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PC.ae.C34.0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3.05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2.54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PC.ae.C34.2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14.70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11.73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PC.ae.C36.0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2.25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1.82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PC.ae.C36.1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11.61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9.75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PC.ae.C38.0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2.88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2.41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PC.ae.C38.6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8.72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7.37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0.036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PC.ae.C40.1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2.60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PC.ae.C40.6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6.48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5.42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PC.ae.C42.3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1.68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1.40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0.007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PC.ae.C44.3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SM.C22.3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20.05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14.15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SM.C26.0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H1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4700.95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3710.37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latin typeface="Arial"/>
                          <a:ea typeface="Times New Roman"/>
                          <a:cs typeface="Times New Roman"/>
                        </a:rPr>
                        <a:t>0.023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el 4"/>
          <p:cNvSpPr>
            <a:spLocks noGrp="1"/>
          </p:cNvSpPr>
          <p:nvPr>
            <p:ph type="ctrTitle"/>
          </p:nvPr>
        </p:nvSpPr>
        <p:spPr>
          <a:xfrm>
            <a:off x="1835696" y="5085184"/>
            <a:ext cx="6048672" cy="1470025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: Significant changes of influenced parameters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mothers in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week of gestation. Parameters highlighted with black background were influenced also in cord blood.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627784" y="764704"/>
          <a:ext cx="3962400" cy="4229100"/>
        </p:xfrm>
        <a:graphic>
          <a:graphicData uri="http://schemas.openxmlformats.org/drawingml/2006/table">
            <a:tbl>
              <a:tblPr/>
              <a:tblGrid>
                <a:gridCol w="1043807"/>
                <a:gridCol w="686130"/>
                <a:gridCol w="686130"/>
                <a:gridCol w="753472"/>
                <a:gridCol w="792861"/>
              </a:tblGrid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avg(NS)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avg(S)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fold change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C18.2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0.59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C4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latin typeface="Arial"/>
                          <a:ea typeface="Times New Roman"/>
                          <a:cs typeface="Times New Roman"/>
                        </a:rPr>
                        <a:t>0.17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PC.aa.C24.0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PC.aa.C28.1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PC.aa.C30.2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2.47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2.86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PC.aa.C32.3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PC.aa.C36.4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106.36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124.90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PC.aa.C38.4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87.75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104.13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0.005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PC.aa.C40.1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2.01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PC.aa.C40.2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0.55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PC.aa.C42.1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0.050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PC.aa.C42.2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0.21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1.22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PC.aa.C42.4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0.37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PC.ae.C30.1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PC.ae.C32.2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PC.ae.C34.3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0.80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0.98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1.22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0.026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PC.ae.C38.4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7.15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8.33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PC.ae.C38.5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6.46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7.56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1.17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PC.ae.C40.1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PC.ae.C40.3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1.02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1.16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0.045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PC.ae.C40.4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1.81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2.14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1.18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0.038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PC.ae.C42.1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0.52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0.71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1.38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0.004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PC.ae.C42.2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0.40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0.49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1.22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0.014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lysoPC.a.C20.4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9.42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13.39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1.42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latin typeface="Arial"/>
                          <a:ea typeface="Times New Roman"/>
                          <a:cs typeface="Times New Roman"/>
                        </a:rPr>
                        <a:t>0.002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SM.C26.0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0.81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1.15</a:t>
                      </a:r>
                      <a:endParaRPr lang="de-DE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0.014</a:t>
                      </a:r>
                      <a:endParaRPr lang="de-DE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</a:tbl>
          </a:graphicData>
        </a:graphic>
      </p:graphicFrame>
      <p:sp>
        <p:nvSpPr>
          <p:cNvPr id="5" name="Titel 4"/>
          <p:cNvSpPr txBox="1">
            <a:spLocks/>
          </p:cNvSpPr>
          <p:nvPr/>
        </p:nvSpPr>
        <p:spPr>
          <a:xfrm>
            <a:off x="1835696" y="5085184"/>
            <a:ext cx="604867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S2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Significantly affected parameters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 cord blood samples. Parameters highlighted in black were influenced also in maternal blood.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1636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Bildschirmpräsentation (4:3)</PresentationFormat>
  <Paragraphs>270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Supplemental Figure S1: correlation (blue=positive, red=negative) of the metabolites of smoking mothers with positive correlations for amino acids (1), phosphatidylcholines (2), lysophosphatidylcholines (3) and sphingomyelines (4) </vt:lpstr>
      <vt:lpstr>PowerPoint-Präsentation</vt:lpstr>
      <vt:lpstr>PowerPoint-Präsentation</vt:lpstr>
      <vt:lpstr>Supplemental Table S1: Significant changes of influenced parameters of mothers in 34th week of gestation. Parameters highlighted with black background were influenced also in cord blood.</vt:lpstr>
      <vt:lpstr>PowerPoint-Präsentation</vt:lpstr>
    </vt:vector>
  </TitlesOfParts>
  <Company>UFZ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Ulrike Rolle-Kampczyk kampy</dc:creator>
  <cp:lastModifiedBy>Ulrike Rolle-Kampczyk</cp:lastModifiedBy>
  <cp:revision>25</cp:revision>
  <dcterms:created xsi:type="dcterms:W3CDTF">2015-02-19T13:11:13Z</dcterms:created>
  <dcterms:modified xsi:type="dcterms:W3CDTF">2015-12-04T12:26:31Z</dcterms:modified>
</cp:coreProperties>
</file>