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6858000" cy="9906000" type="A4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FFCC"/>
    <a:srgbClr val="FFCCCC"/>
    <a:srgbClr val="CCECFF"/>
    <a:srgbClr val="FAE8A4"/>
    <a:srgbClr val="99CCFF"/>
    <a:srgbClr val="FF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054" autoAdjust="0"/>
  </p:normalViewPr>
  <p:slideViewPr>
    <p:cSldViewPr snapToGrid="0" showGuides="1">
      <p:cViewPr>
        <p:scale>
          <a:sx n="100" d="100"/>
          <a:sy n="100" d="100"/>
        </p:scale>
        <p:origin x="-2892" y="-72"/>
      </p:cViewPr>
      <p:guideLst>
        <p:guide orient="horz" pos="2544"/>
        <p:guide orient="horz" pos="1238"/>
        <p:guide orient="horz" pos="2546"/>
        <p:guide pos="2708"/>
        <p:guide pos="871"/>
        <p:guide pos="870"/>
        <p:guide pos="2160"/>
        <p:guide pos="452"/>
        <p:guide pos="42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142" y="-96"/>
      </p:cViewPr>
      <p:guideLst>
        <p:guide orient="horz" pos="312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14;fi\Desktop\hu%20mice\Ergebnisse%20hum%20Mice%20Zytokin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l-02\Fachablage\NG2\Doktoranden\Weissm&#252;ller,%20Sabrina\hu%20mice\Ergebnisse%20hum%20Mice%20Zytokin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'Zytokine OKT3 alle h'!$A$37</c:f>
              <c:strCache>
                <c:ptCount val="1"/>
                <c:pt idx="0">
                  <c:v>6 # 61 K1#1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h'!$B$37:$D$37</c:f>
              <c:numCache>
                <c:formatCode>General</c:formatCode>
                <c:ptCount val="3"/>
                <c:pt idx="0">
                  <c:v>0</c:v>
                </c:pt>
                <c:pt idx="1">
                  <c:v>2294.6</c:v>
                </c:pt>
                <c:pt idx="2">
                  <c:v>3595.14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'Zytokine OKT3 alle h'!$A$38</c:f>
              <c:strCache>
                <c:ptCount val="1"/>
                <c:pt idx="0">
                  <c:v>6 # 61 K3#1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h'!$B$38:$D$38</c:f>
              <c:numCache>
                <c:formatCode>General</c:formatCode>
                <c:ptCount val="3"/>
                <c:pt idx="0">
                  <c:v>0</c:v>
                </c:pt>
                <c:pt idx="1">
                  <c:v>1394.67</c:v>
                </c:pt>
                <c:pt idx="2">
                  <c:v>2713.24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'Zytokine OKT3 alle h'!$A$39</c:f>
              <c:strCache>
                <c:ptCount val="1"/>
                <c:pt idx="0">
                  <c:v>6 # 61 K3#2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h'!$B$39:$D$39</c:f>
              <c:numCache>
                <c:formatCode>General</c:formatCode>
                <c:ptCount val="3"/>
                <c:pt idx="0">
                  <c:v>0</c:v>
                </c:pt>
                <c:pt idx="1">
                  <c:v>1583.36</c:v>
                </c:pt>
                <c:pt idx="2">
                  <c:v>3010.9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'Zytokine OKT3 alle h'!$A$40</c:f>
              <c:strCache>
                <c:ptCount val="1"/>
                <c:pt idx="0">
                  <c:v>6 # 61 K3#3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h'!$B$40:$D$40</c:f>
              <c:numCache>
                <c:formatCode>General</c:formatCode>
                <c:ptCount val="3"/>
                <c:pt idx="0">
                  <c:v>0</c:v>
                </c:pt>
                <c:pt idx="1">
                  <c:v>1824.1</c:v>
                </c:pt>
                <c:pt idx="2">
                  <c:v>2568.29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'Zytokine OKT3 alle h'!$A$41</c:f>
              <c:strCache>
                <c:ptCount val="1"/>
                <c:pt idx="0">
                  <c:v>6 # 61 K4#1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h'!$B$41:$D$41</c:f>
              <c:numCache>
                <c:formatCode>General</c:formatCode>
                <c:ptCount val="3"/>
                <c:pt idx="0">
                  <c:v>0</c:v>
                </c:pt>
                <c:pt idx="1">
                  <c:v>1661.49</c:v>
                </c:pt>
                <c:pt idx="2">
                  <c:v>3298.62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'Zytokine OKT3 alle h'!$A$42</c:f>
              <c:strCache>
                <c:ptCount val="1"/>
                <c:pt idx="0">
                  <c:v>6 # 61 K4#2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h'!$B$42:$D$42</c:f>
              <c:numCache>
                <c:formatCode>General</c:formatCode>
                <c:ptCount val="3"/>
                <c:pt idx="0">
                  <c:v>0</c:v>
                </c:pt>
                <c:pt idx="1">
                  <c:v>1676.12</c:v>
                </c:pt>
                <c:pt idx="2">
                  <c:v>4336.3900000000003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'Zytokine OKT3 alle h'!$A$43</c:f>
              <c:strCache>
                <c:ptCount val="1"/>
                <c:pt idx="0">
                  <c:v>6 # 61 K4#3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h'!$B$43:$D$43</c:f>
              <c:numCache>
                <c:formatCode>General</c:formatCode>
                <c:ptCount val="3"/>
                <c:pt idx="0">
                  <c:v>0</c:v>
                </c:pt>
                <c:pt idx="1">
                  <c:v>3298.76</c:v>
                </c:pt>
                <c:pt idx="2">
                  <c:v>3221.58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'Zytokine OKT3 alle h'!$A$44</c:f>
              <c:strCache>
                <c:ptCount val="1"/>
                <c:pt idx="0">
                  <c:v>6 Exp 75 / 6#2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h'!$B$44:$D$44</c:f>
              <c:numCache>
                <c:formatCode>General</c:formatCode>
                <c:ptCount val="3"/>
                <c:pt idx="0">
                  <c:v>9</c:v>
                </c:pt>
                <c:pt idx="1">
                  <c:v>194</c:v>
                </c:pt>
                <c:pt idx="2">
                  <c:v>4348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'Zytokine OKT3 alle h'!$A$45</c:f>
              <c:strCache>
                <c:ptCount val="1"/>
                <c:pt idx="0">
                  <c:v>6 Exp 75 / 7#1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h'!$B$45:$D$45</c:f>
              <c:numCache>
                <c:formatCode>General</c:formatCode>
                <c:ptCount val="3"/>
                <c:pt idx="0">
                  <c:v>12</c:v>
                </c:pt>
                <c:pt idx="1">
                  <c:v>1085</c:v>
                </c:pt>
                <c:pt idx="2">
                  <c:v>4804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'Zytokine OKT3 alle h'!$A$46</c:f>
              <c:strCache>
                <c:ptCount val="1"/>
                <c:pt idx="0">
                  <c:v>5 Exp 82 / 2#2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h'!$B$46:$D$46</c:f>
              <c:numCache>
                <c:formatCode>General</c:formatCode>
                <c:ptCount val="3"/>
                <c:pt idx="0">
                  <c:v>0</c:v>
                </c:pt>
                <c:pt idx="1">
                  <c:v>1162.57</c:v>
                </c:pt>
                <c:pt idx="2">
                  <c:v>5602.7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'Zytokine OKT3 alle h'!$A$47</c:f>
              <c:strCache>
                <c:ptCount val="1"/>
                <c:pt idx="0">
                  <c:v>5 Exp 82 / 2#3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h'!$B$47:$D$47</c:f>
              <c:numCache>
                <c:formatCode>General</c:formatCode>
                <c:ptCount val="3"/>
                <c:pt idx="0">
                  <c:v>0</c:v>
                </c:pt>
                <c:pt idx="1">
                  <c:v>2527.7399999999998</c:v>
                </c:pt>
                <c:pt idx="2">
                  <c:v>6007.79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'Zytokine OKT3 alle h'!$A$48</c:f>
              <c:strCache>
                <c:ptCount val="1"/>
                <c:pt idx="0">
                  <c:v>5 Exp 84 / 2#1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h'!$B$48:$D$48</c:f>
              <c:numCache>
                <c:formatCode>General</c:formatCode>
                <c:ptCount val="3"/>
                <c:pt idx="0">
                  <c:v>0</c:v>
                </c:pt>
                <c:pt idx="1">
                  <c:v>1772.82</c:v>
                </c:pt>
                <c:pt idx="2">
                  <c:v>4397.2700000000004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'Zytokine OKT3 alle h'!$A$49</c:f>
              <c:strCache>
                <c:ptCount val="1"/>
                <c:pt idx="0">
                  <c:v>5 Exp 84 / 2#2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h'!$B$49:$D$49</c:f>
              <c:numCache>
                <c:formatCode>General</c:formatCode>
                <c:ptCount val="3"/>
                <c:pt idx="0">
                  <c:v>0</c:v>
                </c:pt>
                <c:pt idx="1">
                  <c:v>1930.22</c:v>
                </c:pt>
                <c:pt idx="2">
                  <c:v>6449.09</c:v>
                </c:pt>
              </c:numCache>
            </c:numRef>
          </c:val>
          <c:smooth val="0"/>
        </c:ser>
        <c:ser>
          <c:idx val="14"/>
          <c:order val="13"/>
          <c:tx>
            <c:strRef>
              <c:f>'Zytokine OKT3 alle h'!$A$51</c:f>
              <c:strCache>
                <c:ptCount val="1"/>
                <c:pt idx="0">
                  <c:v>4 Exp 75 / 6#1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h'!$B$51:$D$51</c:f>
              <c:numCache>
                <c:formatCode>General</c:formatCode>
                <c:ptCount val="3"/>
                <c:pt idx="0">
                  <c:v>0</c:v>
                </c:pt>
                <c:pt idx="1">
                  <c:v>3068</c:v>
                </c:pt>
                <c:pt idx="2">
                  <c:v>4662</c:v>
                </c:pt>
              </c:numCache>
            </c:numRef>
          </c:val>
          <c:smooth val="0"/>
        </c:ser>
        <c:ser>
          <c:idx val="15"/>
          <c:order val="14"/>
          <c:tx>
            <c:strRef>
              <c:f>'Zytokine OKT3 alle h'!$A$52</c:f>
              <c:strCache>
                <c:ptCount val="1"/>
                <c:pt idx="0">
                  <c:v>2 Exp 81 / 5#1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OKT3 alle h'!$B$36:$D$36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OKT3</c:v>
                </c:pt>
              </c:strCache>
            </c:strRef>
          </c:cat>
          <c:val>
            <c:numRef>
              <c:f>'Zytokine OKT3 alle h'!$B$52:$D$52</c:f>
              <c:numCache>
                <c:formatCode>General</c:formatCode>
                <c:ptCount val="3"/>
                <c:pt idx="0">
                  <c:v>0</c:v>
                </c:pt>
                <c:pt idx="1">
                  <c:v>1488.76</c:v>
                </c:pt>
                <c:pt idx="2">
                  <c:v>5575.1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54880"/>
        <c:axId val="50156672"/>
      </c:lineChart>
      <c:catAx>
        <c:axId val="50154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50156672"/>
        <c:crosses val="autoZero"/>
        <c:auto val="1"/>
        <c:lblAlgn val="ctr"/>
        <c:lblOffset val="100"/>
        <c:noMultiLvlLbl val="0"/>
      </c:catAx>
      <c:valAx>
        <c:axId val="50156672"/>
        <c:scaling>
          <c:orientation val="minMax"/>
          <c:max val="80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50154880"/>
        <c:crosses val="autoZero"/>
        <c:crossBetween val="between"/>
        <c:majorUnit val="20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'Zytokine TGN1412 alle h'!$A$125</c:f>
              <c:strCache>
                <c:ptCount val="1"/>
                <c:pt idx="0">
                  <c:v>6 Exp 75 / 3#1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h'!$B$125:$D$125</c:f>
              <c:numCache>
                <c:formatCode>General</c:formatCode>
                <c:ptCount val="3"/>
                <c:pt idx="0">
                  <c:v>1.37</c:v>
                </c:pt>
                <c:pt idx="1">
                  <c:v>1589.28</c:v>
                </c:pt>
                <c:pt idx="2">
                  <c:v>2106.98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'Zytokine TGN1412 alle h'!$A$126</c:f>
              <c:strCache>
                <c:ptCount val="1"/>
                <c:pt idx="0">
                  <c:v>6 Exp 75 / 4#1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h'!$B$126:$D$126</c:f>
              <c:numCache>
                <c:formatCode>General</c:formatCode>
                <c:ptCount val="3"/>
                <c:pt idx="0">
                  <c:v>0.03</c:v>
                </c:pt>
                <c:pt idx="1">
                  <c:v>5001.3599999999997</c:v>
                </c:pt>
                <c:pt idx="2">
                  <c:v>4853.4399999999996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'Zytokine TGN1412 alle h'!$A$127</c:f>
              <c:strCache>
                <c:ptCount val="1"/>
                <c:pt idx="0">
                  <c:v>6 Exp 75 / 2#1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h'!$B$127:$D$127</c:f>
              <c:numCache>
                <c:formatCode>General</c:formatCode>
                <c:ptCount val="3"/>
                <c:pt idx="0">
                  <c:v>0</c:v>
                </c:pt>
                <c:pt idx="1">
                  <c:v>2790.55</c:v>
                </c:pt>
                <c:pt idx="2">
                  <c:v>3736.34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'Zytokine TGN1412 alle h'!$A$128</c:f>
              <c:strCache>
                <c:ptCount val="1"/>
                <c:pt idx="0">
                  <c:v>6 Exp 75 / 4#3</c:v>
                </c:pt>
              </c:strCache>
            </c:strRef>
          </c:tx>
          <c:spPr>
            <a:ln w="6350"/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h'!$B$128:$D$128</c:f>
              <c:numCache>
                <c:formatCode>General</c:formatCode>
                <c:ptCount val="3"/>
                <c:pt idx="0">
                  <c:v>0</c:v>
                </c:pt>
                <c:pt idx="1">
                  <c:v>5159.25</c:v>
                </c:pt>
                <c:pt idx="2">
                  <c:v>4413.8900000000003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'Zytokine TGN1412 alle h'!$A$129</c:f>
              <c:strCache>
                <c:ptCount val="1"/>
                <c:pt idx="0">
                  <c:v>6 Exp 81 / 2#1</c:v>
                </c:pt>
              </c:strCache>
            </c:strRef>
          </c:tx>
          <c:spPr>
            <a:ln w="6350"/>
          </c:spPr>
          <c:marker>
            <c:symbol val="none"/>
          </c:marker>
          <c:dPt>
            <c:idx val="1"/>
            <c:bubble3D val="0"/>
            <c:spPr>
              <a:ln w="6350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ln w="6350">
                <a:solidFill>
                  <a:schemeClr val="tx1"/>
                </a:solidFill>
              </a:ln>
            </c:spPr>
          </c:dPt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h'!$B$129:$D$129</c:f>
              <c:numCache>
                <c:formatCode>General</c:formatCode>
                <c:ptCount val="3"/>
                <c:pt idx="0">
                  <c:v>0</c:v>
                </c:pt>
                <c:pt idx="1">
                  <c:v>1543.09</c:v>
                </c:pt>
                <c:pt idx="2">
                  <c:v>6383.96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'Zytokine TGN1412 alle h'!$A$130</c:f>
              <c:strCache>
                <c:ptCount val="1"/>
                <c:pt idx="0">
                  <c:v>6 Exp 82 / 1#3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h'!$B$130:$D$130</c:f>
              <c:numCache>
                <c:formatCode>General</c:formatCode>
                <c:ptCount val="3"/>
                <c:pt idx="0">
                  <c:v>0</c:v>
                </c:pt>
                <c:pt idx="1">
                  <c:v>2922.58</c:v>
                </c:pt>
                <c:pt idx="2">
                  <c:v>3511.68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'Zytokine TGN1412 alle h'!$A$131</c:f>
              <c:strCache>
                <c:ptCount val="1"/>
                <c:pt idx="0">
                  <c:v>6 Exp 84 / 1#1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h'!$B$131:$D$131</c:f>
              <c:numCache>
                <c:formatCode>General</c:formatCode>
                <c:ptCount val="3"/>
                <c:pt idx="0">
                  <c:v>0</c:v>
                </c:pt>
                <c:pt idx="1">
                  <c:v>2949.83</c:v>
                </c:pt>
                <c:pt idx="2">
                  <c:v>4503.26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'Zytokine TGN1412 alle h'!$A$132</c:f>
              <c:strCache>
                <c:ptCount val="1"/>
                <c:pt idx="0">
                  <c:v>6 Exp 87 / 5#1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h'!$B$132:$D$132</c:f>
              <c:numCache>
                <c:formatCode>General</c:formatCode>
                <c:ptCount val="3"/>
                <c:pt idx="0">
                  <c:v>0</c:v>
                </c:pt>
                <c:pt idx="1">
                  <c:v>2694.03</c:v>
                </c:pt>
                <c:pt idx="2">
                  <c:v>5030.04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'Zytokine TGN1412 alle h'!$A$133</c:f>
              <c:strCache>
                <c:ptCount val="1"/>
                <c:pt idx="0">
                  <c:v>6 Exp 87 / 5#2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h'!$B$133:$D$133</c:f>
              <c:numCache>
                <c:formatCode>General</c:formatCode>
                <c:ptCount val="3"/>
                <c:pt idx="0">
                  <c:v>0</c:v>
                </c:pt>
                <c:pt idx="1">
                  <c:v>2046.04</c:v>
                </c:pt>
                <c:pt idx="2">
                  <c:v>4134.8900000000003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'Zytokine TGN1412 alle h'!$A$134</c:f>
              <c:strCache>
                <c:ptCount val="1"/>
                <c:pt idx="0">
                  <c:v>5 Exp 73 / 1#1</c:v>
                </c:pt>
              </c:strCache>
            </c:strRef>
          </c:tx>
          <c:spPr>
            <a:ln w="6350"/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h'!$B$134:$D$134</c:f>
              <c:numCache>
                <c:formatCode>General</c:formatCode>
                <c:ptCount val="3"/>
                <c:pt idx="0">
                  <c:v>0</c:v>
                </c:pt>
                <c:pt idx="1">
                  <c:v>1328.46</c:v>
                </c:pt>
                <c:pt idx="2">
                  <c:v>3542.6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'Zytokine TGN1412 alle h'!$A$135</c:f>
              <c:strCache>
                <c:ptCount val="1"/>
                <c:pt idx="0">
                  <c:v>5 Exp 73 / 9#1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h'!$B$135:$D$135</c:f>
              <c:numCache>
                <c:formatCode>General</c:formatCode>
                <c:ptCount val="3"/>
                <c:pt idx="0">
                  <c:v>0</c:v>
                </c:pt>
                <c:pt idx="1">
                  <c:v>2126.66</c:v>
                </c:pt>
                <c:pt idx="2">
                  <c:v>3718.21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'Zytokine TGN1412 alle h'!$A$136</c:f>
              <c:strCache>
                <c:ptCount val="1"/>
                <c:pt idx="0">
                  <c:v>5 Exp 73 / 1#2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h'!$B$136:$D$136</c:f>
              <c:numCache>
                <c:formatCode>General</c:formatCode>
                <c:ptCount val="3"/>
                <c:pt idx="0">
                  <c:v>0</c:v>
                </c:pt>
                <c:pt idx="1">
                  <c:v>1280.56</c:v>
                </c:pt>
                <c:pt idx="2">
                  <c:v>3542.6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'Zytokine TGN1412 alle h'!$A$137</c:f>
              <c:strCache>
                <c:ptCount val="1"/>
                <c:pt idx="0">
                  <c:v>5 Exp 73 / 3#1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h'!$B$137:$D$137</c:f>
              <c:numCache>
                <c:formatCode>General</c:formatCode>
                <c:ptCount val="3"/>
                <c:pt idx="0">
                  <c:v>0</c:v>
                </c:pt>
                <c:pt idx="1">
                  <c:v>1162.93</c:v>
                </c:pt>
                <c:pt idx="2">
                  <c:v>3343.99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'Zytokine TGN1412 alle h'!$A$138</c:f>
              <c:strCache>
                <c:ptCount val="1"/>
                <c:pt idx="0">
                  <c:v>5 Exp 73 / 7#1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h'!$B$138:$D$138</c:f>
              <c:numCache>
                <c:formatCode>General</c:formatCode>
                <c:ptCount val="3"/>
                <c:pt idx="0">
                  <c:v>0</c:v>
                </c:pt>
                <c:pt idx="1">
                  <c:v>2423.39</c:v>
                </c:pt>
                <c:pt idx="2">
                  <c:v>3296.13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'Zytokine TGN1412 alle h'!$A$139</c:f>
              <c:strCache>
                <c:ptCount val="1"/>
                <c:pt idx="0">
                  <c:v>5 Exp 73 / 8#1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h'!$B$139:$D$139</c:f>
              <c:numCache>
                <c:formatCode>General</c:formatCode>
                <c:ptCount val="3"/>
                <c:pt idx="0">
                  <c:v>0</c:v>
                </c:pt>
                <c:pt idx="1">
                  <c:v>1189.9000000000001</c:v>
                </c:pt>
                <c:pt idx="2">
                  <c:v>4392.03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'Zytokine TGN1412 alle h'!$A$140</c:f>
              <c:strCache>
                <c:ptCount val="1"/>
                <c:pt idx="0">
                  <c:v>4 Exp 82 / 2#1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marker>
            <c:symbol val="none"/>
          </c:marker>
          <c:cat>
            <c:strRef>
              <c:f>'Zytokine TGN1412 alle h'!$B$124:$D$124</c:f>
              <c:strCache>
                <c:ptCount val="3"/>
                <c:pt idx="0">
                  <c:v>vor PBMCs</c:v>
                </c:pt>
                <c:pt idx="1">
                  <c:v>0</c:v>
                </c:pt>
                <c:pt idx="2">
                  <c:v>nach hTGN1412</c:v>
                </c:pt>
              </c:strCache>
            </c:strRef>
          </c:cat>
          <c:val>
            <c:numRef>
              <c:f>'Zytokine TGN1412 alle h'!$B$140:$D$140</c:f>
              <c:numCache>
                <c:formatCode>General</c:formatCode>
                <c:ptCount val="3"/>
                <c:pt idx="0">
                  <c:v>0</c:v>
                </c:pt>
                <c:pt idx="1">
                  <c:v>1336.83</c:v>
                </c:pt>
                <c:pt idx="2">
                  <c:v>1672.6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724864"/>
        <c:axId val="52726400"/>
      </c:lineChart>
      <c:catAx>
        <c:axId val="52724864"/>
        <c:scaling>
          <c:orientation val="minMax"/>
        </c:scaling>
        <c:delete val="0"/>
        <c:axPos val="b"/>
        <c:majorTickMark val="out"/>
        <c:minorTickMark val="none"/>
        <c:tickLblPos val="none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52726400"/>
        <c:crosses val="autoZero"/>
        <c:auto val="1"/>
        <c:lblAlgn val="ctr"/>
        <c:lblOffset val="100"/>
        <c:noMultiLvlLbl val="0"/>
      </c:catAx>
      <c:valAx>
        <c:axId val="52726400"/>
        <c:scaling>
          <c:orientation val="minMax"/>
          <c:max val="800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52724864"/>
        <c:crosses val="autoZero"/>
        <c:crossBetween val="between"/>
        <c:majorUnit val="200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513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1375" y="742950"/>
            <a:ext cx="257175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6938"/>
            <a:ext cx="5435600" cy="4456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513" y="9407525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277" tIns="45636" rIns="91277" bIns="4563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7C9CF-DC49-449E-AEA4-093E8EC9C3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21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0CB4F-0B73-4C92-A7F7-6B8A7CE849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14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C368B-62FA-428F-A51D-F151681FE1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43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BC4DC-5E59-480C-8450-5D8F07E54DC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03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4DC6-1697-4F7C-ABF1-54898DAF67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12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3D00D-0DD9-4425-AC8C-D80995CDE3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53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5525A-DA8B-4D0D-9FEB-2FD4C146BF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116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9872F-2F28-48CB-842F-A6B575D55B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48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A1380-C8D2-4297-9227-D93C5D293D0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4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6F062-597A-4040-9DCA-5C2216E8444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01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9E4A3-7EE4-4BCC-814F-88ED6F7C90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4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A67CB-9C3C-49C8-984E-6307920FFD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50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6D2208-A673-4D28-8224-11A2AE3E21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Diagramm 9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701980"/>
              </p:ext>
            </p:extLst>
          </p:nvPr>
        </p:nvGraphicFramePr>
        <p:xfrm>
          <a:off x="371479" y="570367"/>
          <a:ext cx="3037132" cy="1729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" name="Textfeld 102"/>
          <p:cNvSpPr txBox="1"/>
          <p:nvPr/>
        </p:nvSpPr>
        <p:spPr>
          <a:xfrm>
            <a:off x="931736" y="681720"/>
            <a:ext cx="769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human IFN-</a:t>
            </a:r>
            <a:r>
              <a:rPr lang="de-DE" sz="800" dirty="0" smtClean="0">
                <a:latin typeface="Symbol" pitchFamily="18" charset="2"/>
                <a:cs typeface="Arial" pitchFamily="34" charset="0"/>
              </a:rPr>
              <a:t>g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247650" y="339660"/>
            <a:ext cx="628122" cy="17293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Textfeld 105"/>
          <p:cNvSpPr txBox="1"/>
          <p:nvPr/>
        </p:nvSpPr>
        <p:spPr>
          <a:xfrm>
            <a:off x="671705" y="150128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2</a:t>
            </a:r>
          </a:p>
        </p:txBody>
      </p:sp>
      <p:sp>
        <p:nvSpPr>
          <p:cNvPr id="107" name="Textfeld 106"/>
          <p:cNvSpPr txBox="1"/>
          <p:nvPr/>
        </p:nvSpPr>
        <p:spPr>
          <a:xfrm>
            <a:off x="671705" y="123316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4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671705" y="90473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6</a:t>
            </a:r>
          </a:p>
        </p:txBody>
      </p:sp>
      <p:sp>
        <p:nvSpPr>
          <p:cNvPr id="109" name="Textfeld 108"/>
          <p:cNvSpPr txBox="1"/>
          <p:nvPr/>
        </p:nvSpPr>
        <p:spPr>
          <a:xfrm>
            <a:off x="671705" y="62093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</a:t>
            </a:r>
            <a:endParaRPr lang="de-DE" sz="800" dirty="0"/>
          </a:p>
        </p:txBody>
      </p:sp>
      <p:sp>
        <p:nvSpPr>
          <p:cNvPr id="110" name="Textfeld 109"/>
          <p:cNvSpPr txBox="1"/>
          <p:nvPr/>
        </p:nvSpPr>
        <p:spPr>
          <a:xfrm rot="16200000">
            <a:off x="400837" y="1115058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ng</a:t>
            </a:r>
            <a:r>
              <a:rPr lang="de-DE" sz="800" dirty="0" smtClean="0"/>
              <a:t>/ml</a:t>
            </a:r>
            <a:endParaRPr lang="de-DE" sz="800" dirty="0"/>
          </a:p>
        </p:txBody>
      </p:sp>
      <p:graphicFrame>
        <p:nvGraphicFramePr>
          <p:cNvPr id="112" name="Diagramm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33359"/>
              </p:ext>
            </p:extLst>
          </p:nvPr>
        </p:nvGraphicFramePr>
        <p:xfrm>
          <a:off x="3387789" y="564548"/>
          <a:ext cx="3032062" cy="1530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3" name="Textfeld 112"/>
          <p:cNvSpPr txBox="1"/>
          <p:nvPr/>
        </p:nvSpPr>
        <p:spPr>
          <a:xfrm>
            <a:off x="3949138" y="703311"/>
            <a:ext cx="7697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human IFN-</a:t>
            </a:r>
            <a:r>
              <a:rPr lang="de-DE" sz="800" dirty="0" smtClean="0">
                <a:latin typeface="Symbol" pitchFamily="18" charset="2"/>
                <a:cs typeface="Arial" pitchFamily="34" charset="0"/>
              </a:rPr>
              <a:t>g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14" name="Rechteck 113"/>
          <p:cNvSpPr/>
          <p:nvPr/>
        </p:nvSpPr>
        <p:spPr>
          <a:xfrm>
            <a:off x="3291062" y="342653"/>
            <a:ext cx="628122" cy="1729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698632" y="151297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2</a:t>
            </a:r>
          </a:p>
        </p:txBody>
      </p:sp>
      <p:sp>
        <p:nvSpPr>
          <p:cNvPr id="117" name="Textfeld 116"/>
          <p:cNvSpPr txBox="1"/>
          <p:nvPr/>
        </p:nvSpPr>
        <p:spPr>
          <a:xfrm>
            <a:off x="3698632" y="120674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4</a:t>
            </a:r>
          </a:p>
        </p:txBody>
      </p:sp>
      <p:sp>
        <p:nvSpPr>
          <p:cNvPr id="118" name="Textfeld 117"/>
          <p:cNvSpPr txBox="1"/>
          <p:nvPr/>
        </p:nvSpPr>
        <p:spPr>
          <a:xfrm>
            <a:off x="3698632" y="88784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6</a:t>
            </a:r>
          </a:p>
        </p:txBody>
      </p:sp>
      <p:sp>
        <p:nvSpPr>
          <p:cNvPr id="119" name="Textfeld 118"/>
          <p:cNvSpPr txBox="1"/>
          <p:nvPr/>
        </p:nvSpPr>
        <p:spPr>
          <a:xfrm>
            <a:off x="3698632" y="61357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/>
              <a:t>8</a:t>
            </a:r>
            <a:endParaRPr lang="de-DE" sz="800" dirty="0"/>
          </a:p>
        </p:txBody>
      </p:sp>
      <p:sp>
        <p:nvSpPr>
          <p:cNvPr id="120" name="Textfeld 119"/>
          <p:cNvSpPr txBox="1"/>
          <p:nvPr/>
        </p:nvSpPr>
        <p:spPr>
          <a:xfrm rot="16200000">
            <a:off x="3418239" y="1115058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ng</a:t>
            </a:r>
            <a:r>
              <a:rPr lang="de-DE" sz="800" dirty="0" smtClean="0"/>
              <a:t>/ml</a:t>
            </a:r>
            <a:endParaRPr lang="de-DE" sz="800" dirty="0"/>
          </a:p>
        </p:txBody>
      </p:sp>
      <p:sp>
        <p:nvSpPr>
          <p:cNvPr id="38" name="Rechteck 37"/>
          <p:cNvSpPr/>
          <p:nvPr/>
        </p:nvSpPr>
        <p:spPr>
          <a:xfrm>
            <a:off x="33452" y="50747"/>
            <a:ext cx="63628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S2 Fig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hteck 93"/>
          <p:cNvSpPr/>
          <p:nvPr/>
        </p:nvSpPr>
        <p:spPr>
          <a:xfrm>
            <a:off x="702434" y="1973789"/>
            <a:ext cx="3192981" cy="4638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>
              <a:solidFill>
                <a:schemeClr val="bg1"/>
              </a:solidFill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469249" y="220466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OKT3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1209422" y="1971518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98" name="Textfeld 97"/>
          <p:cNvSpPr txBox="1"/>
          <p:nvPr/>
        </p:nvSpPr>
        <p:spPr>
          <a:xfrm>
            <a:off x="1223862" y="2220210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1986297" y="1976189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2000737" y="2224881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2728811" y="1971518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feld 101"/>
          <p:cNvSpPr txBox="1"/>
          <p:nvPr/>
        </p:nvSpPr>
        <p:spPr>
          <a:xfrm>
            <a:off x="2728811" y="2220210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feld 114"/>
          <p:cNvSpPr txBox="1"/>
          <p:nvPr/>
        </p:nvSpPr>
        <p:spPr>
          <a:xfrm>
            <a:off x="3698632" y="183519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0</a:t>
            </a:r>
          </a:p>
        </p:txBody>
      </p:sp>
      <p:sp>
        <p:nvSpPr>
          <p:cNvPr id="121" name="Textfeld 120"/>
          <p:cNvSpPr txBox="1"/>
          <p:nvPr/>
        </p:nvSpPr>
        <p:spPr>
          <a:xfrm>
            <a:off x="3329470" y="197678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PBMCs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3329470" y="2204665"/>
            <a:ext cx="631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TGN1412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4241093" y="1971518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4" name="Textfeld 123"/>
          <p:cNvSpPr txBox="1"/>
          <p:nvPr/>
        </p:nvSpPr>
        <p:spPr>
          <a:xfrm>
            <a:off x="4255533" y="2220210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5" name="Textfeld 124"/>
          <p:cNvSpPr txBox="1"/>
          <p:nvPr/>
        </p:nvSpPr>
        <p:spPr>
          <a:xfrm>
            <a:off x="4989393" y="1976188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Textfeld 125"/>
          <p:cNvSpPr txBox="1"/>
          <p:nvPr/>
        </p:nvSpPr>
        <p:spPr>
          <a:xfrm>
            <a:off x="5003833" y="2224881"/>
            <a:ext cx="2183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27" name="Textfeld 126"/>
          <p:cNvSpPr txBox="1"/>
          <p:nvPr/>
        </p:nvSpPr>
        <p:spPr>
          <a:xfrm>
            <a:off x="5789056" y="1971518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5789056" y="2220210"/>
            <a:ext cx="2439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+</a:t>
            </a:r>
            <a:endParaRPr lang="de-DE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469249" y="197678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Arial" pitchFamily="34" charset="0"/>
                <a:cs typeface="Arial" pitchFamily="34" charset="0"/>
              </a:rPr>
              <a:t>PBMCs</a:t>
            </a:r>
            <a:endParaRPr lang="de-DE" sz="800" dirty="0">
              <a:latin typeface="Symbol" pitchFamily="18" charset="2"/>
              <a:cs typeface="Arial" pitchFamily="34" charset="0"/>
            </a:endParaRPr>
          </a:p>
        </p:txBody>
      </p:sp>
      <p:sp>
        <p:nvSpPr>
          <p:cNvPr id="105" name="Textfeld 104"/>
          <p:cNvSpPr txBox="1"/>
          <p:nvPr/>
        </p:nvSpPr>
        <p:spPr>
          <a:xfrm>
            <a:off x="671705" y="184255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955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</Words>
  <Application>Microsoft Office PowerPoint</Application>
  <PresentationFormat>A4-Papier (210x297 mm)</PresentationFormat>
  <Paragraphs>31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Standarddesign</vt:lpstr>
      <vt:lpstr>PowerPoint-Präsentation</vt:lpstr>
    </vt:vector>
  </TitlesOfParts>
  <Company>Paul-Ehrlich-Institut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weisa</dc:creator>
  <cp:lastModifiedBy>Waibler, Zoe</cp:lastModifiedBy>
  <cp:revision>742</cp:revision>
  <cp:lastPrinted>2011-11-21T13:37:06Z</cp:lastPrinted>
  <dcterms:created xsi:type="dcterms:W3CDTF">2010-01-18T13:24:25Z</dcterms:created>
  <dcterms:modified xsi:type="dcterms:W3CDTF">2016-02-01T08:17:27Z</dcterms:modified>
</cp:coreProperties>
</file>